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7" r:id="rId2"/>
    <p:sldId id="303" r:id="rId3"/>
    <p:sldId id="258" r:id="rId4"/>
    <p:sldId id="307"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9BE9D-8551-5968-07AB-AF9B39B1B35F}" v="152" dt="2022-10-10T16:00:07.395"/>
    <p1510:client id="{64417899-574D-2F8A-A1E7-A3F8B4EA5CC9}" v="214" dt="2022-10-25T15:49:23.486"/>
    <p1510:client id="{7C57FC5D-C275-8B59-1D74-BC2819FC38A9}" v="226" dt="2022-10-11T12:52:09.666"/>
    <p1510:client id="{DF4E59D7-4772-D1FA-B63E-5628AF4D7856}" v="24" dt="2022-10-26T14:53:22.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1CCE3-5C3B-4018-A620-68A4FD0768A8}" type="datetimeFigureOut">
              <a:rPr lang="en-US" smtClean="0"/>
              <a:pPr/>
              <a:t>2/27/2023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D2CDA-524C-4FD1-AE42-9B70A5ACA47D}" type="slidenum">
              <a:rPr lang="en-US" smtClean="0"/>
              <a:pPr/>
              <a:t>‹#›</a:t>
            </a:fld>
            <a:endParaRPr lang="en-US"/>
          </a:p>
        </p:txBody>
      </p:sp>
    </p:spTree>
    <p:extLst>
      <p:ext uri="{BB962C8B-B14F-4D97-AF65-F5344CB8AC3E}">
        <p14:creationId xmlns:p14="http://schemas.microsoft.com/office/powerpoint/2010/main" val="291174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MSUD and PKU are also IEMs with contraindications for exclusive</a:t>
            </a:r>
            <a:r>
              <a:rPr lang="en-US" baseline="0" dirty="0"/>
              <a:t> breastfeeding</a:t>
            </a:r>
          </a:p>
          <a:p>
            <a:pPr eaLnBrk="1" hangingPunct="1">
              <a:lnSpc>
                <a:spcPct val="80000"/>
              </a:lnSpc>
              <a:defRPr/>
            </a:pPr>
            <a:r>
              <a:rPr lang="en-US" sz="1200" dirty="0"/>
              <a:t>Maternal meds:</a:t>
            </a:r>
          </a:p>
          <a:p>
            <a:pPr eaLnBrk="1" hangingPunct="1">
              <a:lnSpc>
                <a:spcPct val="80000"/>
              </a:lnSpc>
              <a:defRPr/>
            </a:pPr>
            <a:r>
              <a:rPr lang="en-US" sz="1200" dirty="0" err="1"/>
              <a:t>Antineoplastic</a:t>
            </a:r>
            <a:r>
              <a:rPr lang="en-US" sz="1200" dirty="0"/>
              <a:t> agents, </a:t>
            </a:r>
            <a:r>
              <a:rPr lang="en-US" sz="1200" dirty="0" err="1"/>
              <a:t>Immunosuppressants</a:t>
            </a:r>
            <a:r>
              <a:rPr lang="en-US" sz="1200" dirty="0"/>
              <a:t>,</a:t>
            </a:r>
            <a:r>
              <a:rPr lang="en-US" sz="1200" baseline="0" dirty="0"/>
              <a:t> </a:t>
            </a:r>
            <a:r>
              <a:rPr lang="en-US" sz="1200" dirty="0"/>
              <a:t>Lithium,</a:t>
            </a:r>
            <a:r>
              <a:rPr lang="en-US" sz="1200" baseline="0" dirty="0"/>
              <a:t> </a:t>
            </a:r>
            <a:r>
              <a:rPr lang="en-US" sz="1200" dirty="0" err="1"/>
              <a:t>Chloramphenicol</a:t>
            </a:r>
            <a:r>
              <a:rPr lang="en-US" sz="1200" dirty="0"/>
              <a:t>,</a:t>
            </a:r>
            <a:r>
              <a:rPr lang="en-US" sz="1200" baseline="0" dirty="0"/>
              <a:t> </a:t>
            </a:r>
            <a:r>
              <a:rPr lang="en-US" sz="1200" dirty="0"/>
              <a:t>Ergot alkaloids,</a:t>
            </a:r>
            <a:r>
              <a:rPr lang="en-US" sz="1200" baseline="0" dirty="0"/>
              <a:t> </a:t>
            </a:r>
            <a:r>
              <a:rPr lang="en-US" sz="1200" dirty="0"/>
              <a:t>Radiopharmaceuticals,</a:t>
            </a:r>
            <a:r>
              <a:rPr lang="en-US" sz="1200" baseline="0" dirty="0"/>
              <a:t> </a:t>
            </a:r>
            <a:endParaRPr lang="en-US" sz="1200" dirty="0"/>
          </a:p>
          <a:p>
            <a:pPr eaLnBrk="1" hangingPunct="1">
              <a:lnSpc>
                <a:spcPct val="80000"/>
              </a:lnSpc>
              <a:defRPr/>
            </a:pPr>
            <a:r>
              <a:rPr lang="en-US" sz="1200" dirty="0" err="1"/>
              <a:t>Bromocriptine</a:t>
            </a:r>
            <a:r>
              <a:rPr lang="en-US" sz="1200" dirty="0"/>
              <a:t>,</a:t>
            </a:r>
            <a:r>
              <a:rPr lang="en-US" sz="1200" baseline="0" dirty="0"/>
              <a:t> </a:t>
            </a:r>
            <a:r>
              <a:rPr lang="en-US" sz="1200" dirty="0"/>
              <a:t>Iodides </a:t>
            </a:r>
            <a:endParaRPr lang="en-US" dirty="0"/>
          </a:p>
        </p:txBody>
      </p:sp>
      <p:sp>
        <p:nvSpPr>
          <p:cNvPr id="4" name="Slide Number Placeholder 3"/>
          <p:cNvSpPr>
            <a:spLocks noGrp="1"/>
          </p:cNvSpPr>
          <p:nvPr>
            <p:ph type="sldNum" sz="quarter" idx="10"/>
          </p:nvPr>
        </p:nvSpPr>
        <p:spPr/>
        <p:txBody>
          <a:bodyPr/>
          <a:lstStyle/>
          <a:p>
            <a:fld id="{60017EBC-C03D-477E-BA31-FA1997B4A798}"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Because of this normal growth pattern they are all too often are judged as faltering in their growth The pediatric growth charts more recently released by the United States Center for Disease Control (CDC) are an improvement but represent an average growth pattern of breast-fed and formula-fed infants, both sick and well.</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2462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19333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09566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6626A-4E94-4291-9BE2-A63A15A283EC}" type="slidenum">
              <a:rPr lang="en-US">
                <a:solidFill>
                  <a:prstClr val="black"/>
                </a:solidFill>
              </a:rPr>
              <a:pPr/>
              <a:t>40</a:t>
            </a:fld>
            <a:endParaRPr lang="en-US">
              <a:solidFill>
                <a:prstClr val="black"/>
              </a:solidFill>
            </a:endParaRPr>
          </a:p>
        </p:txBody>
      </p:sp>
      <p:sp>
        <p:nvSpPr>
          <p:cNvPr id="59394" name="Rectangle 2"/>
          <p:cNvSpPr>
            <a:spLocks noGrp="1" noRot="1" noChangeAspect="1" noChangeArrowheads="1" noTextEdit="1"/>
          </p:cNvSpPr>
          <p:nvPr>
            <p:ph type="sldImg"/>
          </p:nvPr>
        </p:nvSpPr>
        <p:spPr>
          <a:xfrm>
            <a:off x="1143000" y="457200"/>
            <a:ext cx="4572000" cy="3429000"/>
          </a:xfrm>
          <a:ln/>
        </p:spPr>
      </p:sp>
      <p:sp>
        <p:nvSpPr>
          <p:cNvPr id="59395" name="Rectangle 3"/>
          <p:cNvSpPr>
            <a:spLocks noGrp="1" noChangeArrowheads="1"/>
          </p:cNvSpPr>
          <p:nvPr>
            <p:ph type="body" idx="1"/>
          </p:nvPr>
        </p:nvSpPr>
        <p:spPr>
          <a:xfrm>
            <a:off x="304800" y="4114800"/>
            <a:ext cx="6324600" cy="4724400"/>
          </a:xfrm>
        </p:spPr>
        <p:txBody>
          <a:bodyPr/>
          <a:lstStyle/>
          <a:p>
            <a:r>
              <a:rPr lang="en-US" sz="1100" dirty="0"/>
              <a:t>Water, juice, formula, and solids are not necessary in the first 6 months for </a:t>
            </a:r>
            <a:br>
              <a:rPr lang="en-US" sz="1100" dirty="0"/>
            </a:br>
            <a:r>
              <a:rPr lang="en-US" sz="1100" dirty="0"/>
              <a:t>breastfed infants. </a:t>
            </a:r>
          </a:p>
          <a:p>
            <a:r>
              <a:rPr lang="en-US" sz="1100" dirty="0"/>
              <a:t>All breastfed infants and children should receive 200 IU of vitamin D daily, beginning during the first 2 months of life. Human milk does not contain sufficient vitamin D </a:t>
            </a:r>
            <a:br>
              <a:rPr lang="en-US" sz="1100" dirty="0"/>
            </a:br>
            <a:r>
              <a:rPr lang="en-US" sz="1100" dirty="0"/>
              <a:t>to prevent rickets. (Gartner LM, Greer FR, and the American Academy of Pediatrics Section on Breastfeeding and Committee on Nutrition. Prevention of rickets and vitamin D deficiency: new guidelines for vitamin D intake. </a:t>
            </a:r>
            <a:r>
              <a:rPr lang="en-US" sz="1100" i="1" dirty="0"/>
              <a:t>Pediatrics.</a:t>
            </a:r>
            <a:r>
              <a:rPr lang="en-US" sz="1100" dirty="0"/>
              <a:t> 2003;111:</a:t>
            </a:r>
            <a:br>
              <a:rPr lang="en-US" sz="1100" dirty="0"/>
            </a:br>
            <a:r>
              <a:rPr lang="en-US" sz="1100" dirty="0"/>
              <a:t>908</a:t>
            </a:r>
            <a:r>
              <a:rPr lang="en-US" sz="1100" dirty="0">
                <a:latin typeface="Book Antiqua"/>
              </a:rPr>
              <a:t>–</a:t>
            </a:r>
            <a:r>
              <a:rPr lang="en-US" sz="1100" dirty="0"/>
              <a:t>910) Adequate sun exposure is the usual way vitamin D is produced in the skin. Pediatricians and dermatologists are concerned about the long-term effects of sunlight exposure on children</a:t>
            </a:r>
            <a:r>
              <a:rPr lang="en-US" sz="1100" dirty="0">
                <a:latin typeface="Book Antiqua"/>
              </a:rPr>
              <a:t>’</a:t>
            </a:r>
            <a:r>
              <a:rPr lang="en-US" sz="1100" dirty="0"/>
              <a:t>s skin and recommend limited sunlight exposure. Furthermore, sunscreens prevent vitamin D production in the skin. </a:t>
            </a:r>
          </a:p>
          <a:p>
            <a:r>
              <a:rPr lang="en-US" sz="1100" dirty="0"/>
              <a:t>Most infants require a supplemental source of iron by about 6 months of life. This can be provided by iron supplements or by adding iron-rich foods or iron-fortified foods, such as infant cereal, to the diet. Also, by 6 months, the family water supply should be evaluated to make sure that adequate fluoride is present to prevent dental caries.  </a:t>
            </a:r>
          </a:p>
          <a:p>
            <a:r>
              <a:rPr lang="en-US" sz="1100" dirty="0"/>
              <a:t>The American Academy of Pediatrics does not recommend introduction of whole cow</a:t>
            </a:r>
            <a:r>
              <a:rPr lang="en-US" sz="1100" dirty="0">
                <a:latin typeface="Book Antiqua"/>
              </a:rPr>
              <a:t>’</a:t>
            </a:r>
            <a:r>
              <a:rPr lang="en-US" sz="1100" dirty="0"/>
              <a:t>s milk prior to the first birthday. Mothers who are not breastfeeding exclusively or who choose to wean their infants from the breast prior to the first birthday should feed iron-fortified infant formula.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F7C00-29DE-48AF-AAA6-27CB5D569397}" type="slidenum">
              <a:rPr lang="en-US">
                <a:solidFill>
                  <a:prstClr val="black"/>
                </a:solidFill>
              </a:rPr>
              <a:pPr/>
              <a:t>41</a:t>
            </a:fld>
            <a:endParaRPr lang="en-US">
              <a:solidFill>
                <a:prstClr val="black"/>
              </a:solidFill>
            </a:endParaRPr>
          </a:p>
        </p:txBody>
      </p:sp>
      <p:sp>
        <p:nvSpPr>
          <p:cNvPr id="61442" name="Rectangle 2"/>
          <p:cNvSpPr>
            <a:spLocks noGrp="1" noRot="1" noChangeAspect="1" noChangeArrowheads="1" noTextEdit="1"/>
          </p:cNvSpPr>
          <p:nvPr>
            <p:ph type="sldImg"/>
          </p:nvPr>
        </p:nvSpPr>
        <p:spPr>
          <a:xfrm>
            <a:off x="1143000" y="457200"/>
            <a:ext cx="4572000" cy="3429000"/>
          </a:xfrm>
          <a:ln/>
        </p:spPr>
      </p:sp>
      <p:sp>
        <p:nvSpPr>
          <p:cNvPr id="61443" name="Rectangle 3"/>
          <p:cNvSpPr>
            <a:spLocks noGrp="1" noChangeArrowheads="1"/>
          </p:cNvSpPr>
          <p:nvPr>
            <p:ph type="body" idx="1"/>
          </p:nvPr>
        </p:nvSpPr>
        <p:spPr>
          <a:xfrm>
            <a:off x="533400" y="4114800"/>
            <a:ext cx="5791200" cy="4343400"/>
          </a:xfrm>
        </p:spPr>
        <p:txBody>
          <a:bodyPr/>
          <a:lstStyle/>
          <a:p>
            <a:r>
              <a:rPr lang="en-US"/>
              <a:t>Continuous rooming-in from the time of delivery until hospital discharge encourages optimal breastfeeding.  </a:t>
            </a:r>
          </a:p>
          <a:p>
            <a:r>
              <a:rPr lang="en-US"/>
              <a:t>Infant formula should not be offered to breastfed infants in the hospital, unless there is a clear medical indication, nor should breastfeeding mothers be given infant formula or formula coupons to take home from the hospital.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a:t>
            </a:r>
          </a:p>
        </p:txBody>
      </p:sp>
      <p:sp>
        <p:nvSpPr>
          <p:cNvPr id="4" name="Slide Number Placeholder 3"/>
          <p:cNvSpPr>
            <a:spLocks noGrp="1"/>
          </p:cNvSpPr>
          <p:nvPr>
            <p:ph type="sldNum" sz="quarter" idx="10"/>
          </p:nvPr>
        </p:nvSpPr>
        <p:spPr/>
        <p:txBody>
          <a:bodyPr/>
          <a:lstStyle/>
          <a:p>
            <a:fld id="{60017EBC-C03D-477E-BA31-FA1997B4A798}"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lnSpc>
                <a:spcPct val="90000"/>
              </a:lnSpc>
              <a:defRPr/>
            </a:pPr>
            <a:r>
              <a:rPr lang="en-US" sz="2400" dirty="0"/>
              <a:t>Breast pathology</a:t>
            </a:r>
            <a:r>
              <a:rPr lang="en-US" sz="2400" baseline="0" dirty="0"/>
              <a:t> that may interfere with breastfeeding</a:t>
            </a:r>
          </a:p>
          <a:p>
            <a:pPr lvl="1" eaLnBrk="1" hangingPunct="1">
              <a:lnSpc>
                <a:spcPct val="90000"/>
              </a:lnSpc>
              <a:defRPr/>
            </a:pPr>
            <a:r>
              <a:rPr lang="en-US" sz="2400" dirty="0"/>
              <a:t>Tubular breasts, Reduction </a:t>
            </a:r>
            <a:r>
              <a:rPr lang="en-US" sz="2400" dirty="0" err="1"/>
              <a:t>mammoplasty</a:t>
            </a:r>
            <a:r>
              <a:rPr lang="en-US" sz="2400" dirty="0"/>
              <a:t>,</a:t>
            </a:r>
            <a:r>
              <a:rPr lang="en-US" sz="2400" baseline="0" dirty="0"/>
              <a:t> </a:t>
            </a:r>
            <a:r>
              <a:rPr lang="en-US" sz="2400" dirty="0"/>
              <a:t>Augmentation </a:t>
            </a:r>
            <a:r>
              <a:rPr lang="en-US" sz="2400" dirty="0" err="1"/>
              <a:t>mammoplasty</a:t>
            </a:r>
            <a:r>
              <a:rPr lang="en-US" sz="2400" dirty="0"/>
              <a:t>, Lumpectomy, Previous treatment for breast cancer, Trauma and burns, Pierced nipples</a:t>
            </a:r>
          </a:p>
          <a:p>
            <a:r>
              <a:rPr lang="en-US" dirty="0">
                <a:ea typeface="ＭＳ Ｐゴシック" pitchFamily="77" charset="-128"/>
              </a:rPr>
              <a:t>Sheehan’s Syndrome is </a:t>
            </a:r>
            <a:r>
              <a:rPr lang="en-US" dirty="0" err="1">
                <a:ea typeface="ＭＳ Ｐゴシック" pitchFamily="77" charset="-128"/>
              </a:rPr>
              <a:t>hypopituitaryism</a:t>
            </a:r>
            <a:r>
              <a:rPr lang="en-US" dirty="0">
                <a:ea typeface="ＭＳ Ｐゴシック" pitchFamily="77" charset="-128"/>
              </a:rPr>
              <a:t> caused by infarction of the blood supply to the pituitary secondary to severe postpartum hemorrhage.</a:t>
            </a:r>
          </a:p>
          <a:p>
            <a:r>
              <a:rPr lang="en-US" dirty="0">
                <a:ea typeface="ＭＳ Ｐゴシック" pitchFamily="77" charset="-128"/>
              </a:rPr>
              <a:t>• Retained placenta results in continued high levels of progesterone, which inhibits milk production.</a:t>
            </a:r>
          </a:p>
          <a:p>
            <a:endParaRPr lang="en-US" dirty="0"/>
          </a:p>
        </p:txBody>
      </p:sp>
      <p:sp>
        <p:nvSpPr>
          <p:cNvPr id="4" name="Slide Number Placeholder 3"/>
          <p:cNvSpPr>
            <a:spLocks noGrp="1"/>
          </p:cNvSpPr>
          <p:nvPr>
            <p:ph type="sldNum" sz="quarter" idx="10"/>
          </p:nvPr>
        </p:nvSpPr>
        <p:spPr/>
        <p:txBody>
          <a:bodyPr/>
          <a:lstStyle/>
          <a:p>
            <a:fld id="{60017EBC-C03D-477E-BA31-FA1997B4A798}"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77" charset="-128"/>
              </a:rPr>
              <a:t>7-123 ml/day first day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77" charset="-128"/>
              </a:rPr>
              <a:t>Average 45ml first day</a:t>
            </a:r>
          </a:p>
          <a:p>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8036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a:t>
            </a:r>
            <a:r>
              <a:rPr lang="en-US" baseline="0" dirty="0"/>
              <a:t> or bottle feeds</a:t>
            </a:r>
            <a:endParaRPr lang="en-US" dirty="0"/>
          </a:p>
        </p:txBody>
      </p:sp>
      <p:sp>
        <p:nvSpPr>
          <p:cNvPr id="4" name="Slide Number Placeholder 3"/>
          <p:cNvSpPr>
            <a:spLocks noGrp="1"/>
          </p:cNvSpPr>
          <p:nvPr>
            <p:ph type="sldNum" sz="quarter" idx="10"/>
          </p:nvPr>
        </p:nvSpPr>
        <p:spPr/>
        <p:txBody>
          <a:bodyPr/>
          <a:lstStyle/>
          <a:p>
            <a:fld id="{625846C7-F210-455F-84F0-3C04D792A77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9114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FCBA07-A9AC-4F0C-B3F1-7E5979759827}" type="slidenum">
              <a:rPr lang="en-US" smtClean="0">
                <a:solidFill>
                  <a:prstClr val="black"/>
                </a:solidFill>
              </a:rPr>
              <a:pPr/>
              <a:t>16</a:t>
            </a:fld>
            <a:endParaRPr lang="en-US">
              <a:solidFill>
                <a:prstClr val="black"/>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Warmer rooms 27-32C</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256069-19E5-43A4-99BB-6111D72636E1}" type="slidenum">
              <a:rPr lang="en-US" smtClean="0">
                <a:solidFill>
                  <a:prstClr val="black"/>
                </a:solidFill>
              </a:rPr>
              <a:pPr/>
              <a:t>17</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Bacterial growth is in milk with low levels of contamination at time of expression</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AFF41C-E45F-40C9-82D2-A4441E366E62}" type="slidenum">
              <a:rPr lang="en-US" smtClean="0">
                <a:solidFill>
                  <a:prstClr val="black"/>
                </a:solidFill>
              </a:rPr>
              <a:pPr/>
              <a:t>18</a:t>
            </a:fld>
            <a:endParaRPr 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Back of freezer to avoid intermittent rewarming from freezer door opening</a:t>
            </a:r>
          </a:p>
          <a:p>
            <a:pPr eaLnBrk="1" hangingPunct="1"/>
            <a:r>
              <a:rPr lang="en-US"/>
              <a:t>Well sealed container to avoid contamination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CA9A69-EE0A-484A-86FF-B2C3C1670B2E}" type="slidenum">
              <a:rPr lang="en-US" smtClean="0">
                <a:solidFill>
                  <a:prstClr val="black"/>
                </a:solidFill>
              </a:rPr>
              <a:pPr/>
              <a:t>31</a:t>
            </a:fld>
            <a:endParaRPr lang="en-US">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table shows the differences in composition between human milk, cow milk, and infant formulas.  It is from Peds in Review Nov 2006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6514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471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300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p>
        </p:txBody>
      </p:sp>
      <p:sp>
        <p:nvSpPr>
          <p:cNvPr id="3" name="Table Placeholder 2"/>
          <p:cNvSpPr>
            <a:spLocks noGrp="1"/>
          </p:cNvSpPr>
          <p:nvPr>
            <p:ph type="tbl" idx="1"/>
          </p:nvPr>
        </p:nvSpPr>
        <p:spPr>
          <a:xfrm>
            <a:off x="609600" y="1600200"/>
            <a:ext cx="7924800" cy="44196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73E87"/>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073E87"/>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0B13EAB1-34CA-4188-BCFB-E9BF9B8F1C37}" type="slidenum">
              <a:rPr lang="en-US">
                <a:solidFill>
                  <a:srgbClr val="073E87"/>
                </a:solidFill>
              </a:rPr>
              <a:pPr>
                <a:defRPr/>
              </a:pPr>
              <a:t>‹#›</a:t>
            </a:fld>
            <a:endParaRPr lang="en-US">
              <a:solidFill>
                <a:srgbClr val="073E87"/>
              </a:solidFill>
            </a:endParaRPr>
          </a:p>
        </p:txBody>
      </p:sp>
    </p:spTree>
    <p:extLst>
      <p:ext uri="{BB962C8B-B14F-4D97-AF65-F5344CB8AC3E}">
        <p14:creationId xmlns:p14="http://schemas.microsoft.com/office/powerpoint/2010/main" val="324223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326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9180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68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0641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0606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3978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046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9CCAEAFC-A4A6-496B-ABA7-D4CAA02D0D70}"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63761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4FD020-43B2-45F8-AD5C-90FFF0B1F56A}" type="datetimeFigureOut">
              <a:rPr lang="en-US" smtClean="0">
                <a:solidFill>
                  <a:srgbClr val="073E87"/>
                </a:solidFill>
              </a:rPr>
              <a:pPr/>
              <a:t>2/27/2023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CCAEAFC-A4A6-496B-ABA7-D4CAA02D0D70}"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27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surveymonkey.com/s/BreastfeedingSection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772400" cy="1524000"/>
          </a:xfrm>
        </p:spPr>
        <p:txBody>
          <a:bodyPr/>
          <a:lstStyle/>
          <a:p>
            <a:r>
              <a:rPr lang="en-US" dirty="0"/>
              <a:t>Supplements, Storage, and Substitutes</a:t>
            </a:r>
          </a:p>
        </p:txBody>
      </p:sp>
      <p:sp>
        <p:nvSpPr>
          <p:cNvPr id="3" name="Text Placeholder 2"/>
          <p:cNvSpPr>
            <a:spLocks noGrp="1"/>
          </p:cNvSpPr>
          <p:nvPr>
            <p:ph type="body" idx="1"/>
          </p:nvPr>
        </p:nvSpPr>
        <p:spPr>
          <a:xfrm>
            <a:off x="1367365" y="2184399"/>
            <a:ext cx="6417734" cy="939801"/>
          </a:xfrm>
        </p:spPr>
        <p:txBody>
          <a:bodyPr>
            <a:normAutofit/>
          </a:bodyPr>
          <a:lstStyle/>
          <a:p>
            <a:r>
              <a:rPr lang="en-US" sz="3600" dirty="0"/>
              <a:t>Section 4</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86" y="228600"/>
            <a:ext cx="7772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14600"/>
            <a:ext cx="8382000" cy="3450696"/>
          </a:xfrm>
        </p:spPr>
        <p:txBody>
          <a:bodyPr>
            <a:noAutofit/>
          </a:bodyPr>
          <a:lstStyle/>
          <a:p>
            <a:pPr>
              <a:spcBef>
                <a:spcPts val="0"/>
              </a:spcBef>
            </a:pPr>
            <a:r>
              <a:rPr lang="en-US" sz="2000" dirty="0"/>
              <a:t>Primary glandular insufficiency (primary lactation failure), as evidenced by poor breast growth during pregnancy and minimal indications  of </a:t>
            </a:r>
            <a:r>
              <a:rPr lang="en-US" sz="2000" dirty="0" err="1"/>
              <a:t>lactogenesis</a:t>
            </a:r>
            <a:endParaRPr lang="en-US" sz="2000" dirty="0"/>
          </a:p>
          <a:p>
            <a:pPr lvl="1">
              <a:spcBef>
                <a:spcPts val="0"/>
              </a:spcBef>
            </a:pPr>
            <a:r>
              <a:rPr lang="en-US" sz="1800" dirty="0"/>
              <a:t>Occurs in &lt;5% of women</a:t>
            </a:r>
          </a:p>
          <a:p>
            <a:pPr>
              <a:spcBef>
                <a:spcPts val="0"/>
              </a:spcBef>
            </a:pPr>
            <a:r>
              <a:rPr lang="en-US" sz="2000" dirty="0"/>
              <a:t>Delayed </a:t>
            </a:r>
            <a:r>
              <a:rPr lang="en-US" sz="2000" dirty="0" err="1"/>
              <a:t>lactogenesis</a:t>
            </a:r>
            <a:r>
              <a:rPr lang="en-US" sz="2000" dirty="0"/>
              <a:t> II (after day 3–5) and inadequate intake by the infant</a:t>
            </a:r>
          </a:p>
          <a:p>
            <a:pPr lvl="1">
              <a:spcBef>
                <a:spcPts val="0"/>
              </a:spcBef>
            </a:pPr>
            <a:r>
              <a:rPr lang="en-US" sz="1800" dirty="0"/>
              <a:t>Retained placenta (</a:t>
            </a:r>
            <a:r>
              <a:rPr lang="en-US" sz="1800" dirty="0" err="1"/>
              <a:t>lactogenesis</a:t>
            </a:r>
            <a:r>
              <a:rPr lang="en-US" sz="1800" dirty="0"/>
              <a:t> probably will occur after placental fragments are removed)</a:t>
            </a:r>
          </a:p>
          <a:p>
            <a:pPr lvl="1">
              <a:spcBef>
                <a:spcPts val="0"/>
              </a:spcBef>
            </a:pPr>
            <a:r>
              <a:rPr lang="en-US" sz="1800" dirty="0"/>
              <a:t>Sheehan’s syndrome (postpartum hemorrhage followed by absence of </a:t>
            </a:r>
            <a:r>
              <a:rPr lang="en-US" sz="1800" dirty="0" err="1"/>
              <a:t>lactogenesis</a:t>
            </a:r>
            <a:r>
              <a:rPr lang="en-US" sz="1800" dirty="0"/>
              <a:t>)</a:t>
            </a:r>
          </a:p>
          <a:p>
            <a:pPr>
              <a:spcBef>
                <a:spcPts val="0"/>
              </a:spcBef>
            </a:pPr>
            <a:r>
              <a:rPr lang="en-US" sz="2000" dirty="0"/>
              <a:t>Breast pathology or prior breast surgery resulting in poor milk production</a:t>
            </a:r>
          </a:p>
          <a:p>
            <a:pPr>
              <a:spcBef>
                <a:spcPts val="0"/>
              </a:spcBef>
            </a:pPr>
            <a:r>
              <a:rPr lang="en-US" sz="2000" dirty="0"/>
              <a:t>Intolerable pain during feedings unrelieved by interventions</a:t>
            </a:r>
          </a:p>
          <a:p>
            <a:pPr>
              <a:spcBef>
                <a:spcPts val="0"/>
              </a:spcBef>
            </a:pPr>
            <a:r>
              <a:rPr lang="en-US" sz="2000" dirty="0"/>
              <a:t>Unavailability of mother due to severe illness or geographic separation</a:t>
            </a:r>
          </a:p>
        </p:txBody>
      </p:sp>
      <p:sp>
        <p:nvSpPr>
          <p:cNvPr id="2" name="Title 1"/>
          <p:cNvSpPr>
            <a:spLocks noGrp="1"/>
          </p:cNvSpPr>
          <p:nvPr>
            <p:ph type="title"/>
          </p:nvPr>
        </p:nvSpPr>
        <p:spPr/>
        <p:txBody>
          <a:bodyPr>
            <a:normAutofit fontScale="90000"/>
          </a:bodyPr>
          <a:lstStyle/>
          <a:p>
            <a:pPr algn="ctr"/>
            <a:r>
              <a:rPr lang="en-US" dirty="0"/>
              <a:t>Consider Supplemental Feedings</a:t>
            </a:r>
            <a:br>
              <a:rPr lang="en-US" dirty="0"/>
            </a:br>
            <a:r>
              <a:rPr lang="en-US" dirty="0"/>
              <a:t>(Maternal Indications)</a:t>
            </a:r>
          </a:p>
        </p:txBody>
      </p:sp>
    </p:spTree>
    <p:extLst>
      <p:ext uri="{BB962C8B-B14F-4D97-AF65-F5344CB8AC3E}">
        <p14:creationId xmlns:p14="http://schemas.microsoft.com/office/powerpoint/2010/main" val="396174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62200"/>
            <a:ext cx="8077199" cy="4343400"/>
          </a:xfrm>
        </p:spPr>
        <p:txBody>
          <a:bodyPr vert="horz" lIns="91440" tIns="45720" rIns="91440" bIns="45720" rtlCol="0" anchor="t">
            <a:normAutofit fontScale="85000" lnSpcReduction="20000"/>
          </a:bodyPr>
          <a:lstStyle/>
          <a:p>
            <a:r>
              <a:rPr lang="en-US" b="1" dirty="0"/>
              <a:t>Expressed human milk is the first choice</a:t>
            </a:r>
          </a:p>
          <a:p>
            <a:pPr marL="575945" lvl="1"/>
            <a:r>
              <a:rPr lang="en-US" dirty="0"/>
              <a:t>But sufficient colostrum in the first few days (0–72 hours) may not be available</a:t>
            </a:r>
          </a:p>
          <a:p>
            <a:pPr marL="575945" lvl="1"/>
            <a:r>
              <a:rPr lang="en-US" dirty="0"/>
              <a:t>Hand expression may elicit larger volumes than a pump in the first few days and may increase overall milk supply</a:t>
            </a:r>
          </a:p>
          <a:p>
            <a:pPr marL="575945" lvl="1"/>
            <a:r>
              <a:rPr lang="en-US" dirty="0"/>
              <a:t>Breast massage along with expressing with a mechanical pump may also increase available milk</a:t>
            </a:r>
          </a:p>
          <a:p>
            <a:r>
              <a:rPr lang="en-US" dirty="0"/>
              <a:t>Pasteurized donor human milk is second choice</a:t>
            </a:r>
          </a:p>
          <a:p>
            <a:r>
              <a:rPr lang="en-US" dirty="0"/>
              <a:t>Protein hydrolysate formulas may be next choice</a:t>
            </a:r>
          </a:p>
          <a:p>
            <a:pPr marL="575945" lvl="1"/>
            <a:r>
              <a:rPr lang="en-US" dirty="0"/>
              <a:t>Preferable to standard artificial milks as they avoid exposure to cow’s milk proteins</a:t>
            </a:r>
          </a:p>
          <a:p>
            <a:pPr marL="575945" lvl="1"/>
            <a:r>
              <a:rPr lang="en-US" dirty="0"/>
              <a:t>Reduce bilirubin levels more rapidly</a:t>
            </a:r>
          </a:p>
          <a:p>
            <a:pPr marL="575945" lvl="1"/>
            <a:r>
              <a:rPr lang="en-US" dirty="0"/>
              <a:t>May convey the psychological message that the supplement is a temporary therapy, not a permanent inclusion of artificial feedings</a:t>
            </a:r>
          </a:p>
          <a:p>
            <a:r>
              <a:rPr lang="en-US" dirty="0"/>
              <a:t>Supplementation with glucose water is not appropriate</a:t>
            </a:r>
          </a:p>
        </p:txBody>
      </p:sp>
      <p:sp>
        <p:nvSpPr>
          <p:cNvPr id="2" name="Title 1"/>
          <p:cNvSpPr>
            <a:spLocks noGrp="1"/>
          </p:cNvSpPr>
          <p:nvPr>
            <p:ph type="title"/>
          </p:nvPr>
        </p:nvSpPr>
        <p:spPr/>
        <p:txBody>
          <a:bodyPr/>
          <a:lstStyle/>
          <a:p>
            <a:r>
              <a:rPr lang="en-US" dirty="0"/>
              <a:t>Which Supplemental Feed?</a:t>
            </a:r>
          </a:p>
        </p:txBody>
      </p:sp>
    </p:spTree>
    <p:extLst>
      <p:ext uri="{BB962C8B-B14F-4D97-AF65-F5344CB8AC3E}">
        <p14:creationId xmlns:p14="http://schemas.microsoft.com/office/powerpoint/2010/main" val="130446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38" y="2675467"/>
            <a:ext cx="8699250" cy="3450696"/>
          </a:xfrm>
        </p:spPr>
        <p:txBody>
          <a:bodyPr>
            <a:normAutofit lnSpcReduction="10000"/>
          </a:bodyPr>
          <a:lstStyle/>
          <a:p>
            <a:r>
              <a:rPr lang="en-US" dirty="0"/>
              <a:t>Breast milk transfer (example 3.5kg newborn)</a:t>
            </a:r>
          </a:p>
          <a:p>
            <a:pPr lvl="1"/>
            <a:r>
              <a:rPr lang="en-US" dirty="0"/>
              <a:t>Day 1: 6ml/kg/24h       (21ml </a:t>
            </a:r>
            <a:r>
              <a:rPr lang="en-US" b="1" dirty="0"/>
              <a:t>per day</a:t>
            </a:r>
            <a:r>
              <a:rPr lang="en-US" dirty="0"/>
              <a:t>)</a:t>
            </a:r>
          </a:p>
          <a:p>
            <a:pPr lvl="1"/>
            <a:r>
              <a:rPr lang="en-US" dirty="0"/>
              <a:t>Day 2: 25ml/kg/24h     (87.5ml per day)</a:t>
            </a:r>
          </a:p>
          <a:p>
            <a:pPr lvl="1"/>
            <a:r>
              <a:rPr lang="en-US" dirty="0"/>
              <a:t>Day 3: 66ml/kg/24h     (231ml per day)</a:t>
            </a:r>
          </a:p>
          <a:p>
            <a:pPr lvl="1"/>
            <a:r>
              <a:rPr lang="en-US" dirty="0"/>
              <a:t>Day 4: 106ml/kg/24h   (371ml per day)</a:t>
            </a:r>
          </a:p>
          <a:p>
            <a:r>
              <a:rPr lang="en-US" dirty="0"/>
              <a:t>Infants fed artificial milks commonly (but unnecessarily) have higher intakes than breastfed infants</a:t>
            </a:r>
          </a:p>
          <a:p>
            <a:r>
              <a:rPr lang="en-US" b="1" dirty="0"/>
              <a:t>Newborn stomach capacity</a:t>
            </a:r>
          </a:p>
          <a:p>
            <a:pPr lvl="1"/>
            <a:r>
              <a:rPr lang="en-US" b="1" dirty="0"/>
              <a:t>5ml/kg for an average of 20ml</a:t>
            </a:r>
          </a:p>
          <a:p>
            <a:endParaRPr lang="en-US" dirty="0"/>
          </a:p>
        </p:txBody>
      </p:sp>
      <p:sp>
        <p:nvSpPr>
          <p:cNvPr id="2" name="Title 1"/>
          <p:cNvSpPr>
            <a:spLocks noGrp="1"/>
          </p:cNvSpPr>
          <p:nvPr>
            <p:ph type="title"/>
          </p:nvPr>
        </p:nvSpPr>
        <p:spPr/>
        <p:txBody>
          <a:bodyPr/>
          <a:lstStyle/>
          <a:p>
            <a:r>
              <a:rPr lang="en-US" dirty="0"/>
              <a:t>How Much?</a:t>
            </a:r>
          </a:p>
        </p:txBody>
      </p:sp>
    </p:spTree>
    <p:extLst>
      <p:ext uri="{BB962C8B-B14F-4D97-AF65-F5344CB8AC3E}">
        <p14:creationId xmlns:p14="http://schemas.microsoft.com/office/powerpoint/2010/main" val="33636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0537399"/>
              </p:ext>
            </p:extLst>
          </p:nvPr>
        </p:nvGraphicFramePr>
        <p:xfrm>
          <a:off x="1752600" y="2743200"/>
          <a:ext cx="5715000" cy="3048000"/>
        </p:xfrm>
        <a:graphic>
          <a:graphicData uri="http://schemas.openxmlformats.org/drawingml/2006/table">
            <a:tbl>
              <a:tblPr firstRow="1" bandRow="1">
                <a:tableStyleId>{5C22544A-7EE6-4342-B048-85BDC9FD1C3A}</a:tableStyleId>
              </a:tblPr>
              <a:tblGrid>
                <a:gridCol w="1481666">
                  <a:extLst>
                    <a:ext uri="{9D8B030D-6E8A-4147-A177-3AD203B41FA5}">
                      <a16:colId xmlns:a16="http://schemas.microsoft.com/office/drawing/2014/main" val="20000"/>
                    </a:ext>
                  </a:extLst>
                </a:gridCol>
                <a:gridCol w="1613959">
                  <a:extLst>
                    <a:ext uri="{9D8B030D-6E8A-4147-A177-3AD203B41FA5}">
                      <a16:colId xmlns:a16="http://schemas.microsoft.com/office/drawing/2014/main" val="20001"/>
                    </a:ext>
                  </a:extLst>
                </a:gridCol>
                <a:gridCol w="2619375">
                  <a:extLst>
                    <a:ext uri="{9D8B030D-6E8A-4147-A177-3AD203B41FA5}">
                      <a16:colId xmlns:a16="http://schemas.microsoft.com/office/drawing/2014/main" val="20002"/>
                    </a:ext>
                  </a:extLst>
                </a:gridCol>
              </a:tblGrid>
              <a:tr h="609600">
                <a:tc>
                  <a:txBody>
                    <a:bodyPr/>
                    <a:lstStyle/>
                    <a:p>
                      <a:r>
                        <a:rPr lang="en-US" dirty="0"/>
                        <a:t>Day of Life</a:t>
                      </a:r>
                    </a:p>
                  </a:txBody>
                  <a:tcPr/>
                </a:tc>
                <a:tc>
                  <a:txBody>
                    <a:bodyPr/>
                    <a:lstStyle/>
                    <a:p>
                      <a:endParaRPr lang="en-US" dirty="0"/>
                    </a:p>
                  </a:txBody>
                  <a:tcPr/>
                </a:tc>
                <a:tc>
                  <a:txBody>
                    <a:bodyPr/>
                    <a:lstStyle/>
                    <a:p>
                      <a:r>
                        <a:rPr lang="en-US" dirty="0"/>
                        <a:t>Volume</a:t>
                      </a:r>
                      <a:r>
                        <a:rPr lang="en-US" baseline="0" dirty="0"/>
                        <a:t> per feed</a:t>
                      </a:r>
                      <a:endParaRPr lang="en-US" dirty="0"/>
                    </a:p>
                  </a:txBody>
                  <a:tcPr/>
                </a:tc>
                <a:extLst>
                  <a:ext uri="{0D108BD9-81ED-4DB2-BD59-A6C34878D82A}">
                    <a16:rowId xmlns:a16="http://schemas.microsoft.com/office/drawing/2014/main" val="10000"/>
                  </a:ext>
                </a:extLst>
              </a:tr>
              <a:tr h="609600">
                <a:tc>
                  <a:txBody>
                    <a:bodyPr/>
                    <a:lstStyle/>
                    <a:p>
                      <a:r>
                        <a:rPr lang="en-US" dirty="0"/>
                        <a:t>Day 1</a:t>
                      </a:r>
                    </a:p>
                  </a:txBody>
                  <a:tcPr/>
                </a:tc>
                <a:tc>
                  <a:txBody>
                    <a:bodyPr/>
                    <a:lstStyle/>
                    <a:p>
                      <a:endParaRPr lang="en-US" dirty="0"/>
                    </a:p>
                  </a:txBody>
                  <a:tcPr/>
                </a:tc>
                <a:tc>
                  <a:txBody>
                    <a:bodyPr/>
                    <a:lstStyle/>
                    <a:p>
                      <a:r>
                        <a:rPr lang="en-US" dirty="0"/>
                        <a:t>2-10ml</a:t>
                      </a:r>
                    </a:p>
                  </a:txBody>
                  <a:tcPr/>
                </a:tc>
                <a:extLst>
                  <a:ext uri="{0D108BD9-81ED-4DB2-BD59-A6C34878D82A}">
                    <a16:rowId xmlns:a16="http://schemas.microsoft.com/office/drawing/2014/main" val="10001"/>
                  </a:ext>
                </a:extLst>
              </a:tr>
              <a:tr h="609600">
                <a:tc>
                  <a:txBody>
                    <a:bodyPr/>
                    <a:lstStyle/>
                    <a:p>
                      <a:r>
                        <a:rPr lang="en-US" dirty="0"/>
                        <a:t>Day 2</a:t>
                      </a:r>
                    </a:p>
                  </a:txBody>
                  <a:tcPr/>
                </a:tc>
                <a:tc>
                  <a:txBody>
                    <a:bodyPr/>
                    <a:lstStyle/>
                    <a:p>
                      <a:endParaRPr lang="en-US" dirty="0"/>
                    </a:p>
                  </a:txBody>
                  <a:tcPr/>
                </a:tc>
                <a:tc>
                  <a:txBody>
                    <a:bodyPr/>
                    <a:lstStyle/>
                    <a:p>
                      <a:r>
                        <a:rPr lang="en-US" dirty="0"/>
                        <a:t>5-15ml</a:t>
                      </a:r>
                    </a:p>
                  </a:txBody>
                  <a:tcPr/>
                </a:tc>
                <a:extLst>
                  <a:ext uri="{0D108BD9-81ED-4DB2-BD59-A6C34878D82A}">
                    <a16:rowId xmlns:a16="http://schemas.microsoft.com/office/drawing/2014/main" val="10002"/>
                  </a:ext>
                </a:extLst>
              </a:tr>
              <a:tr h="609600">
                <a:tc>
                  <a:txBody>
                    <a:bodyPr/>
                    <a:lstStyle/>
                    <a:p>
                      <a:r>
                        <a:rPr lang="en-US" dirty="0"/>
                        <a:t>Day 3</a:t>
                      </a:r>
                    </a:p>
                  </a:txBody>
                  <a:tcPr/>
                </a:tc>
                <a:tc>
                  <a:txBody>
                    <a:bodyPr/>
                    <a:lstStyle/>
                    <a:p>
                      <a:endParaRPr lang="en-US" dirty="0"/>
                    </a:p>
                  </a:txBody>
                  <a:tcPr/>
                </a:tc>
                <a:tc>
                  <a:txBody>
                    <a:bodyPr/>
                    <a:lstStyle/>
                    <a:p>
                      <a:r>
                        <a:rPr lang="en-US" dirty="0"/>
                        <a:t>15-30ml</a:t>
                      </a:r>
                    </a:p>
                  </a:txBody>
                  <a:tcPr/>
                </a:tc>
                <a:extLst>
                  <a:ext uri="{0D108BD9-81ED-4DB2-BD59-A6C34878D82A}">
                    <a16:rowId xmlns:a16="http://schemas.microsoft.com/office/drawing/2014/main" val="10003"/>
                  </a:ext>
                </a:extLst>
              </a:tr>
              <a:tr h="609600">
                <a:tc>
                  <a:txBody>
                    <a:bodyPr/>
                    <a:lstStyle/>
                    <a:p>
                      <a:r>
                        <a:rPr lang="en-US" dirty="0"/>
                        <a:t>Day 4</a:t>
                      </a:r>
                    </a:p>
                  </a:txBody>
                  <a:tcPr/>
                </a:tc>
                <a:tc>
                  <a:txBody>
                    <a:bodyPr/>
                    <a:lstStyle/>
                    <a:p>
                      <a:endParaRPr lang="en-US" dirty="0"/>
                    </a:p>
                  </a:txBody>
                  <a:tcPr/>
                </a:tc>
                <a:tc>
                  <a:txBody>
                    <a:bodyPr/>
                    <a:lstStyle/>
                    <a:p>
                      <a:r>
                        <a:rPr lang="en-US" dirty="0"/>
                        <a:t>30-60ml</a:t>
                      </a:r>
                    </a:p>
                  </a:txBody>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Recommended Volumes</a:t>
            </a:r>
          </a:p>
        </p:txBody>
      </p:sp>
    </p:spTree>
    <p:extLst>
      <p:ext uri="{BB962C8B-B14F-4D97-AF65-F5344CB8AC3E}">
        <p14:creationId xmlns:p14="http://schemas.microsoft.com/office/powerpoint/2010/main" val="149741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62467" y="2675467"/>
            <a:ext cx="8645462" cy="3450696"/>
          </a:xfrm>
        </p:spPr>
        <p:txBody>
          <a:bodyPr/>
          <a:lstStyle/>
          <a:p>
            <a:r>
              <a:rPr lang="en-US"/>
              <a:t>Human milk is a fresh, living food with antioxidant, antibacterial, prebiotic, probiotic, and immune-boosting properties along with nutrients.</a:t>
            </a:r>
          </a:p>
          <a:p>
            <a:r>
              <a:rPr lang="en-US"/>
              <a:t>Some nutrients and health properties change with storage, but milk may be safely stored with maintenance of its unique qualities.</a:t>
            </a:r>
          </a:p>
        </p:txBody>
      </p:sp>
      <p:sp>
        <p:nvSpPr>
          <p:cNvPr id="4098" name="Rectangle 2"/>
          <p:cNvSpPr>
            <a:spLocks noGrp="1" noChangeArrowheads="1"/>
          </p:cNvSpPr>
          <p:nvPr>
            <p:ph type="title"/>
          </p:nvPr>
        </p:nvSpPr>
        <p:spPr/>
        <p:txBody>
          <a:bodyPr/>
          <a:lstStyle/>
          <a:p>
            <a:r>
              <a:rPr lang="en-US" dirty="0"/>
              <a:t>Milk Storage</a:t>
            </a:r>
          </a:p>
        </p:txBody>
      </p:sp>
      <p:sp>
        <p:nvSpPr>
          <p:cNvPr id="2" name="TextBox 1">
            <a:extLst>
              <a:ext uri="{FF2B5EF4-FFF2-40B4-BE49-F238E27FC236}">
                <a16:creationId xmlns:a16="http://schemas.microsoft.com/office/drawing/2014/main" id="{A51112C1-6CA8-BC3A-29F3-D2F441876F4F}"/>
              </a:ext>
            </a:extLst>
          </p:cNvPr>
          <p:cNvSpPr txBox="1"/>
          <p:nvPr/>
        </p:nvSpPr>
        <p:spPr>
          <a:xfrm>
            <a:off x="166724" y="6130949"/>
            <a:ext cx="8698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https://abm.memberclicks.net/assets/DOCUMENTS/PROTOCOLS/8-human-milk-storage-protocol-english.pdf</a:t>
            </a:r>
          </a:p>
        </p:txBody>
      </p:sp>
      <p:sp>
        <p:nvSpPr>
          <p:cNvPr id="3" name="TextBox 2">
            <a:extLst>
              <a:ext uri="{FF2B5EF4-FFF2-40B4-BE49-F238E27FC236}">
                <a16:creationId xmlns:a16="http://schemas.microsoft.com/office/drawing/2014/main" id="{E0F7CB29-6BF0-EE45-D7E1-AFC4A06F986A}"/>
              </a:ext>
            </a:extLst>
          </p:cNvPr>
          <p:cNvSpPr txBox="1"/>
          <p:nvPr/>
        </p:nvSpPr>
        <p:spPr>
          <a:xfrm>
            <a:off x="166723" y="5477806"/>
            <a:ext cx="87332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ABM Clinical Protocol #8: Human Milk Storage Information for Home Use for Full-Term Infants, Revised 2017</a:t>
            </a:r>
          </a:p>
        </p:txBody>
      </p:sp>
    </p:spTree>
    <p:extLst>
      <p:ext uri="{BB962C8B-B14F-4D97-AF65-F5344CB8AC3E}">
        <p14:creationId xmlns:p14="http://schemas.microsoft.com/office/powerpoint/2010/main" val="350992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46290" y="2667000"/>
            <a:ext cx="8688310" cy="3962400"/>
          </a:xfrm>
        </p:spPr>
        <p:txBody>
          <a:bodyPr vert="horz" lIns="91440" tIns="45720" rIns="91440" bIns="45720" rtlCol="0" anchor="t">
            <a:normAutofit/>
          </a:bodyPr>
          <a:lstStyle/>
          <a:p>
            <a:pPr>
              <a:lnSpc>
                <a:spcPct val="90000"/>
              </a:lnSpc>
            </a:pPr>
            <a:r>
              <a:rPr lang="en-US" dirty="0"/>
              <a:t>Smell and taste may be different</a:t>
            </a:r>
          </a:p>
          <a:p>
            <a:pPr marL="575945" lvl="1">
              <a:lnSpc>
                <a:spcPct val="90000"/>
              </a:lnSpc>
            </a:pPr>
            <a:r>
              <a:rPr lang="en-US" dirty="0"/>
              <a:t>Due to lipase activity </a:t>
            </a:r>
          </a:p>
          <a:p>
            <a:pPr marL="855345" lvl="2">
              <a:lnSpc>
                <a:spcPct val="90000"/>
              </a:lnSpc>
            </a:pPr>
            <a:r>
              <a:rPr lang="en-US" dirty="0"/>
              <a:t>Breaks fat into fatty acids</a:t>
            </a:r>
          </a:p>
          <a:p>
            <a:pPr marL="855345" lvl="2">
              <a:lnSpc>
                <a:spcPct val="90000"/>
              </a:lnSpc>
            </a:pPr>
            <a:r>
              <a:rPr lang="en-US" dirty="0"/>
              <a:t>Aids the infant in milk digestion, especially preterm infants</a:t>
            </a:r>
          </a:p>
          <a:p>
            <a:pPr marL="575945" lvl="1">
              <a:lnSpc>
                <a:spcPct val="90000"/>
              </a:lnSpc>
            </a:pPr>
            <a:r>
              <a:rPr lang="en-US" dirty="0"/>
              <a:t>Is not harmful</a:t>
            </a:r>
          </a:p>
          <a:p>
            <a:pPr marL="575945" lvl="1">
              <a:lnSpc>
                <a:spcPct val="90000"/>
              </a:lnSpc>
            </a:pPr>
            <a:r>
              <a:rPr lang="en-US" dirty="0"/>
              <a:t>This lipolysis has antimicrobial effects preventing growth of microorganisms in thawed refrigerated milk</a:t>
            </a:r>
          </a:p>
          <a:p>
            <a:pPr>
              <a:lnSpc>
                <a:spcPct val="90000"/>
              </a:lnSpc>
            </a:pPr>
            <a:r>
              <a:rPr lang="en-US" dirty="0"/>
              <a:t>Do not reheat above 40</a:t>
            </a:r>
            <a:r>
              <a:rPr lang="en-US" dirty="0">
                <a:cs typeface="Arial" charset="0"/>
              </a:rPr>
              <a:t>°</a:t>
            </a:r>
            <a:r>
              <a:rPr lang="en-US" dirty="0"/>
              <a:t>C (104</a:t>
            </a:r>
            <a:r>
              <a:rPr lang="en-US" dirty="0">
                <a:cs typeface="Arial" charset="0"/>
              </a:rPr>
              <a:t>°</a:t>
            </a:r>
            <a:r>
              <a:rPr lang="en-US" dirty="0"/>
              <a:t>F)</a:t>
            </a:r>
          </a:p>
          <a:p>
            <a:pPr marL="575945" lvl="1">
              <a:lnSpc>
                <a:spcPct val="90000"/>
              </a:lnSpc>
            </a:pPr>
            <a:r>
              <a:rPr lang="en-US" dirty="0"/>
              <a:t>Results in loss of enzyme activity</a:t>
            </a:r>
          </a:p>
        </p:txBody>
      </p:sp>
      <p:sp>
        <p:nvSpPr>
          <p:cNvPr id="36866" name="Rectangle 2"/>
          <p:cNvSpPr>
            <a:spLocks noGrp="1" noChangeArrowheads="1"/>
          </p:cNvSpPr>
          <p:nvPr>
            <p:ph type="title"/>
          </p:nvPr>
        </p:nvSpPr>
        <p:spPr/>
        <p:txBody>
          <a:bodyPr/>
          <a:lstStyle/>
          <a:p>
            <a:r>
              <a:rPr lang="en-US"/>
              <a:t>Stored Human Milk</a:t>
            </a:r>
          </a:p>
        </p:txBody>
      </p:sp>
    </p:spTree>
    <p:extLst>
      <p:ext uri="{BB962C8B-B14F-4D97-AF65-F5344CB8AC3E}">
        <p14:creationId xmlns:p14="http://schemas.microsoft.com/office/powerpoint/2010/main" val="162377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62467" y="2537012"/>
            <a:ext cx="8672356" cy="3809999"/>
          </a:xfrm>
        </p:spPr>
        <p:txBody>
          <a:bodyPr vert="horz" lIns="91440" tIns="45720" rIns="91440" bIns="45720" rtlCol="0" anchor="t">
            <a:normAutofit/>
          </a:bodyPr>
          <a:lstStyle/>
          <a:p>
            <a:r>
              <a:rPr lang="en-US" dirty="0"/>
              <a:t>Recommendations based on bacterial growth</a:t>
            </a:r>
          </a:p>
          <a:p>
            <a:pPr eaLnBrk="1" hangingPunct="1"/>
            <a:r>
              <a:rPr lang="en-US" dirty="0"/>
              <a:t>Room temperature (10</a:t>
            </a:r>
            <a:r>
              <a:rPr lang="en-US" dirty="0">
                <a:cs typeface="Arial" charset="0"/>
              </a:rPr>
              <a:t>°</a:t>
            </a:r>
            <a:r>
              <a:rPr lang="en-US" dirty="0"/>
              <a:t>-29</a:t>
            </a:r>
            <a:r>
              <a:rPr lang="en-US" dirty="0">
                <a:cs typeface="Arial" charset="0"/>
              </a:rPr>
              <a:t>°</a:t>
            </a:r>
            <a:r>
              <a:rPr lang="en-US" dirty="0"/>
              <a:t>C, 50</a:t>
            </a:r>
            <a:r>
              <a:rPr lang="en-US" dirty="0">
                <a:cs typeface="Arial" charset="0"/>
              </a:rPr>
              <a:t>°</a:t>
            </a:r>
            <a:r>
              <a:rPr lang="en-US" dirty="0"/>
              <a:t>-85</a:t>
            </a:r>
            <a:r>
              <a:rPr lang="en-US" dirty="0">
                <a:cs typeface="Arial" charset="0"/>
              </a:rPr>
              <a:t>°</a:t>
            </a:r>
            <a:r>
              <a:rPr lang="en-US" dirty="0"/>
              <a:t>F)</a:t>
            </a:r>
          </a:p>
          <a:p>
            <a:pPr marL="575945" lvl="1" eaLnBrk="1" hangingPunct="1"/>
            <a:r>
              <a:rPr lang="en-US" dirty="0"/>
              <a:t>3-4 hours for warmer rooms (80</a:t>
            </a:r>
            <a:r>
              <a:rPr lang="en-US" dirty="0">
                <a:cs typeface="Arial" charset="0"/>
              </a:rPr>
              <a:t>°</a:t>
            </a:r>
            <a:r>
              <a:rPr lang="en-US" dirty="0"/>
              <a:t>-89</a:t>
            </a:r>
            <a:r>
              <a:rPr lang="en-US" dirty="0">
                <a:cs typeface="Arial" charset="0"/>
              </a:rPr>
              <a:t>°</a:t>
            </a:r>
            <a:r>
              <a:rPr lang="en-US" dirty="0"/>
              <a:t>F)</a:t>
            </a:r>
          </a:p>
          <a:p>
            <a:pPr marL="575945" lvl="1"/>
            <a:r>
              <a:rPr lang="en-US" dirty="0"/>
              <a:t>6-8 hours for cooler rooms (77</a:t>
            </a:r>
            <a:r>
              <a:rPr lang="en-US" dirty="0">
                <a:ea typeface="+mn-lt"/>
                <a:cs typeface="+mn-lt"/>
              </a:rPr>
              <a:t>°)</a:t>
            </a:r>
          </a:p>
          <a:p>
            <a:pPr marL="575945" lvl="1"/>
            <a:r>
              <a:rPr lang="en-US" dirty="0"/>
              <a:t>But refrigerate as soon as possible if not going to be used within that time</a:t>
            </a:r>
          </a:p>
          <a:p>
            <a:pPr eaLnBrk="1" hangingPunct="1"/>
            <a:r>
              <a:rPr lang="en-US" dirty="0"/>
              <a:t>Small cooler (15</a:t>
            </a:r>
            <a:r>
              <a:rPr lang="en-US" dirty="0">
                <a:cs typeface="Arial" charset="0"/>
              </a:rPr>
              <a:t>°</a:t>
            </a:r>
            <a:r>
              <a:rPr lang="en-US" dirty="0"/>
              <a:t>C, 59</a:t>
            </a:r>
            <a:r>
              <a:rPr lang="en-US" dirty="0">
                <a:cs typeface="Arial" charset="0"/>
              </a:rPr>
              <a:t>°</a:t>
            </a:r>
            <a:r>
              <a:rPr lang="en-US" dirty="0"/>
              <a:t>F)</a:t>
            </a:r>
          </a:p>
          <a:p>
            <a:pPr marL="575945" lvl="1" eaLnBrk="1" hangingPunct="1"/>
            <a:r>
              <a:rPr lang="en-US" dirty="0"/>
              <a:t>24 hours based on minimal bacterial growth in a study by </a:t>
            </a:r>
            <a:r>
              <a:rPr lang="en-US" dirty="0" err="1"/>
              <a:t>Hamosh</a:t>
            </a:r>
            <a:endParaRPr lang="en-US" dirty="0"/>
          </a:p>
        </p:txBody>
      </p:sp>
      <p:sp>
        <p:nvSpPr>
          <p:cNvPr id="45058" name="Rectangle 2"/>
          <p:cNvSpPr>
            <a:spLocks noGrp="1" noChangeArrowheads="1"/>
          </p:cNvSpPr>
          <p:nvPr>
            <p:ph type="title"/>
          </p:nvPr>
        </p:nvSpPr>
        <p:spPr/>
        <p:txBody>
          <a:bodyPr/>
          <a:lstStyle/>
          <a:p>
            <a:pPr eaLnBrk="1" hangingPunct="1"/>
            <a:r>
              <a:rPr lang="en-US"/>
              <a:t>Human Milk Storage</a:t>
            </a:r>
          </a:p>
        </p:txBody>
      </p:sp>
    </p:spTree>
    <p:extLst>
      <p:ext uri="{BB962C8B-B14F-4D97-AF65-F5344CB8AC3E}">
        <p14:creationId xmlns:p14="http://schemas.microsoft.com/office/powerpoint/2010/main" val="23091487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r>
              <a:rPr lang="en-US"/>
              <a:t>Refrigerator (4</a:t>
            </a:r>
            <a:r>
              <a:rPr lang="en-US">
                <a:cs typeface="Arial" charset="0"/>
              </a:rPr>
              <a:t>°</a:t>
            </a:r>
            <a:r>
              <a:rPr lang="en-US"/>
              <a:t>C, 40</a:t>
            </a:r>
            <a:r>
              <a:rPr lang="en-US">
                <a:cs typeface="Arial" charset="0"/>
              </a:rPr>
              <a:t>°</a:t>
            </a:r>
            <a:r>
              <a:rPr lang="en-US"/>
              <a:t>F)</a:t>
            </a:r>
          </a:p>
          <a:p>
            <a:pPr lvl="1" eaLnBrk="1" hangingPunct="1"/>
            <a:r>
              <a:rPr lang="en-US"/>
              <a:t>Recommendations based on bacterial growth</a:t>
            </a:r>
          </a:p>
          <a:p>
            <a:pPr lvl="2" eaLnBrk="1" hangingPunct="1"/>
            <a:r>
              <a:rPr lang="en-US"/>
              <a:t>Low growth after 4-8 days </a:t>
            </a:r>
          </a:p>
          <a:p>
            <a:pPr lvl="1" eaLnBrk="1" hangingPunct="1"/>
            <a:r>
              <a:rPr lang="en-US"/>
              <a:t>Recommendations based on bactericidal capacity</a:t>
            </a:r>
          </a:p>
          <a:p>
            <a:pPr lvl="2" eaLnBrk="1" hangingPunct="1"/>
            <a:r>
              <a:rPr lang="en-US"/>
              <a:t>Significant loss by 48-72 hours</a:t>
            </a:r>
          </a:p>
        </p:txBody>
      </p:sp>
      <p:sp>
        <p:nvSpPr>
          <p:cNvPr id="46082" name="Rectangle 2"/>
          <p:cNvSpPr>
            <a:spLocks noGrp="1" noChangeArrowheads="1"/>
          </p:cNvSpPr>
          <p:nvPr>
            <p:ph type="title"/>
          </p:nvPr>
        </p:nvSpPr>
        <p:spPr/>
        <p:txBody>
          <a:bodyPr/>
          <a:lstStyle/>
          <a:p>
            <a:pPr eaLnBrk="1" hangingPunct="1"/>
            <a:r>
              <a:rPr lang="en-US"/>
              <a:t>Human Milk Storage</a:t>
            </a:r>
          </a:p>
        </p:txBody>
      </p:sp>
    </p:spTree>
    <p:extLst>
      <p:ext uri="{BB962C8B-B14F-4D97-AF65-F5344CB8AC3E}">
        <p14:creationId xmlns:p14="http://schemas.microsoft.com/office/powerpoint/2010/main" val="42188227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73424" y="2026024"/>
            <a:ext cx="8627532" cy="4374776"/>
          </a:xfrm>
        </p:spPr>
        <p:txBody>
          <a:bodyPr vert="horz" lIns="91440" tIns="45720" rIns="91440" bIns="45720" rtlCol="0" anchor="t">
            <a:normAutofit fontScale="92500" lnSpcReduction="20000"/>
          </a:bodyPr>
          <a:lstStyle/>
          <a:p>
            <a:pPr eaLnBrk="1" hangingPunct="1">
              <a:lnSpc>
                <a:spcPct val="110000"/>
              </a:lnSpc>
              <a:spcBef>
                <a:spcPts val="0"/>
              </a:spcBef>
            </a:pPr>
            <a:r>
              <a:rPr lang="en-US" sz="2800" dirty="0"/>
              <a:t>Freezer (-4</a:t>
            </a:r>
            <a:r>
              <a:rPr lang="en-US" sz="2800" dirty="0">
                <a:cs typeface="Arial" charset="0"/>
              </a:rPr>
              <a:t>° </a:t>
            </a:r>
            <a:r>
              <a:rPr lang="en-US" sz="2800" dirty="0"/>
              <a:t>to -20</a:t>
            </a:r>
            <a:r>
              <a:rPr lang="en-US" sz="2800" dirty="0">
                <a:cs typeface="Arial" charset="0"/>
              </a:rPr>
              <a:t>°</a:t>
            </a:r>
            <a:r>
              <a:rPr lang="en-US" sz="2800" dirty="0"/>
              <a:t>C)</a:t>
            </a:r>
          </a:p>
          <a:p>
            <a:pPr marL="575945" lvl="1" eaLnBrk="1" hangingPunct="1">
              <a:lnSpc>
                <a:spcPct val="110000"/>
              </a:lnSpc>
              <a:spcBef>
                <a:spcPts val="0"/>
              </a:spcBef>
            </a:pPr>
            <a:r>
              <a:rPr lang="en-US" sz="2400" dirty="0"/>
              <a:t>Safe for at least 3 months</a:t>
            </a:r>
          </a:p>
          <a:p>
            <a:pPr marL="575945" lvl="1">
              <a:lnSpc>
                <a:spcPct val="110000"/>
              </a:lnSpc>
              <a:spcBef>
                <a:spcPts val="0"/>
              </a:spcBef>
            </a:pPr>
            <a:r>
              <a:rPr lang="en-US" sz="2400" dirty="0"/>
              <a:t>Changes after 90 days in freezer (based on small studies)</a:t>
            </a:r>
          </a:p>
          <a:p>
            <a:pPr marL="855345" lvl="2">
              <a:lnSpc>
                <a:spcPct val="110000"/>
              </a:lnSpc>
              <a:spcBef>
                <a:spcPts val="0"/>
              </a:spcBef>
            </a:pPr>
            <a:r>
              <a:rPr lang="en-US" sz="2200" dirty="0"/>
              <a:t>Decreased fat, protein, calories, lactoferrin levels and bioactivity</a:t>
            </a:r>
          </a:p>
          <a:p>
            <a:pPr marL="855345" lvl="2">
              <a:lnSpc>
                <a:spcPct val="110000"/>
              </a:lnSpc>
              <a:spcBef>
                <a:spcPts val="0"/>
              </a:spcBef>
            </a:pPr>
            <a:r>
              <a:rPr lang="en-US" sz="2200" dirty="0"/>
              <a:t>Increased acidity</a:t>
            </a:r>
          </a:p>
          <a:p>
            <a:pPr marL="575945" lvl="1">
              <a:lnSpc>
                <a:spcPct val="110000"/>
              </a:lnSpc>
              <a:spcBef>
                <a:spcPts val="0"/>
              </a:spcBef>
            </a:pPr>
            <a:r>
              <a:rPr lang="en-US" sz="2400" dirty="0"/>
              <a:t>Likely preserved (but paucity of research)</a:t>
            </a:r>
            <a:endParaRPr lang="en-US" dirty="0"/>
          </a:p>
          <a:p>
            <a:pPr marL="855345" lvl="2" eaLnBrk="1" hangingPunct="1">
              <a:lnSpc>
                <a:spcPct val="110000"/>
              </a:lnSpc>
              <a:spcBef>
                <a:spcPts val="0"/>
              </a:spcBef>
            </a:pPr>
            <a:r>
              <a:rPr lang="en-US" sz="2000" dirty="0"/>
              <a:t>Vitamins A ,E, and B</a:t>
            </a:r>
            <a:r>
              <a:rPr lang="en-US" dirty="0"/>
              <a:t>,</a:t>
            </a:r>
            <a:r>
              <a:rPr lang="en-US" sz="2000" dirty="0"/>
              <a:t> enzymes, lactose, zinc, immunoglobulins, lysozyme</a:t>
            </a:r>
          </a:p>
          <a:p>
            <a:pPr marL="575945" lvl="1" eaLnBrk="1" hangingPunct="1">
              <a:lnSpc>
                <a:spcPct val="110000"/>
              </a:lnSpc>
              <a:spcBef>
                <a:spcPts val="0"/>
              </a:spcBef>
            </a:pPr>
            <a:r>
              <a:rPr lang="en-US" sz="2400" dirty="0"/>
              <a:t>Significant decrease</a:t>
            </a:r>
          </a:p>
          <a:p>
            <a:pPr marL="855345" lvl="2" eaLnBrk="1" hangingPunct="1">
              <a:lnSpc>
                <a:spcPct val="110000"/>
              </a:lnSpc>
              <a:spcBef>
                <a:spcPts val="0"/>
              </a:spcBef>
            </a:pPr>
            <a:r>
              <a:rPr lang="en-US" sz="2000" dirty="0"/>
              <a:t>Vitamin C</a:t>
            </a:r>
          </a:p>
          <a:p>
            <a:pPr marL="575945" lvl="1" eaLnBrk="1" hangingPunct="1">
              <a:lnSpc>
                <a:spcPct val="110000"/>
              </a:lnSpc>
              <a:spcBef>
                <a:spcPts val="0"/>
              </a:spcBef>
            </a:pPr>
            <a:r>
              <a:rPr lang="en-US" sz="2400" dirty="0"/>
              <a:t>No bacterial growth for at least 6 weeks</a:t>
            </a:r>
          </a:p>
          <a:p>
            <a:pPr marL="855345" lvl="2" eaLnBrk="1" hangingPunct="1">
              <a:lnSpc>
                <a:spcPct val="110000"/>
              </a:lnSpc>
              <a:spcBef>
                <a:spcPts val="0"/>
              </a:spcBef>
            </a:pPr>
            <a:r>
              <a:rPr lang="en-US" sz="2000" dirty="0"/>
              <a:t>Foods frozen at -18</a:t>
            </a:r>
            <a:r>
              <a:rPr lang="en-US" sz="2000" dirty="0">
                <a:cs typeface="Arial" charset="0"/>
              </a:rPr>
              <a:t>°</a:t>
            </a:r>
            <a:r>
              <a:rPr lang="en-US" sz="2000" dirty="0"/>
              <a:t>C (0</a:t>
            </a:r>
            <a:r>
              <a:rPr lang="en-US" sz="2000" dirty="0">
                <a:cs typeface="Arial" charset="0"/>
              </a:rPr>
              <a:t>°</a:t>
            </a:r>
            <a:r>
              <a:rPr lang="en-US" sz="2000" dirty="0"/>
              <a:t>F) are indefinitely safe from bacterial contamination</a:t>
            </a:r>
          </a:p>
          <a:p>
            <a:pPr marL="575945" lvl="1" eaLnBrk="1" hangingPunct="1">
              <a:lnSpc>
                <a:spcPct val="110000"/>
              </a:lnSpc>
              <a:spcBef>
                <a:spcPts val="0"/>
              </a:spcBef>
            </a:pPr>
            <a:r>
              <a:rPr lang="en-US" sz="2400" dirty="0"/>
              <a:t>Preserved bactericidal capacity for at least 3 weeks</a:t>
            </a:r>
          </a:p>
          <a:p>
            <a:pPr marL="575945" lvl="1" eaLnBrk="1" hangingPunct="1">
              <a:lnSpc>
                <a:spcPct val="110000"/>
              </a:lnSpc>
              <a:spcBef>
                <a:spcPts val="0"/>
              </a:spcBef>
            </a:pPr>
            <a:r>
              <a:rPr lang="en-US" sz="2400" dirty="0"/>
              <a:t>Store in back of freezer in a well sealed container</a:t>
            </a:r>
          </a:p>
        </p:txBody>
      </p:sp>
      <p:sp>
        <p:nvSpPr>
          <p:cNvPr id="47106" name="Rectangle 2"/>
          <p:cNvSpPr>
            <a:spLocks noGrp="1" noChangeArrowheads="1"/>
          </p:cNvSpPr>
          <p:nvPr>
            <p:ph type="title"/>
          </p:nvPr>
        </p:nvSpPr>
        <p:spPr/>
        <p:txBody>
          <a:bodyPr/>
          <a:lstStyle/>
          <a:p>
            <a:pPr eaLnBrk="1" hangingPunct="1"/>
            <a:r>
              <a:rPr lang="en-US"/>
              <a:t>Human Milk Storage</a:t>
            </a:r>
          </a:p>
        </p:txBody>
      </p:sp>
    </p:spTree>
    <p:extLst>
      <p:ext uri="{BB962C8B-B14F-4D97-AF65-F5344CB8AC3E}">
        <p14:creationId xmlns:p14="http://schemas.microsoft.com/office/powerpoint/2010/main" val="35913519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228600"/>
            <a:ext cx="8015287" cy="914400"/>
          </a:xfrm>
        </p:spPr>
        <p:txBody>
          <a:bodyPr/>
          <a:lstStyle/>
          <a:p>
            <a:pPr eaLnBrk="1" hangingPunct="1"/>
            <a:r>
              <a:rPr lang="en-US" dirty="0"/>
              <a:t>Milk Storage Guidelines</a:t>
            </a:r>
          </a:p>
        </p:txBody>
      </p:sp>
      <p:graphicFrame>
        <p:nvGraphicFramePr>
          <p:cNvPr id="117763" name="Group 3"/>
          <p:cNvGraphicFramePr>
            <a:graphicFrameLocks noGrp="1"/>
          </p:cNvGraphicFramePr>
          <p:nvPr>
            <p:ph type="tbl" idx="1"/>
            <p:extLst>
              <p:ext uri="{D42A27DB-BD31-4B8C-83A1-F6EECF244321}">
                <p14:modId xmlns:p14="http://schemas.microsoft.com/office/powerpoint/2010/main" val="1686714518"/>
              </p:ext>
            </p:extLst>
          </p:nvPr>
        </p:nvGraphicFramePr>
        <p:xfrm>
          <a:off x="533400" y="1834378"/>
          <a:ext cx="8153400" cy="4887096"/>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11181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Storage Location</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Temperature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Maximum recommended storage duration</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2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charset="0"/>
                        </a:rPr>
                        <a:t>Room temperature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16</a:t>
                      </a:r>
                      <a:r>
                        <a:rPr kumimoji="0" lang="en-US" sz="1800" b="0" i="0" u="none" strike="noStrike" cap="none" normalizeH="0" baseline="0" dirty="0">
                          <a:ln>
                            <a:noFill/>
                          </a:ln>
                          <a:solidFill>
                            <a:schemeClr val="tx2"/>
                          </a:solidFill>
                          <a:effectLst/>
                          <a:latin typeface="Arial" charset="0"/>
                          <a:cs typeface="Arial" charset="0"/>
                        </a:rPr>
                        <a:t>°</a:t>
                      </a:r>
                      <a:r>
                        <a:rPr kumimoji="0" lang="en-US" sz="1800" b="0" i="0" u="none" strike="noStrike" cap="none" normalizeH="0" baseline="0" dirty="0">
                          <a:ln>
                            <a:noFill/>
                          </a:ln>
                          <a:solidFill>
                            <a:schemeClr val="tx2"/>
                          </a:solidFill>
                          <a:effectLst/>
                          <a:latin typeface="Arial" charset="0"/>
                        </a:rPr>
                        <a:t>-29</a:t>
                      </a:r>
                      <a:r>
                        <a:rPr kumimoji="0" lang="en-US" sz="1800" b="0" i="0" u="none" strike="noStrike" cap="none" normalizeH="0" baseline="0" dirty="0">
                          <a:ln>
                            <a:noFill/>
                          </a:ln>
                          <a:solidFill>
                            <a:schemeClr val="tx2"/>
                          </a:solidFill>
                          <a:effectLst/>
                          <a:latin typeface="Arial" charset="0"/>
                          <a:cs typeface="Arial" charset="0"/>
                        </a:rPr>
                        <a:t>°</a:t>
                      </a:r>
                      <a:r>
                        <a:rPr kumimoji="0" lang="en-US" sz="1800" b="0" i="0" u="none" strike="noStrike" cap="none" normalizeH="0" baseline="0" dirty="0">
                          <a:ln>
                            <a:noFill/>
                          </a:ln>
                          <a:solidFill>
                            <a:schemeClr val="tx2"/>
                          </a:solidFill>
                          <a:effectLst/>
                          <a:latin typeface="Arial"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60</a:t>
                      </a:r>
                      <a:r>
                        <a:rPr kumimoji="0" lang="en-US" sz="1800" b="0" i="0" u="none" strike="noStrike" cap="none" normalizeH="0" baseline="0" dirty="0">
                          <a:ln>
                            <a:noFill/>
                          </a:ln>
                          <a:solidFill>
                            <a:schemeClr val="tx2"/>
                          </a:solidFill>
                          <a:effectLst/>
                          <a:latin typeface="Arial" charset="0"/>
                          <a:cs typeface="Arial" charset="0"/>
                        </a:rPr>
                        <a:t>°</a:t>
                      </a:r>
                      <a:r>
                        <a:rPr kumimoji="0" lang="en-US" sz="1800" b="0" i="0" u="none" strike="noStrike" cap="none" normalizeH="0" baseline="0" dirty="0">
                          <a:ln>
                            <a:noFill/>
                          </a:ln>
                          <a:solidFill>
                            <a:schemeClr val="tx2"/>
                          </a:solidFill>
                          <a:effectLst/>
                          <a:latin typeface="Arial" charset="0"/>
                        </a:rPr>
                        <a:t>-85</a:t>
                      </a:r>
                      <a:r>
                        <a:rPr kumimoji="0" lang="en-US" sz="1800" b="0" i="0" u="none" strike="noStrike" cap="none" normalizeH="0" baseline="0" dirty="0">
                          <a:ln>
                            <a:noFill/>
                          </a:ln>
                          <a:solidFill>
                            <a:schemeClr val="tx2"/>
                          </a:solidFill>
                          <a:effectLst/>
                          <a:latin typeface="Arial" charset="0"/>
                          <a:cs typeface="Arial" charset="0"/>
                        </a:rPr>
                        <a:t>°</a:t>
                      </a:r>
                      <a:r>
                        <a:rPr kumimoji="0" lang="en-US" sz="1800" b="0" i="0" u="none" strike="noStrike" cap="none" normalizeH="0" baseline="0" dirty="0">
                          <a:ln>
                            <a:noFill/>
                          </a:ln>
                          <a:solidFill>
                            <a:schemeClr val="tx2"/>
                          </a:solidFill>
                          <a:effectLst/>
                          <a:latin typeface="Arial" charset="0"/>
                        </a:rPr>
                        <a:t>F</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3-4 hours optimal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6-8 hours under very clean conditions</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1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charset="0"/>
                        </a:rPr>
                        <a:t>Refrigerator</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≤4</a:t>
                      </a:r>
                      <a:r>
                        <a:rPr kumimoji="0" lang="en-US" sz="1800" b="0" i="0" u="none" strike="noStrike" cap="none" normalizeH="0" baseline="0" dirty="0">
                          <a:ln>
                            <a:noFill/>
                          </a:ln>
                          <a:solidFill>
                            <a:schemeClr val="tx2"/>
                          </a:solidFill>
                          <a:effectLst/>
                          <a:latin typeface="Arial" charset="0"/>
                          <a:cs typeface="Arial" charset="0"/>
                        </a:rPr>
                        <a:t>°</a:t>
                      </a:r>
                      <a:r>
                        <a:rPr kumimoji="0" lang="en-US" sz="1800" b="0" i="0" u="none" strike="noStrike" cap="none" normalizeH="0" baseline="0" dirty="0">
                          <a:ln>
                            <a:noFill/>
                          </a:ln>
                          <a:solidFill>
                            <a:schemeClr val="tx2"/>
                          </a:solidFill>
                          <a:effectLst/>
                          <a:latin typeface="Arial"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39F</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72 hours optimal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5-8 days with very clean conditions</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81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charset="0"/>
                        </a:rPr>
                        <a:t>Freezer</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charset="0"/>
                        </a:rPr>
                        <a:t>&lt;-4</a:t>
                      </a:r>
                      <a:r>
                        <a:rPr kumimoji="0" lang="en-US" sz="1800" b="0" i="0" u="none" strike="noStrike" cap="none" normalizeH="0" baseline="0">
                          <a:ln>
                            <a:noFill/>
                          </a:ln>
                          <a:solidFill>
                            <a:schemeClr val="tx2"/>
                          </a:solidFill>
                          <a:effectLst/>
                          <a:latin typeface="Arial" charset="0"/>
                          <a:cs typeface="Arial" charset="0"/>
                        </a:rPr>
                        <a:t>°</a:t>
                      </a:r>
                      <a:r>
                        <a:rPr kumimoji="0" lang="en-US" sz="1800" b="0" i="0" u="none" strike="noStrike" cap="none" normalizeH="0" baseline="0">
                          <a:ln>
                            <a:noFill/>
                          </a:ln>
                          <a:solidFill>
                            <a:schemeClr val="tx2"/>
                          </a:solidFill>
                          <a:effectLst/>
                          <a:latin typeface="Arial" charset="0"/>
                        </a:rPr>
                        <a:t>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solidFill>
                          <a:effectLst/>
                          <a:latin typeface="Arial" charset="0"/>
                        </a:rPr>
                        <a:t>24</a:t>
                      </a:r>
                      <a:r>
                        <a:rPr kumimoji="0" lang="en-US" sz="1800" b="0" i="0" u="none" strike="noStrike" cap="none" normalizeH="0" baseline="0">
                          <a:ln>
                            <a:noFill/>
                          </a:ln>
                          <a:solidFill>
                            <a:schemeClr val="tx2"/>
                          </a:solidFill>
                          <a:effectLst/>
                          <a:latin typeface="Arial" charset="0"/>
                          <a:cs typeface="Arial" charset="0"/>
                        </a:rPr>
                        <a:t>°</a:t>
                      </a:r>
                      <a:r>
                        <a:rPr kumimoji="0" lang="en-US" sz="1800" b="0" i="0" u="none" strike="noStrike" cap="none" normalizeH="0" baseline="0">
                          <a:ln>
                            <a:noFill/>
                          </a:ln>
                          <a:solidFill>
                            <a:schemeClr val="tx2"/>
                          </a:solidFill>
                          <a:effectLst/>
                          <a:latin typeface="Arial" charset="0"/>
                        </a:rPr>
                        <a:t>F</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6 months optimal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solidFill>
                          <a:effectLst/>
                          <a:latin typeface="Arial" charset="0"/>
                        </a:rPr>
                        <a:t>12 months acceptable</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48782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Recommend safe milk storage options.</a:t>
            </a:r>
          </a:p>
          <a:p>
            <a:endParaRPr lang="en-US" dirty="0"/>
          </a:p>
          <a:p>
            <a:r>
              <a:rPr lang="en-US" dirty="0"/>
              <a:t>Review indications for formula use and available options.</a:t>
            </a:r>
          </a:p>
          <a:p>
            <a:endParaRPr lang="en-US" dirty="0"/>
          </a:p>
          <a:p>
            <a:r>
              <a:rPr lang="en-US" dirty="0"/>
              <a:t>Recommend appropriate breastfeeding management as recommended by the American Academy of Pediatrics</a:t>
            </a:r>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18257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269951" y="2362200"/>
            <a:ext cx="8632975" cy="4376057"/>
          </a:xfrm>
        </p:spPr>
        <p:txBody>
          <a:bodyPr vert="horz" lIns="91440" tIns="45720" rIns="91440" bIns="45720" rtlCol="0" anchor="t">
            <a:normAutofit fontScale="77500" lnSpcReduction="20000"/>
          </a:bodyPr>
          <a:lstStyle/>
          <a:p>
            <a:pPr>
              <a:lnSpc>
                <a:spcPct val="110000"/>
              </a:lnSpc>
              <a:spcBef>
                <a:spcPts val="0"/>
              </a:spcBef>
            </a:pPr>
            <a:r>
              <a:rPr lang="en-US" sz="2800"/>
              <a:t>Use freshest milk first</a:t>
            </a:r>
            <a:endParaRPr lang="en-US" sz="2800" dirty="0"/>
          </a:p>
          <a:p>
            <a:pPr marL="575945" lvl="1">
              <a:lnSpc>
                <a:spcPct val="110000"/>
              </a:lnSpc>
              <a:spcBef>
                <a:spcPts val="0"/>
              </a:spcBef>
            </a:pPr>
            <a:r>
              <a:rPr lang="en-US" sz="2600" dirty="0"/>
              <a:t>Fresh milk is of higher quality than frozen milk</a:t>
            </a:r>
          </a:p>
          <a:p>
            <a:pPr marL="575945" lvl="1">
              <a:lnSpc>
                <a:spcPct val="110000"/>
              </a:lnSpc>
              <a:spcBef>
                <a:spcPts val="0"/>
              </a:spcBef>
            </a:pPr>
            <a:r>
              <a:rPr lang="en-US" sz="2600" dirty="0"/>
              <a:t>Contains current maternal </a:t>
            </a:r>
            <a:r>
              <a:rPr lang="en-US" sz="2600" err="1"/>
              <a:t>sIgA</a:t>
            </a:r>
            <a:r>
              <a:rPr lang="en-US" sz="2600"/>
              <a:t> relevant to recent exposures</a:t>
            </a:r>
            <a:endParaRPr lang="en-US" sz="2600" dirty="0"/>
          </a:p>
          <a:p>
            <a:pPr marL="575945" lvl="1">
              <a:lnSpc>
                <a:spcPct val="110000"/>
              </a:lnSpc>
              <a:spcBef>
                <a:spcPts val="0"/>
              </a:spcBef>
            </a:pPr>
            <a:r>
              <a:rPr lang="en-US" sz="2600"/>
              <a:t>Highest in antioxidants, vitamins, protein, fat, and probiotic bacteria</a:t>
            </a:r>
            <a:endParaRPr lang="en-US" sz="2600" dirty="0"/>
          </a:p>
          <a:p>
            <a:pPr>
              <a:lnSpc>
                <a:spcPct val="110000"/>
              </a:lnSpc>
              <a:spcBef>
                <a:spcPts val="0"/>
              </a:spcBef>
            </a:pPr>
            <a:r>
              <a:rPr lang="en-US" sz="2800" dirty="0"/>
              <a:t>Milk may be drunk cool, at room temperature, or warmed based on infant preference</a:t>
            </a:r>
          </a:p>
          <a:p>
            <a:pPr>
              <a:lnSpc>
                <a:spcPct val="110000"/>
              </a:lnSpc>
              <a:spcBef>
                <a:spcPts val="0"/>
              </a:spcBef>
            </a:pPr>
            <a:r>
              <a:rPr lang="en-US" sz="2800" dirty="0"/>
              <a:t>To defrost</a:t>
            </a:r>
          </a:p>
          <a:p>
            <a:pPr marL="575945" lvl="1">
              <a:lnSpc>
                <a:spcPct val="110000"/>
              </a:lnSpc>
              <a:spcBef>
                <a:spcPts val="0"/>
              </a:spcBef>
            </a:pPr>
            <a:r>
              <a:rPr lang="en-US" sz="2400" dirty="0"/>
              <a:t>Thaw in refrigerator overnight </a:t>
            </a:r>
          </a:p>
          <a:p>
            <a:pPr marL="855345" lvl="2">
              <a:lnSpc>
                <a:spcPct val="110000"/>
              </a:lnSpc>
              <a:spcBef>
                <a:spcPts val="0"/>
              </a:spcBef>
            </a:pPr>
            <a:r>
              <a:rPr lang="en-US" sz="2200" dirty="0"/>
              <a:t>Results in less fat loss than thawing in warm </a:t>
            </a:r>
            <a:r>
              <a:rPr lang="en-US" sz="2200"/>
              <a:t>water</a:t>
            </a:r>
          </a:p>
          <a:p>
            <a:pPr marL="575945" lvl="1">
              <a:lnSpc>
                <a:spcPct val="110000"/>
              </a:lnSpc>
              <a:spcBef>
                <a:spcPts val="0"/>
              </a:spcBef>
            </a:pPr>
            <a:r>
              <a:rPr lang="en-US" sz="2400"/>
              <a:t>Run under warm water or set in a container of warm water</a:t>
            </a:r>
          </a:p>
          <a:p>
            <a:pPr marL="575945" lvl="1">
              <a:lnSpc>
                <a:spcPct val="110000"/>
              </a:lnSpc>
              <a:spcBef>
                <a:spcPts val="0"/>
              </a:spcBef>
            </a:pPr>
            <a:r>
              <a:rPr lang="en-US" sz="2400" dirty="0"/>
              <a:t>Do not microwave</a:t>
            </a:r>
          </a:p>
          <a:p>
            <a:pPr marL="855345" lvl="2">
              <a:lnSpc>
                <a:spcPct val="110000"/>
              </a:lnSpc>
              <a:spcBef>
                <a:spcPts val="0"/>
              </a:spcBef>
            </a:pPr>
            <a:r>
              <a:rPr lang="en-US" sz="2000" dirty="0"/>
              <a:t>Decreases bacteria count BUT</a:t>
            </a:r>
          </a:p>
          <a:p>
            <a:pPr marL="855345" lvl="2">
              <a:lnSpc>
                <a:spcPct val="110000"/>
              </a:lnSpc>
              <a:spcBef>
                <a:spcPts val="0"/>
              </a:spcBef>
            </a:pPr>
            <a:r>
              <a:rPr lang="en-US" sz="2000" dirty="0"/>
              <a:t>Heats milk unevenly and</a:t>
            </a:r>
          </a:p>
          <a:p>
            <a:pPr marL="855345" lvl="2">
              <a:lnSpc>
                <a:spcPct val="110000"/>
              </a:lnSpc>
              <a:spcBef>
                <a:spcPts val="0"/>
              </a:spcBef>
            </a:pPr>
            <a:r>
              <a:rPr lang="en-US" sz="2000" dirty="0"/>
              <a:t>Decreases anti-infective qualities of milk</a:t>
            </a:r>
          </a:p>
          <a:p>
            <a:pPr>
              <a:lnSpc>
                <a:spcPct val="110000"/>
              </a:lnSpc>
              <a:spcBef>
                <a:spcPts val="0"/>
              </a:spcBef>
            </a:pPr>
            <a:endParaRPr lang="en-US" sz="2800" dirty="0"/>
          </a:p>
        </p:txBody>
      </p:sp>
      <p:sp>
        <p:nvSpPr>
          <p:cNvPr id="37890" name="Rectangle 2"/>
          <p:cNvSpPr>
            <a:spLocks noGrp="1" noChangeArrowheads="1"/>
          </p:cNvSpPr>
          <p:nvPr>
            <p:ph type="title"/>
          </p:nvPr>
        </p:nvSpPr>
        <p:spPr/>
        <p:txBody>
          <a:bodyPr/>
          <a:lstStyle/>
          <a:p>
            <a:r>
              <a:rPr lang="en-US"/>
              <a:t>Use of Stored Milk</a:t>
            </a:r>
          </a:p>
        </p:txBody>
      </p:sp>
    </p:spTree>
    <p:extLst>
      <p:ext uri="{BB962C8B-B14F-4D97-AF65-F5344CB8AC3E}">
        <p14:creationId xmlns:p14="http://schemas.microsoft.com/office/powerpoint/2010/main" val="86147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289362" y="2438400"/>
            <a:ext cx="8582708" cy="4038600"/>
          </a:xfrm>
        </p:spPr>
        <p:txBody>
          <a:bodyPr/>
          <a:lstStyle/>
          <a:p>
            <a:pPr>
              <a:spcBef>
                <a:spcPts val="0"/>
              </a:spcBef>
            </a:pPr>
            <a:r>
              <a:rPr lang="en-US" sz="2600" dirty="0"/>
              <a:t>Thawed milk</a:t>
            </a:r>
          </a:p>
          <a:p>
            <a:pPr lvl="1">
              <a:spcBef>
                <a:spcPts val="0"/>
              </a:spcBef>
            </a:pPr>
            <a:r>
              <a:rPr lang="en-US" dirty="0"/>
              <a:t>Loses ability to prevent bacterial growth within 24 hours of thawing</a:t>
            </a:r>
          </a:p>
          <a:p>
            <a:pPr lvl="1">
              <a:spcBef>
                <a:spcPts val="0"/>
              </a:spcBef>
            </a:pPr>
            <a:r>
              <a:rPr lang="en-US" dirty="0"/>
              <a:t>Previously frozen milk should not be at room temperature for more than a few hours after being thawed for 24 hours</a:t>
            </a:r>
          </a:p>
          <a:p>
            <a:pPr>
              <a:spcBef>
                <a:spcPts val="0"/>
              </a:spcBef>
            </a:pPr>
            <a:r>
              <a:rPr lang="en-US" sz="2600" dirty="0"/>
              <a:t>Little information on refreezing thawed milk</a:t>
            </a:r>
          </a:p>
          <a:p>
            <a:pPr lvl="1">
              <a:spcBef>
                <a:spcPts val="0"/>
              </a:spcBef>
            </a:pPr>
            <a:r>
              <a:rPr lang="en-US" dirty="0"/>
              <a:t>No recommendation can be made</a:t>
            </a:r>
          </a:p>
        </p:txBody>
      </p:sp>
      <p:sp>
        <p:nvSpPr>
          <p:cNvPr id="40962" name="Rectangle 2"/>
          <p:cNvSpPr>
            <a:spLocks noGrp="1" noChangeArrowheads="1"/>
          </p:cNvSpPr>
          <p:nvPr>
            <p:ph type="title"/>
          </p:nvPr>
        </p:nvSpPr>
        <p:spPr/>
        <p:txBody>
          <a:bodyPr/>
          <a:lstStyle/>
          <a:p>
            <a:r>
              <a:rPr lang="en-US"/>
              <a:t>Use of Stored Milk</a:t>
            </a:r>
          </a:p>
        </p:txBody>
      </p:sp>
    </p:spTree>
    <p:extLst>
      <p:ext uri="{BB962C8B-B14F-4D97-AF65-F5344CB8AC3E}">
        <p14:creationId xmlns:p14="http://schemas.microsoft.com/office/powerpoint/2010/main" val="67080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89362" y="2523564"/>
            <a:ext cx="8609602" cy="3801036"/>
          </a:xfrm>
        </p:spPr>
        <p:txBody>
          <a:bodyPr vert="horz" lIns="91440" tIns="45720" rIns="91440" bIns="45720" rtlCol="0" anchor="t">
            <a:normAutofit/>
          </a:bodyPr>
          <a:lstStyle/>
          <a:p>
            <a:r>
              <a:rPr lang="en-US" sz="2600" dirty="0"/>
              <a:t>Remaining milk after partial feed</a:t>
            </a:r>
            <a:endParaRPr lang="en-US" dirty="0"/>
          </a:p>
          <a:p>
            <a:pPr marL="575945" lvl="1"/>
            <a:r>
              <a:rPr lang="en-US" dirty="0"/>
              <a:t>Bacterial contamination of milk from baby’s mouth occurs</a:t>
            </a:r>
          </a:p>
          <a:p>
            <a:pPr marL="575945" lvl="1"/>
            <a:r>
              <a:rPr lang="en-US" dirty="0">
                <a:ea typeface="+mn-lt"/>
                <a:cs typeface="+mn-lt"/>
              </a:rPr>
              <a:t>Recommendations are to discard milk 1-2 hours after the feed</a:t>
            </a:r>
          </a:p>
          <a:p>
            <a:r>
              <a:rPr lang="en-US" dirty="0"/>
              <a:t>Previously</a:t>
            </a:r>
            <a:r>
              <a:rPr lang="en-US" sz="2400" dirty="0">
                <a:ea typeface="+mn-lt"/>
                <a:cs typeface="+mn-lt"/>
              </a:rPr>
              <a:t> frozen human milk that has been thawed for 24 hours should not be left out at room temperature for more than 2 hours</a:t>
            </a:r>
            <a:endParaRPr lang="en-US" sz="2400"/>
          </a:p>
          <a:p>
            <a:pPr marL="575945" lvl="1"/>
            <a:endParaRPr lang="en-US" dirty="0"/>
          </a:p>
          <a:p>
            <a:endParaRPr lang="en-US" dirty="0"/>
          </a:p>
        </p:txBody>
      </p:sp>
      <p:sp>
        <p:nvSpPr>
          <p:cNvPr id="41986" name="Rectangle 2"/>
          <p:cNvSpPr>
            <a:spLocks noGrp="1" noChangeArrowheads="1"/>
          </p:cNvSpPr>
          <p:nvPr>
            <p:ph type="title"/>
          </p:nvPr>
        </p:nvSpPr>
        <p:spPr/>
        <p:txBody>
          <a:bodyPr/>
          <a:lstStyle/>
          <a:p>
            <a:r>
              <a:rPr lang="en-US"/>
              <a:t>Use of Stored Milk</a:t>
            </a:r>
          </a:p>
        </p:txBody>
      </p:sp>
    </p:spTree>
    <p:extLst>
      <p:ext uri="{BB962C8B-B14F-4D97-AF65-F5344CB8AC3E}">
        <p14:creationId xmlns:p14="http://schemas.microsoft.com/office/powerpoint/2010/main" val="1302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79009" y="2675467"/>
            <a:ext cx="8493061" cy="3450696"/>
          </a:xfrm>
        </p:spPr>
        <p:txBody>
          <a:bodyPr/>
          <a:lstStyle/>
          <a:p>
            <a:r>
              <a:rPr lang="en-US"/>
              <a:t>Universal precautions are not required for handling of human milk</a:t>
            </a:r>
          </a:p>
          <a:p>
            <a:r>
              <a:rPr lang="en-US"/>
              <a:t>Can be stored in workplace refrigerator where food is stored</a:t>
            </a:r>
          </a:p>
          <a:p>
            <a:r>
              <a:rPr lang="en-US"/>
              <a:t>Can be stored in personal freezer pack</a:t>
            </a:r>
          </a:p>
        </p:txBody>
      </p:sp>
      <p:sp>
        <p:nvSpPr>
          <p:cNvPr id="43010" name="Rectangle 2"/>
          <p:cNvSpPr>
            <a:spLocks noGrp="1" noChangeArrowheads="1"/>
          </p:cNvSpPr>
          <p:nvPr>
            <p:ph type="title"/>
          </p:nvPr>
        </p:nvSpPr>
        <p:spPr/>
        <p:txBody>
          <a:bodyPr/>
          <a:lstStyle/>
          <a:p>
            <a:r>
              <a:rPr lang="en-US"/>
              <a:t>Human Milk Storage</a:t>
            </a:r>
          </a:p>
        </p:txBody>
      </p:sp>
    </p:spTree>
    <p:extLst>
      <p:ext uri="{BB962C8B-B14F-4D97-AF65-F5344CB8AC3E}">
        <p14:creationId xmlns:p14="http://schemas.microsoft.com/office/powerpoint/2010/main" val="358867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80397" y="2675467"/>
            <a:ext cx="8627532" cy="3450696"/>
          </a:xfrm>
        </p:spPr>
        <p:txBody>
          <a:bodyPr vert="horz" lIns="91440" tIns="45720" rIns="91440" bIns="45720" rtlCol="0" anchor="t">
            <a:normAutofit/>
          </a:bodyPr>
          <a:lstStyle/>
          <a:p>
            <a:pPr>
              <a:lnSpc>
                <a:spcPct val="90000"/>
              </a:lnSpc>
            </a:pPr>
            <a:r>
              <a:rPr lang="en-US" sz="2800" dirty="0"/>
              <a:t>Normally contains nonpathogenic bacteria</a:t>
            </a:r>
          </a:p>
          <a:p>
            <a:pPr>
              <a:lnSpc>
                <a:spcPct val="90000"/>
              </a:lnSpc>
            </a:pPr>
            <a:r>
              <a:rPr lang="en-US" sz="2800" dirty="0"/>
              <a:t>Important in establishing the neonatal intestinal flora</a:t>
            </a:r>
          </a:p>
          <a:p>
            <a:pPr>
              <a:lnSpc>
                <a:spcPct val="90000"/>
              </a:lnSpc>
            </a:pPr>
            <a:r>
              <a:rPr lang="en-US" sz="2800" dirty="0"/>
              <a:t>Are probiotics that create intestinal conditions unfavorable to pathogenic organisms</a:t>
            </a:r>
          </a:p>
          <a:p>
            <a:pPr>
              <a:lnSpc>
                <a:spcPct val="90000"/>
              </a:lnSpc>
            </a:pPr>
            <a:r>
              <a:rPr lang="en-US" sz="2800" dirty="0"/>
              <a:t>No need to discard milk from a mother with breast or nipple pain due to bacterial or yeast infection</a:t>
            </a:r>
          </a:p>
          <a:p>
            <a:pPr>
              <a:lnSpc>
                <a:spcPct val="90000"/>
              </a:lnSpc>
            </a:pPr>
            <a:r>
              <a:rPr lang="en-US" sz="2800" dirty="0"/>
              <a:t>Discard milk that is stringy, foul, or purulent</a:t>
            </a:r>
          </a:p>
        </p:txBody>
      </p:sp>
      <p:sp>
        <p:nvSpPr>
          <p:cNvPr id="44034" name="Rectangle 2"/>
          <p:cNvSpPr>
            <a:spLocks noGrp="1" noChangeArrowheads="1"/>
          </p:cNvSpPr>
          <p:nvPr>
            <p:ph type="title"/>
          </p:nvPr>
        </p:nvSpPr>
        <p:spPr/>
        <p:txBody>
          <a:bodyPr/>
          <a:lstStyle/>
          <a:p>
            <a:r>
              <a:rPr lang="en-US" dirty="0"/>
              <a:t>Human Milk and Bacteria</a:t>
            </a:r>
          </a:p>
        </p:txBody>
      </p:sp>
    </p:spTree>
    <p:extLst>
      <p:ext uri="{BB962C8B-B14F-4D97-AF65-F5344CB8AC3E}">
        <p14:creationId xmlns:p14="http://schemas.microsoft.com/office/powerpoint/2010/main" val="1938052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pPr eaLnBrk="1" hangingPunct="1"/>
            <a:r>
              <a:rPr lang="en-US"/>
              <a:t>Human milk</a:t>
            </a:r>
          </a:p>
          <a:p>
            <a:pPr lvl="1" eaLnBrk="1" hangingPunct="1"/>
            <a:r>
              <a:rPr lang="en-US"/>
              <a:t>Meant to be consumed at time of production</a:t>
            </a:r>
          </a:p>
          <a:p>
            <a:pPr eaLnBrk="1" hangingPunct="1"/>
            <a:r>
              <a:rPr lang="en-US"/>
              <a:t>Formula </a:t>
            </a:r>
          </a:p>
          <a:p>
            <a:pPr lvl="1" eaLnBrk="1" hangingPunct="1"/>
            <a:r>
              <a:rPr lang="en-US"/>
              <a:t>Must have a shelf life of at least one year</a:t>
            </a:r>
          </a:p>
        </p:txBody>
      </p:sp>
      <p:sp>
        <p:nvSpPr>
          <p:cNvPr id="49154" name="Rectangle 2"/>
          <p:cNvSpPr>
            <a:spLocks noGrp="1" noChangeArrowheads="1"/>
          </p:cNvSpPr>
          <p:nvPr>
            <p:ph type="title"/>
          </p:nvPr>
        </p:nvSpPr>
        <p:spPr/>
        <p:txBody>
          <a:bodyPr/>
          <a:lstStyle/>
          <a:p>
            <a:pPr eaLnBrk="1" hangingPunct="1"/>
            <a:r>
              <a:rPr lang="en-US"/>
              <a:t>Shelf life</a:t>
            </a:r>
          </a:p>
        </p:txBody>
      </p:sp>
    </p:spTree>
    <p:extLst>
      <p:ext uri="{BB962C8B-B14F-4D97-AF65-F5344CB8AC3E}">
        <p14:creationId xmlns:p14="http://schemas.microsoft.com/office/powerpoint/2010/main" val="26994785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872067" y="2209800"/>
            <a:ext cx="7408333" cy="3916363"/>
          </a:xfrm>
        </p:spPr>
        <p:txBody>
          <a:bodyPr>
            <a:normAutofit fontScale="92500" lnSpcReduction="10000"/>
          </a:bodyPr>
          <a:lstStyle/>
          <a:p>
            <a:pPr eaLnBrk="1" hangingPunct="1">
              <a:lnSpc>
                <a:spcPct val="120000"/>
              </a:lnSpc>
              <a:spcBef>
                <a:spcPts val="0"/>
              </a:spcBef>
              <a:defRPr/>
            </a:pPr>
            <a:r>
              <a:rPr lang="en-US" sz="2400" dirty="0"/>
              <a:t>Three forms</a:t>
            </a:r>
          </a:p>
          <a:p>
            <a:pPr lvl="1" eaLnBrk="1" hangingPunct="1">
              <a:lnSpc>
                <a:spcPct val="120000"/>
              </a:lnSpc>
              <a:spcBef>
                <a:spcPts val="0"/>
              </a:spcBef>
              <a:defRPr/>
            </a:pPr>
            <a:r>
              <a:rPr lang="en-US" sz="2200" dirty="0"/>
              <a:t>Ready to feed</a:t>
            </a:r>
          </a:p>
          <a:p>
            <a:pPr lvl="2" eaLnBrk="1" hangingPunct="1">
              <a:lnSpc>
                <a:spcPct val="120000"/>
              </a:lnSpc>
              <a:spcBef>
                <a:spcPts val="0"/>
              </a:spcBef>
              <a:defRPr/>
            </a:pPr>
            <a:r>
              <a:rPr lang="en-US" sz="1700" dirty="0"/>
              <a:t>No additional preparation needed</a:t>
            </a:r>
          </a:p>
          <a:p>
            <a:pPr lvl="2" eaLnBrk="1" hangingPunct="1">
              <a:lnSpc>
                <a:spcPct val="120000"/>
              </a:lnSpc>
              <a:spcBef>
                <a:spcPts val="0"/>
              </a:spcBef>
              <a:defRPr/>
            </a:pPr>
            <a:r>
              <a:rPr lang="en-US" sz="1700" dirty="0"/>
              <a:t>Sterile</a:t>
            </a:r>
          </a:p>
          <a:p>
            <a:pPr lvl="1" eaLnBrk="1" hangingPunct="1">
              <a:lnSpc>
                <a:spcPct val="120000"/>
              </a:lnSpc>
              <a:spcBef>
                <a:spcPts val="0"/>
              </a:spcBef>
              <a:defRPr/>
            </a:pPr>
            <a:r>
              <a:rPr lang="en-US" sz="2200" dirty="0"/>
              <a:t>Concentrated liquid</a:t>
            </a:r>
          </a:p>
          <a:p>
            <a:pPr lvl="2" eaLnBrk="1" hangingPunct="1">
              <a:lnSpc>
                <a:spcPct val="120000"/>
              </a:lnSpc>
              <a:spcBef>
                <a:spcPts val="0"/>
              </a:spcBef>
              <a:defRPr/>
            </a:pPr>
            <a:r>
              <a:rPr lang="en-US" sz="1700" dirty="0"/>
              <a:t>Must add equal amount of water</a:t>
            </a:r>
          </a:p>
          <a:p>
            <a:pPr lvl="2" eaLnBrk="1" hangingPunct="1">
              <a:lnSpc>
                <a:spcPct val="120000"/>
              </a:lnSpc>
              <a:spcBef>
                <a:spcPts val="0"/>
              </a:spcBef>
              <a:defRPr/>
            </a:pPr>
            <a:r>
              <a:rPr lang="en-US" sz="1700" dirty="0"/>
              <a:t>Generally come in 13oz can which is diluted to 26oz formula</a:t>
            </a:r>
          </a:p>
          <a:p>
            <a:pPr lvl="2" eaLnBrk="1" hangingPunct="1">
              <a:lnSpc>
                <a:spcPct val="120000"/>
              </a:lnSpc>
              <a:spcBef>
                <a:spcPts val="0"/>
              </a:spcBef>
              <a:defRPr/>
            </a:pPr>
            <a:r>
              <a:rPr lang="en-US" sz="1700" dirty="0"/>
              <a:t>Sterile</a:t>
            </a:r>
          </a:p>
          <a:p>
            <a:pPr lvl="1" eaLnBrk="1" hangingPunct="1">
              <a:lnSpc>
                <a:spcPct val="120000"/>
              </a:lnSpc>
              <a:spcBef>
                <a:spcPts val="0"/>
              </a:spcBef>
              <a:defRPr/>
            </a:pPr>
            <a:r>
              <a:rPr lang="en-US" sz="2200" dirty="0"/>
              <a:t>Powder</a:t>
            </a:r>
          </a:p>
          <a:p>
            <a:pPr lvl="2" eaLnBrk="1" hangingPunct="1">
              <a:lnSpc>
                <a:spcPct val="120000"/>
              </a:lnSpc>
              <a:spcBef>
                <a:spcPts val="0"/>
              </a:spcBef>
              <a:defRPr/>
            </a:pPr>
            <a:r>
              <a:rPr lang="en-US" sz="1700" dirty="0"/>
              <a:t>Add 1 scoop of powder to 2oz of water</a:t>
            </a:r>
          </a:p>
          <a:p>
            <a:pPr lvl="2" eaLnBrk="1" hangingPunct="1">
              <a:lnSpc>
                <a:spcPct val="120000"/>
              </a:lnSpc>
              <a:spcBef>
                <a:spcPts val="0"/>
              </a:spcBef>
              <a:defRPr/>
            </a:pPr>
            <a:r>
              <a:rPr lang="en-US" sz="1700" dirty="0"/>
              <a:t>12.9oz can will make ~95oz formula</a:t>
            </a:r>
          </a:p>
          <a:p>
            <a:pPr lvl="2" eaLnBrk="1" hangingPunct="1">
              <a:lnSpc>
                <a:spcPct val="120000"/>
              </a:lnSpc>
              <a:spcBef>
                <a:spcPts val="0"/>
              </a:spcBef>
              <a:defRPr/>
            </a:pPr>
            <a:r>
              <a:rPr lang="en-US" sz="1700" dirty="0"/>
              <a:t>25.7oz can will make ~189oz formula</a:t>
            </a:r>
          </a:p>
          <a:p>
            <a:pPr lvl="2" eaLnBrk="1" hangingPunct="1">
              <a:lnSpc>
                <a:spcPct val="120000"/>
              </a:lnSpc>
              <a:spcBef>
                <a:spcPts val="0"/>
              </a:spcBef>
              <a:defRPr/>
            </a:pPr>
            <a:r>
              <a:rPr lang="en-US" sz="1700" dirty="0"/>
              <a:t>Not sterile</a:t>
            </a:r>
          </a:p>
          <a:p>
            <a:pPr eaLnBrk="1" hangingPunct="1">
              <a:lnSpc>
                <a:spcPct val="120000"/>
              </a:lnSpc>
              <a:spcBef>
                <a:spcPts val="0"/>
              </a:spcBef>
              <a:defRPr/>
            </a:pPr>
            <a:endParaRPr lang="en-US" sz="2400" dirty="0"/>
          </a:p>
        </p:txBody>
      </p:sp>
      <p:sp>
        <p:nvSpPr>
          <p:cNvPr id="51202" name="Rectangle 2"/>
          <p:cNvSpPr>
            <a:spLocks noGrp="1" noChangeArrowheads="1"/>
          </p:cNvSpPr>
          <p:nvPr>
            <p:ph type="title"/>
          </p:nvPr>
        </p:nvSpPr>
        <p:spPr/>
        <p:txBody>
          <a:bodyPr/>
          <a:lstStyle/>
          <a:p>
            <a:pPr eaLnBrk="1" hangingPunct="1">
              <a:defRPr/>
            </a:pPr>
            <a:r>
              <a:rPr lang="en-US"/>
              <a:t>Human Milk Substitutes</a:t>
            </a:r>
          </a:p>
        </p:txBody>
      </p:sp>
    </p:spTree>
    <p:extLst>
      <p:ext uri="{BB962C8B-B14F-4D97-AF65-F5344CB8AC3E}">
        <p14:creationId xmlns:p14="http://schemas.microsoft.com/office/powerpoint/2010/main" val="27659803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p:txBody>
          <a:bodyPr>
            <a:normAutofit fontScale="85000" lnSpcReduction="10000"/>
          </a:bodyPr>
          <a:lstStyle/>
          <a:p>
            <a:pPr eaLnBrk="1" hangingPunct="1">
              <a:defRPr/>
            </a:pPr>
            <a:r>
              <a:rPr lang="en-US" dirty="0"/>
              <a:t>Galactosemia</a:t>
            </a:r>
          </a:p>
          <a:p>
            <a:pPr eaLnBrk="1" hangingPunct="1">
              <a:defRPr/>
            </a:pPr>
            <a:r>
              <a:rPr lang="en-US" dirty="0"/>
              <a:t>Vegetarian parents who want infant to have vegetarian diet</a:t>
            </a:r>
          </a:p>
          <a:p>
            <a:pPr eaLnBrk="1" hangingPunct="1">
              <a:defRPr/>
            </a:pPr>
            <a:r>
              <a:rPr lang="en-US" dirty="0"/>
              <a:t>Hereditary lactase deficiency (</a:t>
            </a:r>
            <a:r>
              <a:rPr lang="en-US" b="1" dirty="0"/>
              <a:t>very</a:t>
            </a:r>
            <a:r>
              <a:rPr lang="en-US" dirty="0"/>
              <a:t> rare)</a:t>
            </a:r>
          </a:p>
          <a:p>
            <a:r>
              <a:rPr lang="en-US" dirty="0"/>
              <a:t>Do not use in cow milk protein allergy</a:t>
            </a:r>
          </a:p>
          <a:p>
            <a:pPr lvl="1"/>
            <a:r>
              <a:rPr lang="en-US" dirty="0"/>
              <a:t>~15% will also be allergic to soy</a:t>
            </a:r>
          </a:p>
          <a:p>
            <a:r>
              <a:rPr lang="en-US" dirty="0"/>
              <a:t>Do not use in milk protein-induced </a:t>
            </a:r>
            <a:r>
              <a:rPr lang="en-US" dirty="0" err="1"/>
              <a:t>enteropathy</a:t>
            </a:r>
            <a:r>
              <a:rPr lang="en-US" dirty="0"/>
              <a:t> or </a:t>
            </a:r>
            <a:r>
              <a:rPr lang="en-US" dirty="0" err="1"/>
              <a:t>enterocolitis</a:t>
            </a:r>
            <a:endParaRPr lang="en-US" dirty="0"/>
          </a:p>
          <a:p>
            <a:pPr lvl="1"/>
            <a:r>
              <a:rPr lang="en-US" dirty="0"/>
              <a:t>Can be also be sensitive to soy proteins</a:t>
            </a:r>
          </a:p>
          <a:p>
            <a:r>
              <a:rPr lang="en-US" dirty="0"/>
              <a:t>No value for treating colic or fussiness</a:t>
            </a:r>
          </a:p>
          <a:p>
            <a:r>
              <a:rPr lang="en-US" dirty="0"/>
              <a:t>Does not prevent development of atopic diseases</a:t>
            </a:r>
          </a:p>
          <a:p>
            <a:pPr eaLnBrk="1" hangingPunct="1">
              <a:defRPr/>
            </a:pPr>
            <a:endParaRPr lang="en-US" dirty="0"/>
          </a:p>
        </p:txBody>
      </p:sp>
      <p:sp>
        <p:nvSpPr>
          <p:cNvPr id="73730" name="Rectangle 2"/>
          <p:cNvSpPr>
            <a:spLocks noGrp="1" noChangeArrowheads="1"/>
          </p:cNvSpPr>
          <p:nvPr>
            <p:ph type="title"/>
          </p:nvPr>
        </p:nvSpPr>
        <p:spPr/>
        <p:txBody>
          <a:bodyPr/>
          <a:lstStyle/>
          <a:p>
            <a:pPr eaLnBrk="1" hangingPunct="1">
              <a:defRPr/>
            </a:pPr>
            <a:r>
              <a:rPr lang="en-US"/>
              <a:t>Indications for Soy Formula</a:t>
            </a:r>
          </a:p>
        </p:txBody>
      </p:sp>
    </p:spTree>
    <p:extLst>
      <p:ext uri="{BB962C8B-B14F-4D97-AF65-F5344CB8AC3E}">
        <p14:creationId xmlns:p14="http://schemas.microsoft.com/office/powerpoint/2010/main" val="9941509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pPr eaLnBrk="1" hangingPunct="1">
              <a:defRPr/>
            </a:pPr>
            <a:endParaRPr lang="en-US" dirty="0"/>
          </a:p>
          <a:p>
            <a:pPr eaLnBrk="1" hangingPunct="1">
              <a:defRPr/>
            </a:pPr>
            <a:r>
              <a:rPr lang="en-US" dirty="0"/>
              <a:t>Partially hydrolyzed and extensively hydrolyzed formulas may NOT be used interchangeably in infants with milk protein allergy.</a:t>
            </a:r>
          </a:p>
        </p:txBody>
      </p:sp>
      <p:sp>
        <p:nvSpPr>
          <p:cNvPr id="77826" name="Rectangle 2"/>
          <p:cNvSpPr>
            <a:spLocks noGrp="1" noChangeArrowheads="1"/>
          </p:cNvSpPr>
          <p:nvPr>
            <p:ph type="title"/>
          </p:nvPr>
        </p:nvSpPr>
        <p:spPr/>
        <p:txBody>
          <a:bodyPr/>
          <a:lstStyle/>
          <a:p>
            <a:pPr eaLnBrk="1" hangingPunct="1">
              <a:defRPr/>
            </a:pPr>
            <a:r>
              <a:rPr lang="en-US" dirty="0"/>
              <a:t>Protein Hydrolysate Formulas</a:t>
            </a:r>
          </a:p>
        </p:txBody>
      </p:sp>
    </p:spTree>
    <p:extLst>
      <p:ext uri="{BB962C8B-B14F-4D97-AF65-F5344CB8AC3E}">
        <p14:creationId xmlns:p14="http://schemas.microsoft.com/office/powerpoint/2010/main" val="259956316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dirty="0"/>
              <a:t>Partially Hydrolyzed Protein Formulas</a:t>
            </a:r>
          </a:p>
          <a:p>
            <a:pPr lvl="1">
              <a:lnSpc>
                <a:spcPct val="90000"/>
              </a:lnSpc>
            </a:pPr>
            <a:r>
              <a:rPr lang="en-US" sz="2400" dirty="0"/>
              <a:t>Enfamil </a:t>
            </a:r>
            <a:r>
              <a:rPr lang="en-US" sz="2400" dirty="0" err="1"/>
              <a:t>Gentlease</a:t>
            </a:r>
            <a:endParaRPr lang="en-US" sz="2400" dirty="0"/>
          </a:p>
          <a:p>
            <a:pPr lvl="1">
              <a:lnSpc>
                <a:spcPct val="90000"/>
              </a:lnSpc>
            </a:pPr>
            <a:r>
              <a:rPr lang="en-US" sz="2400" dirty="0"/>
              <a:t>Nestle Good Start</a:t>
            </a:r>
          </a:p>
          <a:p>
            <a:pPr lvl="1">
              <a:lnSpc>
                <a:spcPct val="90000"/>
              </a:lnSpc>
            </a:pPr>
            <a:r>
              <a:rPr lang="en-US" sz="2400" dirty="0"/>
              <a:t>Nestle Good Start Soy</a:t>
            </a:r>
          </a:p>
          <a:p>
            <a:pPr>
              <a:lnSpc>
                <a:spcPct val="90000"/>
              </a:lnSpc>
            </a:pPr>
            <a:r>
              <a:rPr lang="en-US" dirty="0"/>
              <a:t>Marketed as easier to digest</a:t>
            </a:r>
          </a:p>
          <a:p>
            <a:pPr>
              <a:lnSpc>
                <a:spcPct val="90000"/>
              </a:lnSpc>
            </a:pPr>
            <a:r>
              <a:rPr lang="en-US" dirty="0"/>
              <a:t>No real indication for these</a:t>
            </a:r>
          </a:p>
          <a:p>
            <a:pPr>
              <a:lnSpc>
                <a:spcPct val="90000"/>
              </a:lnSpc>
            </a:pPr>
            <a:r>
              <a:rPr lang="en-US" dirty="0"/>
              <a:t>Not beneficial for cow milk protein </a:t>
            </a:r>
            <a:r>
              <a:rPr lang="en-US" dirty="0" err="1"/>
              <a:t>enteropathy</a:t>
            </a:r>
            <a:endParaRPr lang="en-US" dirty="0"/>
          </a:p>
          <a:p>
            <a:endParaRPr lang="en-US" dirty="0"/>
          </a:p>
        </p:txBody>
      </p:sp>
      <p:sp>
        <p:nvSpPr>
          <p:cNvPr id="2" name="Title 1"/>
          <p:cNvSpPr>
            <a:spLocks noGrp="1"/>
          </p:cNvSpPr>
          <p:nvPr>
            <p:ph type="title"/>
          </p:nvPr>
        </p:nvSpPr>
        <p:spPr/>
        <p:txBody>
          <a:bodyPr/>
          <a:lstStyle/>
          <a:p>
            <a:r>
              <a:rPr lang="en-US" dirty="0"/>
              <a:t>Protein Hydrolysate Formulas</a:t>
            </a:r>
          </a:p>
        </p:txBody>
      </p:sp>
    </p:spTree>
    <p:extLst>
      <p:ext uri="{BB962C8B-B14F-4D97-AF65-F5344CB8AC3E}">
        <p14:creationId xmlns:p14="http://schemas.microsoft.com/office/powerpoint/2010/main" val="200535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524000"/>
          </a:xfrm>
        </p:spPr>
        <p:txBody>
          <a:bodyPr/>
          <a:lstStyle/>
          <a:p>
            <a:r>
              <a:rPr lang="en-US" dirty="0"/>
              <a:t>Supplementation</a:t>
            </a:r>
          </a:p>
        </p:txBody>
      </p:sp>
      <p:sp>
        <p:nvSpPr>
          <p:cNvPr id="3" name="TextBox 2">
            <a:extLst>
              <a:ext uri="{FF2B5EF4-FFF2-40B4-BE49-F238E27FC236}">
                <a16:creationId xmlns:a16="http://schemas.microsoft.com/office/drawing/2014/main" id="{2319FEED-90DE-AAD0-7232-C2EBFE8CEF29}"/>
              </a:ext>
            </a:extLst>
          </p:cNvPr>
          <p:cNvSpPr txBox="1"/>
          <p:nvPr/>
        </p:nvSpPr>
        <p:spPr>
          <a:xfrm>
            <a:off x="115160" y="5580934"/>
            <a:ext cx="86300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https://www.bfmed.org/assets/DOCUMENTS/PROTOCOLS/3-supplementation-protocol-english.pdf</a:t>
            </a:r>
          </a:p>
        </p:txBody>
      </p:sp>
      <p:sp>
        <p:nvSpPr>
          <p:cNvPr id="4" name="TextBox 3">
            <a:extLst>
              <a:ext uri="{FF2B5EF4-FFF2-40B4-BE49-F238E27FC236}">
                <a16:creationId xmlns:a16="http://schemas.microsoft.com/office/drawing/2014/main" id="{5417F406-1391-D59A-AFE7-9DCE77DC7B58}"/>
              </a:ext>
            </a:extLst>
          </p:cNvPr>
          <p:cNvSpPr txBox="1"/>
          <p:nvPr/>
        </p:nvSpPr>
        <p:spPr>
          <a:xfrm>
            <a:off x="115160" y="4876227"/>
            <a:ext cx="88277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ABM Clinical Protocol #3: Supplementary Feedings in the Healthy Term Breastfed Neonate, Revised 2017</a:t>
            </a:r>
          </a:p>
        </p:txBody>
      </p:sp>
    </p:spTree>
    <p:extLst>
      <p:ext uri="{BB962C8B-B14F-4D97-AF65-F5344CB8AC3E}">
        <p14:creationId xmlns:p14="http://schemas.microsoft.com/office/powerpoint/2010/main" val="201567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Grp="1" noChangeArrowheads="1"/>
          </p:cNvSpPr>
          <p:nvPr>
            <p:ph idx="1"/>
          </p:nvPr>
        </p:nvSpPr>
        <p:spPr>
          <a:xfrm>
            <a:off x="253503" y="2380130"/>
            <a:ext cx="8636496" cy="4258234"/>
          </a:xfrm>
        </p:spPr>
        <p:txBody>
          <a:bodyPr>
            <a:normAutofit fontScale="92500" lnSpcReduction="20000"/>
          </a:bodyPr>
          <a:lstStyle/>
          <a:p>
            <a:pPr>
              <a:defRPr/>
            </a:pPr>
            <a:r>
              <a:rPr lang="en-US" sz="2800" dirty="0"/>
              <a:t>Extensively Hydrolyzed Protein Formulas</a:t>
            </a:r>
          </a:p>
          <a:p>
            <a:pPr lvl="1">
              <a:defRPr/>
            </a:pPr>
            <a:r>
              <a:rPr lang="en-US" sz="2400" dirty="0"/>
              <a:t>Protein-based</a:t>
            </a:r>
          </a:p>
          <a:p>
            <a:pPr lvl="2">
              <a:defRPr/>
            </a:pPr>
            <a:r>
              <a:rPr lang="en-US" sz="2000" dirty="0" err="1"/>
              <a:t>Pregestimil</a:t>
            </a:r>
            <a:r>
              <a:rPr lang="en-US" sz="2000" dirty="0"/>
              <a:t>	</a:t>
            </a:r>
            <a:r>
              <a:rPr lang="en-US" sz="2000" dirty="0" err="1"/>
              <a:t>Nutramigen</a:t>
            </a:r>
            <a:r>
              <a:rPr lang="en-US" sz="2000" dirty="0"/>
              <a:t>	</a:t>
            </a:r>
            <a:r>
              <a:rPr lang="en-US" sz="2000" dirty="0" err="1"/>
              <a:t>Alimentum</a:t>
            </a:r>
            <a:endParaRPr lang="en-US" sz="2000" dirty="0"/>
          </a:p>
          <a:p>
            <a:pPr lvl="1">
              <a:defRPr/>
            </a:pPr>
            <a:r>
              <a:rPr lang="en-US" sz="2400" dirty="0"/>
              <a:t>Amino Acid-based</a:t>
            </a:r>
          </a:p>
          <a:p>
            <a:pPr lvl="2">
              <a:defRPr/>
            </a:pPr>
            <a:r>
              <a:rPr lang="en-US" sz="2000" dirty="0" err="1"/>
              <a:t>Elecare</a:t>
            </a:r>
            <a:r>
              <a:rPr lang="en-US" sz="2000" dirty="0"/>
              <a:t>		</a:t>
            </a:r>
            <a:r>
              <a:rPr lang="en-US" sz="2000" dirty="0" err="1"/>
              <a:t>Neocate</a:t>
            </a:r>
            <a:r>
              <a:rPr lang="en-US" sz="2000" dirty="0"/>
              <a:t> </a:t>
            </a:r>
          </a:p>
          <a:p>
            <a:r>
              <a:rPr lang="en-US" sz="2800" dirty="0"/>
              <a:t>Useful for infants who cannot digest or are severely intolerant to intact cow milk proteins</a:t>
            </a:r>
          </a:p>
          <a:p>
            <a:pPr lvl="1"/>
            <a:r>
              <a:rPr lang="en-US" sz="2400" dirty="0"/>
              <a:t>MPA/cow milk protein </a:t>
            </a:r>
            <a:r>
              <a:rPr lang="en-US" sz="2400" dirty="0" err="1"/>
              <a:t>enteropathy</a:t>
            </a:r>
            <a:r>
              <a:rPr lang="en-US" sz="2400" dirty="0"/>
              <a:t> or </a:t>
            </a:r>
            <a:r>
              <a:rPr lang="en-US" sz="2400" dirty="0" err="1"/>
              <a:t>enterocolitis</a:t>
            </a:r>
            <a:endParaRPr lang="en-US" sz="2400" dirty="0"/>
          </a:p>
          <a:p>
            <a:r>
              <a:rPr lang="en-US" sz="2800" dirty="0"/>
              <a:t>Useful in infants with significant </a:t>
            </a:r>
            <a:r>
              <a:rPr lang="en-US" sz="2800" dirty="0" err="1"/>
              <a:t>malabsorption</a:t>
            </a:r>
            <a:r>
              <a:rPr lang="en-US" sz="2800" dirty="0"/>
              <a:t> due to GI or </a:t>
            </a:r>
            <a:r>
              <a:rPr lang="en-US" sz="2800" dirty="0" err="1"/>
              <a:t>hepatobiliary</a:t>
            </a:r>
            <a:r>
              <a:rPr lang="en-US" sz="2800" dirty="0"/>
              <a:t> disease </a:t>
            </a:r>
          </a:p>
          <a:p>
            <a:pPr lvl="1"/>
            <a:r>
              <a:rPr lang="en-US" sz="2400" dirty="0"/>
              <a:t>CF,  short gut syndrome, biliary atresia, cholestasis, and protracted diarrhea</a:t>
            </a:r>
          </a:p>
        </p:txBody>
      </p:sp>
      <p:sp>
        <p:nvSpPr>
          <p:cNvPr id="81922" name="Rectangle 2"/>
          <p:cNvSpPr>
            <a:spLocks noGrp="1" noChangeArrowheads="1"/>
          </p:cNvSpPr>
          <p:nvPr>
            <p:ph type="title"/>
          </p:nvPr>
        </p:nvSpPr>
        <p:spPr/>
        <p:txBody>
          <a:bodyPr/>
          <a:lstStyle/>
          <a:p>
            <a:pPr eaLnBrk="1" hangingPunct="1">
              <a:defRPr/>
            </a:pPr>
            <a:r>
              <a:rPr lang="en-US" dirty="0"/>
              <a:t>Protein Hydrolysate Formulas</a:t>
            </a:r>
          </a:p>
        </p:txBody>
      </p:sp>
    </p:spTree>
    <p:extLst>
      <p:ext uri="{BB962C8B-B14F-4D97-AF65-F5344CB8AC3E}">
        <p14:creationId xmlns:p14="http://schemas.microsoft.com/office/powerpoint/2010/main" val="20768043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56560764"/>
              </p:ext>
            </p:extLst>
          </p:nvPr>
        </p:nvGraphicFramePr>
        <p:xfrm>
          <a:off x="0" y="0"/>
          <a:ext cx="9144001" cy="6858001"/>
        </p:xfrm>
        <a:graphic>
          <a:graphicData uri="http://schemas.openxmlformats.org/drawingml/2006/table">
            <a:tbl>
              <a:tblPr firstRow="1" bandRow="1">
                <a:tableStyleId>{616DA210-FB5B-4158-B5E0-FEB733F419BA}</a:tableStyleId>
              </a:tblPr>
              <a:tblGrid>
                <a:gridCol w="1283369">
                  <a:extLst>
                    <a:ext uri="{9D8B030D-6E8A-4147-A177-3AD203B41FA5}">
                      <a16:colId xmlns:a16="http://schemas.microsoft.com/office/drawing/2014/main" val="20000"/>
                    </a:ext>
                  </a:extLst>
                </a:gridCol>
                <a:gridCol w="1816293">
                  <a:extLst>
                    <a:ext uri="{9D8B030D-6E8A-4147-A177-3AD203B41FA5}">
                      <a16:colId xmlns:a16="http://schemas.microsoft.com/office/drawing/2014/main" val="20001"/>
                    </a:ext>
                  </a:extLst>
                </a:gridCol>
                <a:gridCol w="1472339">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730644">
                  <a:extLst>
                    <a:ext uri="{9D8B030D-6E8A-4147-A177-3AD203B41FA5}">
                      <a16:colId xmlns:a16="http://schemas.microsoft.com/office/drawing/2014/main" val="20004"/>
                    </a:ext>
                  </a:extLst>
                </a:gridCol>
                <a:gridCol w="1317356">
                  <a:extLst>
                    <a:ext uri="{9D8B030D-6E8A-4147-A177-3AD203B41FA5}">
                      <a16:colId xmlns:a16="http://schemas.microsoft.com/office/drawing/2014/main" val="20005"/>
                    </a:ext>
                  </a:extLst>
                </a:gridCol>
              </a:tblGrid>
              <a:tr h="733190">
                <a:tc>
                  <a:txBody>
                    <a:bodyPr/>
                    <a:lstStyle/>
                    <a:p>
                      <a:pPr algn="ctr"/>
                      <a:r>
                        <a:rPr lang="en-US" sz="1000" dirty="0">
                          <a:solidFill>
                            <a:schemeClr val="tx2"/>
                          </a:solidFill>
                        </a:rPr>
                        <a:t>Ingredients</a:t>
                      </a:r>
                      <a:endParaRPr lang="en-US" sz="1000" dirty="0">
                        <a:solidFill>
                          <a:schemeClr val="tx2"/>
                        </a:solidFill>
                        <a:latin typeface="Book Antiqua" pitchFamily="18" charset="0"/>
                      </a:endParaRPr>
                    </a:p>
                  </a:txBody>
                  <a:tcPr anchor="ctr"/>
                </a:tc>
                <a:tc>
                  <a:txBody>
                    <a:bodyPr/>
                    <a:lstStyle/>
                    <a:p>
                      <a:pPr algn="ctr"/>
                      <a:r>
                        <a:rPr lang="en-US" sz="1000" dirty="0">
                          <a:solidFill>
                            <a:schemeClr val="tx2"/>
                          </a:solidFill>
                        </a:rPr>
                        <a:t>Human Milk</a:t>
                      </a:r>
                      <a:endParaRPr lang="en-US" sz="1000" dirty="0">
                        <a:solidFill>
                          <a:schemeClr val="tx2"/>
                        </a:solidFill>
                        <a:latin typeface="Book Antiqua" pitchFamily="18" charset="0"/>
                      </a:endParaRPr>
                    </a:p>
                  </a:txBody>
                  <a:tcPr anchor="ctr"/>
                </a:tc>
                <a:tc>
                  <a:txBody>
                    <a:bodyPr/>
                    <a:lstStyle/>
                    <a:p>
                      <a:pPr algn="ctr"/>
                      <a:r>
                        <a:rPr lang="en-US" sz="1000" dirty="0">
                          <a:solidFill>
                            <a:schemeClr val="tx2"/>
                          </a:solidFill>
                        </a:rPr>
                        <a:t>Cow Milk</a:t>
                      </a:r>
                      <a:endParaRPr lang="en-US" sz="1000" dirty="0">
                        <a:solidFill>
                          <a:schemeClr val="tx2"/>
                        </a:solidFill>
                        <a:latin typeface="Book Antiqua" pitchFamily="18" charset="0"/>
                      </a:endParaRPr>
                    </a:p>
                  </a:txBody>
                  <a:tcPr anchor="ctr"/>
                </a:tc>
                <a:tc>
                  <a:txBody>
                    <a:bodyPr/>
                    <a:lstStyle/>
                    <a:p>
                      <a:pPr algn="ctr"/>
                      <a:r>
                        <a:rPr lang="en-US" sz="1000" dirty="0">
                          <a:solidFill>
                            <a:schemeClr val="tx2"/>
                          </a:solidFill>
                        </a:rPr>
                        <a:t>Cow Milk Protein-Based</a:t>
                      </a:r>
                      <a:r>
                        <a:rPr lang="en-US" sz="1000" baseline="0" dirty="0">
                          <a:solidFill>
                            <a:schemeClr val="tx2"/>
                          </a:solidFill>
                        </a:rPr>
                        <a:t> Formula</a:t>
                      </a:r>
                      <a:endParaRPr lang="en-US" sz="1000" dirty="0">
                        <a:solidFill>
                          <a:schemeClr val="tx2"/>
                        </a:solidFill>
                        <a:latin typeface="Book Antiqua" pitchFamily="18" charset="0"/>
                      </a:endParaRPr>
                    </a:p>
                  </a:txBody>
                  <a:tcPr anchor="ctr"/>
                </a:tc>
                <a:tc>
                  <a:txBody>
                    <a:bodyPr/>
                    <a:lstStyle/>
                    <a:p>
                      <a:pPr algn="ctr"/>
                      <a:r>
                        <a:rPr lang="en-US" sz="1000" dirty="0">
                          <a:solidFill>
                            <a:schemeClr val="tx2"/>
                          </a:solidFill>
                        </a:rPr>
                        <a:t>Soy Protein-Based</a:t>
                      </a:r>
                      <a:r>
                        <a:rPr lang="en-US" sz="1000" baseline="0" dirty="0">
                          <a:solidFill>
                            <a:schemeClr val="tx2"/>
                          </a:solidFill>
                        </a:rPr>
                        <a:t> Formula</a:t>
                      </a:r>
                      <a:endParaRPr lang="en-US" sz="1000" dirty="0">
                        <a:solidFill>
                          <a:schemeClr val="tx2"/>
                        </a:solidFill>
                        <a:latin typeface="Book Antiqua" pitchFamily="18" charset="0"/>
                      </a:endParaRPr>
                    </a:p>
                  </a:txBody>
                  <a:tcPr anchor="ctr"/>
                </a:tc>
                <a:tc>
                  <a:txBody>
                    <a:bodyPr/>
                    <a:lstStyle/>
                    <a:p>
                      <a:pPr algn="ctr"/>
                      <a:r>
                        <a:rPr lang="en-US" sz="1000" dirty="0">
                          <a:solidFill>
                            <a:schemeClr val="tx2"/>
                          </a:solidFill>
                        </a:rPr>
                        <a:t>Protein Hydrolysate Formula</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0"/>
                  </a:ext>
                </a:extLst>
              </a:tr>
              <a:tr h="527898">
                <a:tc>
                  <a:txBody>
                    <a:bodyPr/>
                    <a:lstStyle/>
                    <a:p>
                      <a:pPr algn="l"/>
                      <a:r>
                        <a:rPr lang="en-US" sz="1000" dirty="0">
                          <a:solidFill>
                            <a:schemeClr val="tx2"/>
                          </a:solidFill>
                        </a:rPr>
                        <a:t>Carbohydrate</a:t>
                      </a:r>
                      <a:r>
                        <a:rPr lang="en-US" sz="1000" baseline="0" dirty="0">
                          <a:solidFill>
                            <a:schemeClr val="tx2"/>
                          </a:solidFill>
                        </a:rPr>
                        <a:t> (g/</a:t>
                      </a:r>
                      <a:r>
                        <a:rPr lang="en-US" sz="1000" baseline="0" dirty="0" err="1">
                          <a:solidFill>
                            <a:schemeClr val="tx2"/>
                          </a:solidFill>
                        </a:rPr>
                        <a:t>dL</a:t>
                      </a:r>
                      <a:r>
                        <a:rPr lang="en-US" sz="1000" baseline="0" dirty="0">
                          <a:solidFill>
                            <a:schemeClr val="tx2"/>
                          </a:solidFill>
                        </a:rPr>
                        <a:t>)</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Lactose 7.0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Lactose 4.8</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Lactose Corn Syrup 3.6 to 3.7</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Sucrose Corn</a:t>
                      </a:r>
                      <a:r>
                        <a:rPr lang="en-US" sz="1000" baseline="0" dirty="0">
                          <a:solidFill>
                            <a:schemeClr val="tx2"/>
                          </a:solidFill>
                        </a:rPr>
                        <a:t> Syrup 3.6</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Sucrose Corn Syrup 3.4 to 3.7</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1"/>
                  </a:ext>
                </a:extLst>
              </a:tr>
              <a:tr h="938483">
                <a:tc>
                  <a:txBody>
                    <a:bodyPr/>
                    <a:lstStyle/>
                    <a:p>
                      <a:pPr algn="l"/>
                      <a:r>
                        <a:rPr lang="en-US" sz="1000" dirty="0">
                          <a:solidFill>
                            <a:schemeClr val="tx2"/>
                          </a:solidFill>
                        </a:rPr>
                        <a:t>Protein (g/</a:t>
                      </a:r>
                      <a:r>
                        <a:rPr lang="en-US" sz="1000" dirty="0" err="1">
                          <a:solidFill>
                            <a:schemeClr val="tx2"/>
                          </a:solidFill>
                        </a:rPr>
                        <a:t>dL</a:t>
                      </a:r>
                      <a:r>
                        <a:rPr lang="en-US" sz="1000" dirty="0">
                          <a:solidFill>
                            <a:schemeClr val="tx2"/>
                          </a:solidFill>
                        </a:rPr>
                        <a:t>)</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Human</a:t>
                      </a:r>
                      <a:r>
                        <a:rPr lang="en-US" sz="1000" baseline="0" dirty="0">
                          <a:solidFill>
                            <a:schemeClr val="tx2"/>
                          </a:solidFill>
                        </a:rPr>
                        <a:t> milk protein whey: casein ratio of 75:25</a:t>
                      </a:r>
                    </a:p>
                    <a:p>
                      <a:pPr algn="l"/>
                      <a:r>
                        <a:rPr lang="en-US" sz="1000" baseline="0" dirty="0">
                          <a:solidFill>
                            <a:schemeClr val="tx2"/>
                          </a:solidFill>
                        </a:rPr>
                        <a:t>Total: 1.1</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Cow milk protein, whey: casein ratio of 22:78</a:t>
                      </a:r>
                    </a:p>
                    <a:p>
                      <a:pPr algn="l"/>
                      <a:r>
                        <a:rPr lang="en-US" sz="1000" dirty="0">
                          <a:solidFill>
                            <a:schemeClr val="tx2"/>
                          </a:solidFill>
                        </a:rPr>
                        <a:t>Total: 3.3</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Nonfat</a:t>
                      </a:r>
                      <a:r>
                        <a:rPr lang="en-US" sz="1000" baseline="0" dirty="0">
                          <a:solidFill>
                            <a:schemeClr val="tx2"/>
                          </a:solidFill>
                        </a:rPr>
                        <a:t> milk Demineralized whey</a:t>
                      </a:r>
                    </a:p>
                    <a:p>
                      <a:pPr algn="l"/>
                      <a:r>
                        <a:rPr lang="en-US" sz="1000" baseline="0" dirty="0">
                          <a:solidFill>
                            <a:schemeClr val="tx2"/>
                          </a:solidFill>
                        </a:rPr>
                        <a:t>1.4</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Soy isolate</a:t>
                      </a:r>
                      <a:r>
                        <a:rPr lang="en-US" sz="1000" baseline="0" dirty="0">
                          <a:solidFill>
                            <a:schemeClr val="tx2"/>
                          </a:solidFill>
                        </a:rPr>
                        <a:t> Methionine </a:t>
                      </a:r>
                    </a:p>
                    <a:p>
                      <a:pPr algn="l"/>
                      <a:r>
                        <a:rPr lang="en-US" sz="1000" baseline="0" dirty="0">
                          <a:solidFill>
                            <a:schemeClr val="tx2"/>
                          </a:solidFill>
                        </a:rPr>
                        <a:t>1.8 to 2.0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Cow milk protein hydrolyzed</a:t>
                      </a:r>
                      <a:r>
                        <a:rPr lang="en-US" sz="1000" baseline="0" dirty="0">
                          <a:solidFill>
                            <a:schemeClr val="tx2"/>
                          </a:solidFill>
                        </a:rPr>
                        <a:t> to reduce </a:t>
                      </a:r>
                      <a:r>
                        <a:rPr lang="en-US" sz="1000" baseline="0" dirty="0" err="1">
                          <a:solidFill>
                            <a:schemeClr val="tx2"/>
                          </a:solidFill>
                        </a:rPr>
                        <a:t>allergenicity</a:t>
                      </a:r>
                      <a:r>
                        <a:rPr lang="en-US" sz="1000" baseline="0" dirty="0">
                          <a:solidFill>
                            <a:schemeClr val="tx2"/>
                          </a:solidFill>
                        </a:rPr>
                        <a:t>  </a:t>
                      </a:r>
                    </a:p>
                    <a:p>
                      <a:pPr algn="l"/>
                      <a:r>
                        <a:rPr lang="en-US" sz="1000" baseline="0" dirty="0">
                          <a:solidFill>
                            <a:schemeClr val="tx2"/>
                          </a:solidFill>
                        </a:rPr>
                        <a:t>1.9</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2"/>
                  </a:ext>
                </a:extLst>
              </a:tr>
              <a:tr h="1143777">
                <a:tc>
                  <a:txBody>
                    <a:bodyPr/>
                    <a:lstStyle/>
                    <a:p>
                      <a:pPr algn="l"/>
                      <a:r>
                        <a:rPr lang="en-US" sz="1000" dirty="0">
                          <a:solidFill>
                            <a:schemeClr val="tx2"/>
                          </a:solidFill>
                        </a:rPr>
                        <a:t>Fat (g/</a:t>
                      </a:r>
                      <a:r>
                        <a:rPr lang="en-US" sz="1000" dirty="0" err="1">
                          <a:solidFill>
                            <a:schemeClr val="tx2"/>
                          </a:solidFill>
                        </a:rPr>
                        <a:t>dL</a:t>
                      </a:r>
                      <a:r>
                        <a:rPr lang="en-US" sz="1000" dirty="0">
                          <a:solidFill>
                            <a:schemeClr val="tx2"/>
                          </a:solidFill>
                        </a:rPr>
                        <a:t>)</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Human milk fat</a:t>
                      </a:r>
                      <a:r>
                        <a:rPr lang="en-US" sz="1000" baseline="0" dirty="0">
                          <a:solidFill>
                            <a:schemeClr val="tx2"/>
                          </a:solidFill>
                        </a:rPr>
                        <a:t> contains more absorbable triglyceride (3.8)</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Butterfat contains more volatile fatty</a:t>
                      </a:r>
                      <a:r>
                        <a:rPr lang="en-US" sz="1000" baseline="0" dirty="0">
                          <a:solidFill>
                            <a:schemeClr val="tx2"/>
                          </a:solidFill>
                        </a:rPr>
                        <a:t> acids (3.7)</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Soy oil </a:t>
                      </a:r>
                    </a:p>
                    <a:p>
                      <a:pPr algn="l"/>
                      <a:r>
                        <a:rPr lang="en-US" sz="1000" dirty="0">
                          <a:solidFill>
                            <a:schemeClr val="tx2"/>
                          </a:solidFill>
                        </a:rPr>
                        <a:t>Coconut oil</a:t>
                      </a:r>
                    </a:p>
                    <a:p>
                      <a:pPr algn="l"/>
                      <a:r>
                        <a:rPr lang="en-US" sz="1000" dirty="0">
                          <a:solidFill>
                            <a:schemeClr val="tx2"/>
                          </a:solidFill>
                        </a:rPr>
                        <a:t>Palm Oil</a:t>
                      </a:r>
                    </a:p>
                    <a:p>
                      <a:pPr algn="l"/>
                      <a:r>
                        <a:rPr lang="en-US" sz="1000" dirty="0">
                          <a:solidFill>
                            <a:schemeClr val="tx2"/>
                          </a:solidFill>
                        </a:rPr>
                        <a:t>3.6 to 3.7</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Palm </a:t>
                      </a:r>
                      <a:r>
                        <a:rPr lang="en-US" sz="1000" dirty="0" err="1">
                          <a:solidFill>
                            <a:schemeClr val="tx2"/>
                          </a:solidFill>
                        </a:rPr>
                        <a:t>Olein</a:t>
                      </a:r>
                      <a:endParaRPr lang="en-US" sz="1000" dirty="0">
                        <a:solidFill>
                          <a:schemeClr val="tx2"/>
                        </a:solidFill>
                      </a:endParaRPr>
                    </a:p>
                    <a:p>
                      <a:pPr algn="l"/>
                      <a:r>
                        <a:rPr lang="en-US" sz="1000" dirty="0">
                          <a:solidFill>
                            <a:schemeClr val="tx2"/>
                          </a:solidFill>
                        </a:rPr>
                        <a:t>Soy</a:t>
                      </a:r>
                      <a:r>
                        <a:rPr lang="en-US" sz="1000" baseline="0" dirty="0">
                          <a:solidFill>
                            <a:schemeClr val="tx2"/>
                          </a:solidFill>
                        </a:rPr>
                        <a:t> oil</a:t>
                      </a:r>
                    </a:p>
                    <a:p>
                      <a:pPr algn="l"/>
                      <a:r>
                        <a:rPr lang="en-US" sz="1000" baseline="0" dirty="0">
                          <a:solidFill>
                            <a:schemeClr val="tx2"/>
                          </a:solidFill>
                        </a:rPr>
                        <a:t>Coconut Oil</a:t>
                      </a:r>
                    </a:p>
                    <a:p>
                      <a:pPr algn="l"/>
                      <a:r>
                        <a:rPr lang="en-US" sz="1000" baseline="0" dirty="0">
                          <a:solidFill>
                            <a:schemeClr val="tx2"/>
                          </a:solidFill>
                        </a:rPr>
                        <a:t>3.6 to 3.7</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Medium-chain</a:t>
                      </a:r>
                      <a:r>
                        <a:rPr lang="en-US" sz="1000" baseline="0" dirty="0">
                          <a:solidFill>
                            <a:schemeClr val="tx2"/>
                          </a:solidFill>
                        </a:rPr>
                        <a:t> </a:t>
                      </a:r>
                      <a:r>
                        <a:rPr lang="en-US" sz="1000" baseline="0" dirty="0" err="1">
                          <a:solidFill>
                            <a:schemeClr val="tx2"/>
                          </a:solidFill>
                        </a:rPr>
                        <a:t>triclyceride</a:t>
                      </a:r>
                      <a:r>
                        <a:rPr lang="en-US" sz="1000" baseline="0" dirty="0">
                          <a:solidFill>
                            <a:schemeClr val="tx2"/>
                          </a:solidFill>
                        </a:rPr>
                        <a:t> oil</a:t>
                      </a:r>
                    </a:p>
                    <a:p>
                      <a:pPr algn="l"/>
                      <a:r>
                        <a:rPr lang="en-US" sz="1000" baseline="0" dirty="0">
                          <a:solidFill>
                            <a:schemeClr val="tx2"/>
                          </a:solidFill>
                        </a:rPr>
                        <a:t>Soy oil</a:t>
                      </a:r>
                    </a:p>
                    <a:p>
                      <a:pPr algn="l"/>
                      <a:r>
                        <a:rPr lang="en-US" sz="1000" baseline="0" dirty="0">
                          <a:solidFill>
                            <a:schemeClr val="tx2"/>
                          </a:solidFill>
                        </a:rPr>
                        <a:t>Coconut Oil</a:t>
                      </a:r>
                    </a:p>
                    <a:p>
                      <a:pPr algn="l"/>
                      <a:r>
                        <a:rPr lang="en-US" sz="1000" baseline="0" dirty="0">
                          <a:solidFill>
                            <a:schemeClr val="tx2"/>
                          </a:solidFill>
                        </a:rPr>
                        <a:t>3.4 to 3.7</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3"/>
                  </a:ext>
                </a:extLst>
              </a:tr>
              <a:tr h="938483">
                <a:tc>
                  <a:txBody>
                    <a:bodyPr/>
                    <a:lstStyle/>
                    <a:p>
                      <a:pPr algn="l"/>
                      <a:r>
                        <a:rPr lang="en-US" sz="1000" dirty="0">
                          <a:solidFill>
                            <a:schemeClr val="tx2"/>
                          </a:solidFill>
                        </a:rPr>
                        <a:t>Calcium (mg/L)</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280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1,226</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530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710-</a:t>
                      </a:r>
                      <a:r>
                        <a:rPr lang="en-US" sz="1000" baseline="0" dirty="0">
                          <a:solidFill>
                            <a:schemeClr val="tx2"/>
                          </a:solidFill>
                        </a:rPr>
                        <a:t> higher calcium content due to inhibition of adsorption by </a:t>
                      </a:r>
                      <a:r>
                        <a:rPr lang="en-US" sz="1000" baseline="0" dirty="0" err="1">
                          <a:solidFill>
                            <a:schemeClr val="tx2"/>
                          </a:solidFill>
                        </a:rPr>
                        <a:t>phytates</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640</a:t>
                      </a:r>
                      <a:r>
                        <a:rPr lang="en-US" sz="1000" baseline="0" dirty="0">
                          <a:solidFill>
                            <a:schemeClr val="tx2"/>
                          </a:solidFill>
                        </a:rPr>
                        <a:t> to 710</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4"/>
                  </a:ext>
                </a:extLst>
              </a:tr>
              <a:tr h="527898">
                <a:tc>
                  <a:txBody>
                    <a:bodyPr/>
                    <a:lstStyle/>
                    <a:p>
                      <a:pPr algn="l"/>
                      <a:r>
                        <a:rPr lang="en-US" sz="1000" dirty="0">
                          <a:solidFill>
                            <a:schemeClr val="tx2"/>
                          </a:solidFill>
                        </a:rPr>
                        <a:t>Phosphorus (mg/L)</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147</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956</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284</a:t>
                      </a:r>
                      <a:r>
                        <a:rPr lang="en-US" sz="1000" baseline="0" dirty="0">
                          <a:solidFill>
                            <a:schemeClr val="tx2"/>
                          </a:solidFill>
                        </a:rPr>
                        <a:t> to 360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507 to 560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12</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5"/>
                  </a:ext>
                </a:extLst>
              </a:tr>
              <a:tr h="527898">
                <a:tc>
                  <a:txBody>
                    <a:bodyPr/>
                    <a:lstStyle/>
                    <a:p>
                      <a:pPr algn="l"/>
                      <a:r>
                        <a:rPr lang="en-US" sz="1000" dirty="0">
                          <a:solidFill>
                            <a:schemeClr val="tx2"/>
                          </a:solidFill>
                        </a:rPr>
                        <a:t>Iron (mg/L)</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Vitamin C and lactose facilitate absorption (0.4)</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0.5</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5.0</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12</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12</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6"/>
                  </a:ext>
                </a:extLst>
              </a:tr>
              <a:tr h="1520374">
                <a:tc>
                  <a:txBody>
                    <a:bodyPr/>
                    <a:lstStyle/>
                    <a:p>
                      <a:pPr algn="l"/>
                      <a:r>
                        <a:rPr lang="en-US" sz="1000" dirty="0">
                          <a:solidFill>
                            <a:schemeClr val="tx2"/>
                          </a:solidFill>
                        </a:rPr>
                        <a:t>Suggested Uses</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Preferred for all infants</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Children  older than 1 year of age who have normal gastrointestinal tract</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Infants who have normal</a:t>
                      </a:r>
                      <a:r>
                        <a:rPr lang="en-US" sz="1000" baseline="0" dirty="0">
                          <a:solidFill>
                            <a:schemeClr val="tx2"/>
                          </a:solidFill>
                        </a:rPr>
                        <a:t> gastrointestinal track but cannot be breastfed</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Infants who have cow milk</a:t>
                      </a:r>
                      <a:r>
                        <a:rPr lang="en-US" sz="1000" baseline="0" dirty="0">
                          <a:solidFill>
                            <a:schemeClr val="tx2"/>
                          </a:solidFill>
                        </a:rPr>
                        <a:t> allergy (30% may have cross-reactivity), lactose malabsorption, </a:t>
                      </a:r>
                      <a:r>
                        <a:rPr lang="en-US" sz="1000" baseline="0" dirty="0" err="1">
                          <a:solidFill>
                            <a:schemeClr val="tx2"/>
                          </a:solidFill>
                        </a:rPr>
                        <a:t>galactosemia</a:t>
                      </a:r>
                      <a:endParaRPr lang="en-US" sz="1000" dirty="0">
                        <a:solidFill>
                          <a:schemeClr val="tx2"/>
                        </a:solidFill>
                        <a:latin typeface="Book Antiqua" pitchFamily="18" charset="0"/>
                      </a:endParaRPr>
                    </a:p>
                  </a:txBody>
                  <a:tcPr anchor="ctr"/>
                </a:tc>
                <a:tc>
                  <a:txBody>
                    <a:bodyPr/>
                    <a:lstStyle/>
                    <a:p>
                      <a:pPr algn="l"/>
                      <a:r>
                        <a:rPr lang="en-US" sz="1000" dirty="0">
                          <a:solidFill>
                            <a:schemeClr val="tx2"/>
                          </a:solidFill>
                        </a:rPr>
                        <a:t>Infants who have good allergies or underlying gastrointestinal damage</a:t>
                      </a:r>
                      <a:endParaRPr lang="en-US" sz="1000" dirty="0">
                        <a:solidFill>
                          <a:schemeClr val="tx2"/>
                        </a:solidFill>
                        <a:latin typeface="Book Antiqua" pitchFamily="18" charset="0"/>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4170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r>
              <a:rPr lang="en-US" dirty="0"/>
              <a:t>Breastfed infants gain more weight than formula fed infants during the first 3-4 months then slow down during the latter half of the first year</a:t>
            </a:r>
          </a:p>
          <a:p>
            <a:r>
              <a:rPr lang="en-US" dirty="0"/>
              <a:t>The breastfed infants are healthy but become leaner</a:t>
            </a:r>
          </a:p>
        </p:txBody>
      </p:sp>
      <p:sp>
        <p:nvSpPr>
          <p:cNvPr id="2" name="Title 1"/>
          <p:cNvSpPr>
            <a:spLocks noGrp="1"/>
          </p:cNvSpPr>
          <p:nvPr>
            <p:ph type="title"/>
          </p:nvPr>
        </p:nvSpPr>
        <p:spPr/>
        <p:txBody>
          <a:bodyPr>
            <a:normAutofit fontScale="90000"/>
          </a:bodyPr>
          <a:lstStyle/>
          <a:p>
            <a:r>
              <a:rPr lang="en-US" dirty="0"/>
              <a:t>Growth Differences between Breastfed and Formula fed Infants</a:t>
            </a:r>
          </a:p>
        </p:txBody>
      </p:sp>
    </p:spTree>
    <p:extLst>
      <p:ext uri="{BB962C8B-B14F-4D97-AF65-F5344CB8AC3E}">
        <p14:creationId xmlns:p14="http://schemas.microsoft.com/office/powerpoint/2010/main" val="1834924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z="4800"/>
              <a:t>WHO International Code of Marketing of Breastmilk Substitutes</a:t>
            </a:r>
          </a:p>
        </p:txBody>
      </p:sp>
      <p:sp>
        <p:nvSpPr>
          <p:cNvPr id="2051" name="Rectangle 3"/>
          <p:cNvSpPr>
            <a:spLocks noGrp="1" noChangeArrowheads="1"/>
          </p:cNvSpPr>
          <p:nvPr>
            <p:ph type="subTitle" idx="1"/>
          </p:nvPr>
        </p:nvSpPr>
        <p:spPr/>
        <p:txBody>
          <a:bodyPr/>
          <a:lstStyle/>
          <a:p>
            <a:endParaRPr lang="en-US" dirty="0"/>
          </a:p>
        </p:txBody>
      </p:sp>
    </p:spTree>
    <p:extLst>
      <p:ext uri="{BB962C8B-B14F-4D97-AF65-F5344CB8AC3E}">
        <p14:creationId xmlns:p14="http://schemas.microsoft.com/office/powerpoint/2010/main" val="4071359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97061" y="2675467"/>
            <a:ext cx="8628467" cy="3450696"/>
          </a:xfrm>
        </p:spPr>
        <p:txBody>
          <a:bodyPr vert="horz" lIns="91440" tIns="45720" rIns="91440" bIns="45720" rtlCol="0" anchor="t">
            <a:normAutofit fontScale="92500" lnSpcReduction="20000"/>
          </a:bodyPr>
          <a:lstStyle/>
          <a:p>
            <a:r>
              <a:rPr lang="en-US" sz="2800" dirty="0">
                <a:ea typeface="+mn-lt"/>
                <a:cs typeface="+mn-lt"/>
              </a:rPr>
              <a:t>The Code aims to contribute to the provision of safe and adequate nutrition for infants, by the protection and promotion of breastfeeding, and by ensuring the proper use of breast-milk substitutes, when these are necessary, on the basis of adequate information and through appropriate marketing and distribution</a:t>
            </a:r>
            <a:endParaRPr lang="en-US" sz="2800" dirty="0"/>
          </a:p>
          <a:p>
            <a:r>
              <a:rPr lang="en-US" sz="2800" dirty="0"/>
              <a:t>If substitutes are needed, they should be available when needed but not promoted</a:t>
            </a:r>
          </a:p>
          <a:p>
            <a:r>
              <a:rPr lang="en-US" sz="2800" dirty="0"/>
              <a:t>Does NOT ban formula</a:t>
            </a:r>
          </a:p>
        </p:txBody>
      </p:sp>
      <p:sp>
        <p:nvSpPr>
          <p:cNvPr id="5122" name="Rectangle 2"/>
          <p:cNvSpPr>
            <a:spLocks noGrp="1" noChangeArrowheads="1"/>
          </p:cNvSpPr>
          <p:nvPr>
            <p:ph type="title"/>
          </p:nvPr>
        </p:nvSpPr>
        <p:spPr/>
        <p:txBody>
          <a:bodyPr/>
          <a:lstStyle/>
          <a:p>
            <a:r>
              <a:rPr lang="en-US"/>
              <a:t>The Code</a:t>
            </a:r>
          </a:p>
        </p:txBody>
      </p:sp>
    </p:spTree>
    <p:extLst>
      <p:ext uri="{BB962C8B-B14F-4D97-AF65-F5344CB8AC3E}">
        <p14:creationId xmlns:p14="http://schemas.microsoft.com/office/powerpoint/2010/main" val="3111667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69562" y="2310830"/>
            <a:ext cx="8584579" cy="4278143"/>
          </a:xfrm>
        </p:spPr>
        <p:txBody>
          <a:bodyPr vert="horz" lIns="91440" tIns="45720" rIns="91440" bIns="45720" rtlCol="0" anchor="t">
            <a:normAutofit fontScale="85000" lnSpcReduction="20000"/>
          </a:bodyPr>
          <a:lstStyle/>
          <a:p>
            <a:r>
              <a:rPr lang="en-US" sz="2800" dirty="0">
                <a:ea typeface="+mn-lt"/>
                <a:cs typeface="+mn-lt"/>
              </a:rPr>
              <a:t>Breast-milk substitutes, including infant formula </a:t>
            </a:r>
          </a:p>
          <a:p>
            <a:r>
              <a:rPr lang="en-US" sz="2800" dirty="0">
                <a:ea typeface="+mn-lt"/>
                <a:cs typeface="+mn-lt"/>
              </a:rPr>
              <a:t>Include any milks (or milk substitutes) that are specifically marketed for feeding infants and young children up to the age of 3 years</a:t>
            </a:r>
          </a:p>
          <a:p>
            <a:pPr marL="575945" lvl="1"/>
            <a:r>
              <a:rPr lang="en-US" sz="2600" dirty="0">
                <a:ea typeface="+mn-lt"/>
                <a:cs typeface="+mn-lt"/>
              </a:rPr>
              <a:t>Includes follow-up formula and growing-up milks</a:t>
            </a:r>
          </a:p>
          <a:p>
            <a:pPr marL="575945" lvl="1"/>
            <a:r>
              <a:rPr lang="en-US" sz="2600" dirty="0">
                <a:ea typeface="+mn-lt"/>
                <a:cs typeface="+mn-lt"/>
              </a:rPr>
              <a:t>Includes other foods and beverages promoted to be suitable for feeding a baby during the first six months of life when exclusive breastfeeding is recommended </a:t>
            </a:r>
            <a:endParaRPr lang="en-US" dirty="0"/>
          </a:p>
          <a:p>
            <a:r>
              <a:rPr lang="en-US" sz="2800" dirty="0">
                <a:ea typeface="+mn-lt"/>
                <a:cs typeface="+mn-lt"/>
              </a:rPr>
              <a:t>Also would include baby teas, juices and waters, feeding bottles, and teats </a:t>
            </a:r>
            <a:endParaRPr lang="en-US" sz="2800" dirty="0"/>
          </a:p>
          <a:p>
            <a:r>
              <a:rPr lang="en-US" sz="2800" dirty="0"/>
              <a:t>Has not been completely updated, but it has been revised every two years by the WHA to remain current and relevant as an international guiding document</a:t>
            </a:r>
          </a:p>
        </p:txBody>
      </p:sp>
      <p:sp>
        <p:nvSpPr>
          <p:cNvPr id="4098" name="Rectangle 2"/>
          <p:cNvSpPr>
            <a:spLocks noGrp="1" noChangeArrowheads="1"/>
          </p:cNvSpPr>
          <p:nvPr>
            <p:ph type="title"/>
          </p:nvPr>
        </p:nvSpPr>
        <p:spPr/>
        <p:txBody>
          <a:bodyPr/>
          <a:lstStyle/>
          <a:p>
            <a:r>
              <a:rPr lang="en-US" dirty="0"/>
              <a:t>Products Covered by The Code</a:t>
            </a:r>
          </a:p>
        </p:txBody>
      </p:sp>
    </p:spTree>
    <p:extLst>
      <p:ext uri="{BB962C8B-B14F-4D97-AF65-F5344CB8AC3E}">
        <p14:creationId xmlns:p14="http://schemas.microsoft.com/office/powerpoint/2010/main" val="2207629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150" y="2675467"/>
            <a:ext cx="8546850" cy="3450696"/>
          </a:xfrm>
        </p:spPr>
        <p:txBody>
          <a:bodyPr>
            <a:normAutofit/>
          </a:bodyPr>
          <a:lstStyle/>
          <a:p>
            <a:r>
              <a:rPr lang="en-US" dirty="0"/>
              <a:t>Ensures proper use of Breastmilk Substitutes (BMS)-medically necessary; requested after informed consent documented. </a:t>
            </a:r>
          </a:p>
          <a:p>
            <a:r>
              <a:rPr lang="en-US" dirty="0"/>
              <a:t>Prohibits marketing of BMS, complementary foods, bottles and teats </a:t>
            </a:r>
          </a:p>
          <a:p>
            <a:r>
              <a:rPr lang="en-US" dirty="0"/>
              <a:t>Educational materials free of BMS marketing and no group education on preparation of formula </a:t>
            </a:r>
          </a:p>
          <a:p>
            <a:r>
              <a:rPr lang="en-US" dirty="0"/>
              <a:t>Education on BMS includes hazards of preparation that are eliminated by breastfeeding </a:t>
            </a:r>
          </a:p>
          <a:p>
            <a:endParaRPr lang="en-US" dirty="0"/>
          </a:p>
        </p:txBody>
      </p:sp>
      <p:sp>
        <p:nvSpPr>
          <p:cNvPr id="2" name="Title 1"/>
          <p:cNvSpPr>
            <a:spLocks noGrp="1"/>
          </p:cNvSpPr>
          <p:nvPr>
            <p:ph type="title"/>
          </p:nvPr>
        </p:nvSpPr>
        <p:spPr/>
        <p:txBody>
          <a:bodyPr/>
          <a:lstStyle/>
          <a:p>
            <a:r>
              <a:rPr lang="en-US" dirty="0"/>
              <a:t>The Code</a:t>
            </a:r>
          </a:p>
        </p:txBody>
      </p:sp>
    </p:spTree>
    <p:extLst>
      <p:ext uri="{BB962C8B-B14F-4D97-AF65-F5344CB8AC3E}">
        <p14:creationId xmlns:p14="http://schemas.microsoft.com/office/powerpoint/2010/main" val="172728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13" y="2590800"/>
            <a:ext cx="8535893" cy="3810000"/>
          </a:xfrm>
        </p:spPr>
        <p:txBody>
          <a:bodyPr>
            <a:noAutofit/>
          </a:bodyPr>
          <a:lstStyle/>
          <a:p>
            <a:pPr marL="514350" indent="-514350">
              <a:spcBef>
                <a:spcPts val="0"/>
              </a:spcBef>
              <a:buFont typeface="+mj-lt"/>
              <a:buAutoNum type="arabicPeriod"/>
            </a:pPr>
            <a:r>
              <a:rPr lang="en-US" sz="2000" dirty="0"/>
              <a:t>No advertising or promotion of breastmilk substitutes and products within the scope of the code and relevant WHA resolutions to the general public</a:t>
            </a:r>
          </a:p>
          <a:p>
            <a:pPr lvl="2">
              <a:spcBef>
                <a:spcPts val="0"/>
              </a:spcBef>
            </a:pPr>
            <a:r>
              <a:rPr lang="en-US" sz="1800" dirty="0"/>
              <a:t>Means no special displays, discount coupons, or special sales</a:t>
            </a:r>
          </a:p>
          <a:p>
            <a:pPr marL="514350" indent="-514350">
              <a:spcBef>
                <a:spcPts val="0"/>
              </a:spcBef>
              <a:buFont typeface="+mj-lt"/>
              <a:buAutoNum type="arabicPeriod"/>
            </a:pPr>
            <a:r>
              <a:rPr lang="en-US" sz="2000" dirty="0"/>
              <a:t>No free samples or gifts to mothers or healthcare workers</a:t>
            </a:r>
          </a:p>
          <a:p>
            <a:pPr marL="514350" indent="-514350">
              <a:spcBef>
                <a:spcPts val="0"/>
              </a:spcBef>
              <a:buFont typeface="+mj-lt"/>
              <a:buAutoNum type="arabicPeriod"/>
            </a:pPr>
            <a:r>
              <a:rPr lang="en-US" sz="2000" dirty="0"/>
              <a:t>Information and labels must advocate breastfeeding and warn against bottle feeding and contain no pictures or text that idealizes the use of breastmilk substitutes</a:t>
            </a:r>
          </a:p>
          <a:p>
            <a:pPr marL="514350" indent="-514350">
              <a:spcBef>
                <a:spcPts val="0"/>
              </a:spcBef>
              <a:buFont typeface="+mj-lt"/>
              <a:buAutoNum type="arabicPeriod"/>
            </a:pPr>
            <a:r>
              <a:rPr lang="en-US" sz="2000" dirty="0"/>
              <a:t>The health care system must not be used to promote the use of breastmilk substitutes</a:t>
            </a:r>
          </a:p>
          <a:p>
            <a:pPr marL="514350" indent="-514350">
              <a:spcBef>
                <a:spcPts val="0"/>
              </a:spcBef>
              <a:buFont typeface="+mj-lt"/>
              <a:buAutoNum type="arabicPeriod"/>
            </a:pPr>
            <a:r>
              <a:rPr lang="en-US" sz="2000" dirty="0"/>
              <a:t>No free or low cost supplies of breastmilk substitutes</a:t>
            </a:r>
          </a:p>
          <a:p>
            <a:pPr marL="514350" indent="-514350">
              <a:spcBef>
                <a:spcPts val="0"/>
              </a:spcBef>
              <a:buFont typeface="+mj-lt"/>
              <a:buAutoNum type="arabicPeriod"/>
            </a:pPr>
            <a:endParaRPr lang="en-US" sz="2000" dirty="0"/>
          </a:p>
          <a:p>
            <a:pPr marL="514350" indent="-514350">
              <a:spcBef>
                <a:spcPts val="0"/>
              </a:spcBef>
              <a:buFont typeface="+mj-lt"/>
              <a:buAutoNum type="arabicPeriod"/>
            </a:pPr>
            <a:endParaRPr lang="en-US" sz="2000" dirty="0"/>
          </a:p>
        </p:txBody>
      </p:sp>
      <p:sp>
        <p:nvSpPr>
          <p:cNvPr id="4" name="Rectangle 2"/>
          <p:cNvSpPr>
            <a:spLocks noGrp="1" noChangeArrowheads="1"/>
          </p:cNvSpPr>
          <p:nvPr>
            <p:ph type="title"/>
          </p:nvPr>
        </p:nvSpPr>
        <p:spPr/>
        <p:txBody>
          <a:bodyPr>
            <a:normAutofit/>
          </a:bodyPr>
          <a:lstStyle/>
          <a:p>
            <a:r>
              <a:rPr lang="en-US" dirty="0"/>
              <a:t>Ten Major Provisions of The Code</a:t>
            </a:r>
          </a:p>
        </p:txBody>
      </p:sp>
    </p:spTree>
    <p:extLst>
      <p:ext uri="{BB962C8B-B14F-4D97-AF65-F5344CB8AC3E}">
        <p14:creationId xmlns:p14="http://schemas.microsoft.com/office/powerpoint/2010/main" val="394309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lnSpc>
                <a:spcPct val="90000"/>
              </a:lnSpc>
              <a:buFont typeface="+mj-lt"/>
              <a:buAutoNum type="arabicPeriod" startAt="6"/>
            </a:pPr>
            <a:r>
              <a:rPr lang="en-US" dirty="0"/>
              <a:t>Health professionals allowed to receive samples only for research purposes</a:t>
            </a:r>
          </a:p>
          <a:p>
            <a:pPr marL="514350" indent="-514350">
              <a:lnSpc>
                <a:spcPct val="90000"/>
              </a:lnSpc>
              <a:buFont typeface="+mj-lt"/>
              <a:buAutoNum type="arabicPeriod" startAt="6"/>
            </a:pPr>
            <a:r>
              <a:rPr lang="en-US" dirty="0"/>
              <a:t>Information to health workers must be scientific and factual</a:t>
            </a:r>
          </a:p>
          <a:p>
            <a:pPr marL="514350" indent="-514350">
              <a:buFont typeface="+mj-lt"/>
              <a:buAutoNum type="arabicPeriod" startAt="6"/>
            </a:pPr>
            <a:r>
              <a:rPr lang="en-US" dirty="0"/>
              <a:t>No contact between marketing personnel and mothers</a:t>
            </a:r>
          </a:p>
          <a:p>
            <a:pPr marL="514350" indent="-514350">
              <a:buFont typeface="+mj-lt"/>
              <a:buAutoNum type="arabicPeriod" startAt="6"/>
            </a:pPr>
            <a:r>
              <a:rPr lang="en-US" dirty="0"/>
              <a:t>No gifts or personal samples to healthcare workers</a:t>
            </a:r>
          </a:p>
          <a:p>
            <a:pPr marL="514350" indent="-514350">
              <a:buFont typeface="+mj-lt"/>
              <a:buAutoNum type="arabicPeriod" startAt="6"/>
            </a:pPr>
            <a:r>
              <a:rPr lang="en-US" dirty="0"/>
              <a:t>All information on artificial feeding, including labels, should explain the benefits of breastfeeding, the costs and hazards associated with artificial feeding and the correct use of breastmilk substitutes</a:t>
            </a:r>
          </a:p>
          <a:p>
            <a:pPr marL="514350" indent="-514350">
              <a:buFont typeface="+mj-lt"/>
              <a:buAutoNum type="arabicPeriod" startAt="6"/>
            </a:pPr>
            <a:endParaRPr lang="en-US" dirty="0"/>
          </a:p>
          <a:p>
            <a:pPr marL="514350" indent="-514350">
              <a:buFont typeface="+mj-lt"/>
              <a:buAutoNum type="arabicPeriod" startAt="6"/>
            </a:pPr>
            <a:endParaRPr lang="en-US" dirty="0"/>
          </a:p>
        </p:txBody>
      </p:sp>
      <p:sp>
        <p:nvSpPr>
          <p:cNvPr id="2" name="Title 1"/>
          <p:cNvSpPr>
            <a:spLocks noGrp="1"/>
          </p:cNvSpPr>
          <p:nvPr>
            <p:ph type="title"/>
          </p:nvPr>
        </p:nvSpPr>
        <p:spPr/>
        <p:txBody>
          <a:bodyPr/>
          <a:lstStyle/>
          <a:p>
            <a:r>
              <a:rPr lang="en-US" dirty="0"/>
              <a:t>Ten Major Provisions</a:t>
            </a:r>
          </a:p>
        </p:txBody>
      </p:sp>
    </p:spTree>
    <p:extLst>
      <p:ext uri="{BB962C8B-B14F-4D97-AF65-F5344CB8AC3E}">
        <p14:creationId xmlns:p14="http://schemas.microsoft.com/office/powerpoint/2010/main" val="141271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75" y="1388963"/>
            <a:ext cx="8463987" cy="685800"/>
          </a:xfrm>
        </p:spPr>
        <p:txBody>
          <a:bodyPr numCol="3">
            <a:noAutofit/>
          </a:bodyPr>
          <a:lstStyle/>
          <a:p>
            <a:pPr marL="0" indent="0">
              <a:buNone/>
            </a:pPr>
            <a:r>
              <a:rPr lang="en-US" sz="2400" b="1" dirty="0"/>
              <a:t>Exclusive BF Package    </a:t>
            </a:r>
          </a:p>
          <a:p>
            <a:pPr marL="0" indent="0">
              <a:buNone/>
            </a:pPr>
            <a:endParaRPr lang="en-US" sz="2400" b="1" dirty="0"/>
          </a:p>
          <a:p>
            <a:pPr marL="0" indent="0">
              <a:buNone/>
            </a:pPr>
            <a:r>
              <a:rPr lang="en-US" sz="2400" b="1" dirty="0"/>
              <a:t>    Mostly BF Package </a:t>
            </a:r>
          </a:p>
          <a:p>
            <a:pPr marL="0" indent="0">
              <a:buNone/>
            </a:pPr>
            <a:endParaRPr lang="en-US" sz="2400" b="1" dirty="0"/>
          </a:p>
          <a:p>
            <a:pPr marL="0" indent="0">
              <a:buNone/>
            </a:pPr>
            <a:r>
              <a:rPr lang="en-US" sz="2400" b="1" dirty="0"/>
              <a:t>       No Breastfeeding </a:t>
            </a:r>
            <a:r>
              <a:rPr lang="en-US" sz="2400" dirty="0"/>
              <a:t> </a:t>
            </a:r>
          </a:p>
        </p:txBody>
      </p:sp>
      <p:sp>
        <p:nvSpPr>
          <p:cNvPr id="2" name="Title 1"/>
          <p:cNvSpPr>
            <a:spLocks noGrp="1"/>
          </p:cNvSpPr>
          <p:nvPr>
            <p:ph type="title"/>
          </p:nvPr>
        </p:nvSpPr>
        <p:spPr/>
        <p:txBody>
          <a:bodyPr>
            <a:normAutofit fontScale="90000"/>
          </a:bodyPr>
          <a:lstStyle/>
          <a:p>
            <a:r>
              <a:rPr lang="en-US" b="1" dirty="0"/>
              <a:t>WIC Packages      </a:t>
            </a:r>
            <a:br>
              <a:rPr lang="en-US" b="1" dirty="0"/>
            </a:b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57401"/>
            <a:ext cx="23687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987" y="4419601"/>
            <a:ext cx="236874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057401"/>
            <a:ext cx="238193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4113" y="4423173"/>
            <a:ext cx="2399312" cy="241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9119" y="2057401"/>
            <a:ext cx="2349148"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9117" y="4419600"/>
            <a:ext cx="2349150" cy="23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38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467" y="2286000"/>
            <a:ext cx="8654427" cy="4038600"/>
          </a:xfrm>
        </p:spPr>
        <p:txBody>
          <a:bodyPr>
            <a:normAutofit/>
          </a:bodyPr>
          <a:lstStyle/>
          <a:p>
            <a:r>
              <a:rPr lang="en-US" dirty="0"/>
              <a:t>Separation</a:t>
            </a:r>
          </a:p>
          <a:p>
            <a:pPr lvl="1"/>
            <a:r>
              <a:rPr lang="en-US" dirty="0"/>
              <a:t>Maternal illness resulting in separation of infant and mother (e.g., shock or psychosis)</a:t>
            </a:r>
          </a:p>
          <a:p>
            <a:pPr lvl="1"/>
            <a:r>
              <a:rPr lang="en-US" dirty="0"/>
              <a:t>Mother not at the same hospital</a:t>
            </a:r>
          </a:p>
          <a:p>
            <a:r>
              <a:rPr lang="en-US" dirty="0"/>
              <a:t>Infant with inborn error of metabolism (e.g., </a:t>
            </a:r>
            <a:r>
              <a:rPr lang="en-US" dirty="0" err="1"/>
              <a:t>galactosemia</a:t>
            </a:r>
            <a:r>
              <a:rPr lang="en-US" dirty="0"/>
              <a:t>)</a:t>
            </a:r>
          </a:p>
          <a:p>
            <a:r>
              <a:rPr lang="en-US" dirty="0"/>
              <a:t>Infant who is unable to feed at the breast (e.g., congenital malformation, illness)</a:t>
            </a:r>
          </a:p>
          <a:p>
            <a:r>
              <a:rPr lang="en-US" dirty="0"/>
              <a:t>Maternal medications (those contraindicated in breastfeeding)</a:t>
            </a:r>
          </a:p>
        </p:txBody>
      </p:sp>
      <p:sp>
        <p:nvSpPr>
          <p:cNvPr id="2" name="Title 1"/>
          <p:cNvSpPr>
            <a:spLocks noGrp="1"/>
          </p:cNvSpPr>
          <p:nvPr>
            <p:ph type="title"/>
          </p:nvPr>
        </p:nvSpPr>
        <p:spPr/>
        <p:txBody>
          <a:bodyPr>
            <a:normAutofit fontScale="90000"/>
          </a:bodyPr>
          <a:lstStyle/>
          <a:p>
            <a:r>
              <a:rPr lang="en-US" dirty="0"/>
              <a:t>Indications for Supplemental Feedings</a:t>
            </a:r>
          </a:p>
        </p:txBody>
      </p:sp>
    </p:spTree>
    <p:extLst>
      <p:ext uri="{BB962C8B-B14F-4D97-AF65-F5344CB8AC3E}">
        <p14:creationId xmlns:p14="http://schemas.microsoft.com/office/powerpoint/2010/main" val="3066040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946230" y="2036823"/>
            <a:ext cx="6934200" cy="4343400"/>
          </a:xfrm>
        </p:spPr>
        <p:txBody>
          <a:bodyPr lIns="0" tIns="0" rIns="0" bIns="0"/>
          <a:lstStyle/>
          <a:p>
            <a:pPr>
              <a:lnSpc>
                <a:spcPts val="2700"/>
              </a:lnSpc>
              <a:spcBef>
                <a:spcPct val="0"/>
              </a:spcBef>
            </a:pPr>
            <a:r>
              <a:rPr lang="en-US" sz="2500" dirty="0"/>
              <a:t>Do not give water, juice, or solids in the first </a:t>
            </a:r>
            <a:br>
              <a:rPr lang="en-US" sz="2500" dirty="0"/>
            </a:br>
            <a:r>
              <a:rPr lang="en-US" sz="2500" dirty="0"/>
              <a:t>6 months.*</a:t>
            </a:r>
          </a:p>
          <a:p>
            <a:pPr>
              <a:lnSpc>
                <a:spcPts val="2700"/>
              </a:lnSpc>
              <a:spcBef>
                <a:spcPct val="0"/>
              </a:spcBef>
            </a:pPr>
            <a:r>
              <a:rPr lang="en-US" sz="2500" dirty="0"/>
              <a:t>Initiate iron supplements only if indicated clinically in the first 6 months. </a:t>
            </a:r>
          </a:p>
          <a:p>
            <a:pPr>
              <a:lnSpc>
                <a:spcPts val="2700"/>
              </a:lnSpc>
              <a:spcBef>
                <a:spcPct val="0"/>
              </a:spcBef>
            </a:pPr>
            <a:r>
              <a:rPr lang="en-US" sz="2500" dirty="0"/>
              <a:t>Include iron-rich foods after 6 months of age.</a:t>
            </a:r>
          </a:p>
          <a:p>
            <a:pPr>
              <a:lnSpc>
                <a:spcPts val="2700"/>
              </a:lnSpc>
              <a:spcBef>
                <a:spcPct val="0"/>
              </a:spcBef>
            </a:pPr>
            <a:r>
              <a:rPr lang="en-US" sz="2500" dirty="0"/>
              <a:t>Supplement with vitamin D daily, beginning during the first 2 months.</a:t>
            </a:r>
          </a:p>
          <a:p>
            <a:pPr>
              <a:lnSpc>
                <a:spcPts val="2700"/>
              </a:lnSpc>
              <a:spcBef>
                <a:spcPct val="0"/>
              </a:spcBef>
            </a:pPr>
            <a:r>
              <a:rPr lang="en-US" sz="2500" dirty="0"/>
              <a:t>Provide fluoride after 6 months if household water supply is deficient.</a:t>
            </a:r>
          </a:p>
          <a:p>
            <a:pPr>
              <a:lnSpc>
                <a:spcPts val="2700"/>
              </a:lnSpc>
              <a:spcBef>
                <a:spcPct val="0"/>
              </a:spcBef>
            </a:pPr>
            <a:r>
              <a:rPr lang="en-US" sz="2500" dirty="0"/>
              <a:t>Avoid cow’s milk before 12 months.</a:t>
            </a:r>
            <a:endParaRPr lang="en-US" sz="2700" dirty="0"/>
          </a:p>
        </p:txBody>
      </p:sp>
      <p:sp>
        <p:nvSpPr>
          <p:cNvPr id="58370" name="Rectangle 2"/>
          <p:cNvSpPr>
            <a:spLocks noGrp="1" noChangeArrowheads="1"/>
          </p:cNvSpPr>
          <p:nvPr>
            <p:ph type="title"/>
          </p:nvPr>
        </p:nvSpPr>
        <p:spPr>
          <a:xfrm>
            <a:off x="914400" y="328613"/>
            <a:ext cx="6934200" cy="1338262"/>
          </a:xfrm>
        </p:spPr>
        <p:txBody>
          <a:bodyPr>
            <a:normAutofit/>
          </a:bodyPr>
          <a:lstStyle/>
          <a:p>
            <a:r>
              <a:rPr lang="en-US" dirty="0">
                <a:latin typeface="+mn-lt"/>
              </a:rPr>
              <a:t>AAP Policy Statement</a:t>
            </a:r>
            <a:endParaRPr lang="en-US" dirty="0">
              <a:solidFill>
                <a:srgbClr val="66FFFF"/>
              </a:solidFill>
              <a:latin typeface="+mn-lt"/>
            </a:endParaRPr>
          </a:p>
        </p:txBody>
      </p:sp>
      <p:sp>
        <p:nvSpPr>
          <p:cNvPr id="58373" name="Text Box 5"/>
          <p:cNvSpPr txBox="1">
            <a:spLocks noChangeArrowheads="1"/>
          </p:cNvSpPr>
          <p:nvPr/>
        </p:nvSpPr>
        <p:spPr bwMode="auto">
          <a:xfrm>
            <a:off x="685800" y="1371600"/>
            <a:ext cx="701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prstClr val="black"/>
                </a:solidFill>
              </a:rPr>
              <a:t>Recommended Breastfeeding Practices</a:t>
            </a:r>
          </a:p>
        </p:txBody>
      </p:sp>
      <p:sp>
        <p:nvSpPr>
          <p:cNvPr id="58374" name="Text Box 6"/>
          <p:cNvSpPr txBox="1">
            <a:spLocks noChangeArrowheads="1"/>
          </p:cNvSpPr>
          <p:nvPr/>
        </p:nvSpPr>
        <p:spPr bwMode="auto">
          <a:xfrm>
            <a:off x="3810000" y="6597650"/>
            <a:ext cx="51816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100">
                <a:solidFill>
                  <a:srgbClr val="800080"/>
                </a:solidFill>
                <a:latin typeface="Verdana" pitchFamily="34" charset="0"/>
                <a:cs typeface="Times" charset="0"/>
              </a:rPr>
              <a:t>Copyright © 2003, Rev 2005 American Academy of Pediatrics</a:t>
            </a:r>
          </a:p>
        </p:txBody>
      </p:sp>
      <p:sp>
        <p:nvSpPr>
          <p:cNvPr id="58375" name="Text Box 7"/>
          <p:cNvSpPr txBox="1">
            <a:spLocks noChangeArrowheads="1"/>
          </p:cNvSpPr>
          <p:nvPr/>
        </p:nvSpPr>
        <p:spPr bwMode="auto">
          <a:xfrm>
            <a:off x="914400" y="5715000"/>
            <a:ext cx="6324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19063" indent="-119063">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ts val="1300"/>
              </a:lnSpc>
            </a:pPr>
            <a:r>
              <a:rPr lang="en-US" sz="1100" dirty="0">
                <a:solidFill>
                  <a:srgbClr val="660066"/>
                </a:solidFill>
                <a:latin typeface="Verdana" pitchFamily="34" charset="0"/>
              </a:rPr>
              <a:t>*There is a difference of opinion among AAP experts on this matter. The Section on Breastfeeding acknowledges that the Committee on Nutrition supports introduction of complementary foods between 4 and 6 months of age where safe and nutritious complementary foods are available.</a:t>
            </a:r>
            <a:endParaRPr lang="en-US" sz="900" dirty="0">
              <a:solidFill>
                <a:srgbClr val="660066"/>
              </a:solidFill>
              <a:latin typeface="Verdana" pitchFamily="34" charset="0"/>
            </a:endParaRPr>
          </a:p>
        </p:txBody>
      </p:sp>
    </p:spTree>
    <p:extLst>
      <p:ext uri="{BB962C8B-B14F-4D97-AF65-F5344CB8AC3E}">
        <p14:creationId xmlns:p14="http://schemas.microsoft.com/office/powerpoint/2010/main" val="5446325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09600" y="3124200"/>
            <a:ext cx="7767638" cy="3184525"/>
          </a:xfrm>
        </p:spPr>
        <p:txBody>
          <a:bodyPr lIns="0" tIns="0" rIns="0" bIns="0"/>
          <a:lstStyle/>
          <a:p>
            <a:pPr>
              <a:lnSpc>
                <a:spcPts val="2800"/>
              </a:lnSpc>
              <a:spcBef>
                <a:spcPct val="0"/>
              </a:spcBef>
            </a:pPr>
            <a:r>
              <a:rPr lang="en-US" sz="2500" dirty="0"/>
              <a:t>Promote hospital policies</a:t>
            </a:r>
          </a:p>
          <a:p>
            <a:pPr marL="0" indent="0">
              <a:lnSpc>
                <a:spcPts val="2800"/>
              </a:lnSpc>
              <a:spcBef>
                <a:spcPct val="0"/>
              </a:spcBef>
              <a:buNone/>
            </a:pPr>
            <a:r>
              <a:rPr lang="en-US" sz="2500" dirty="0"/>
              <a:t>     that facilitate breastfeeding</a:t>
            </a:r>
          </a:p>
          <a:p>
            <a:pPr>
              <a:lnSpc>
                <a:spcPts val="2800"/>
              </a:lnSpc>
              <a:spcBef>
                <a:spcPct val="0"/>
              </a:spcBef>
            </a:pPr>
            <a:endParaRPr lang="en-US" sz="2500" dirty="0"/>
          </a:p>
          <a:p>
            <a:pPr>
              <a:lnSpc>
                <a:spcPts val="2800"/>
              </a:lnSpc>
              <a:spcBef>
                <a:spcPct val="0"/>
              </a:spcBef>
            </a:pPr>
            <a:r>
              <a:rPr lang="en-US" sz="2500" dirty="0"/>
              <a:t>Eliminate mother-infant separation</a:t>
            </a:r>
          </a:p>
          <a:p>
            <a:pPr marL="0" indent="0">
              <a:lnSpc>
                <a:spcPts val="2800"/>
              </a:lnSpc>
              <a:spcBef>
                <a:spcPct val="0"/>
              </a:spcBef>
              <a:buNone/>
            </a:pPr>
            <a:r>
              <a:rPr lang="en-US" sz="2500" dirty="0"/>
              <a:t> 	</a:t>
            </a:r>
          </a:p>
          <a:p>
            <a:pPr>
              <a:lnSpc>
                <a:spcPts val="2800"/>
              </a:lnSpc>
              <a:spcBef>
                <a:spcPct val="0"/>
              </a:spcBef>
            </a:pPr>
            <a:r>
              <a:rPr lang="en-US" sz="2500" dirty="0"/>
              <a:t>Eliminate formula discharge packs</a:t>
            </a:r>
          </a:p>
        </p:txBody>
      </p:sp>
      <p:sp>
        <p:nvSpPr>
          <p:cNvPr id="60418" name="Rectangle 2"/>
          <p:cNvSpPr>
            <a:spLocks noGrp="1" noChangeArrowheads="1"/>
          </p:cNvSpPr>
          <p:nvPr>
            <p:ph type="title"/>
          </p:nvPr>
        </p:nvSpPr>
        <p:spPr>
          <a:xfrm>
            <a:off x="990600" y="228600"/>
            <a:ext cx="7010400" cy="1143000"/>
          </a:xfrm>
        </p:spPr>
        <p:txBody>
          <a:bodyPr>
            <a:normAutofit/>
          </a:bodyPr>
          <a:lstStyle/>
          <a:p>
            <a:r>
              <a:rPr lang="en-US" dirty="0">
                <a:latin typeface="+mn-lt"/>
              </a:rPr>
              <a:t>AAP Policy Statement</a:t>
            </a:r>
            <a:endParaRPr lang="en-US" dirty="0">
              <a:solidFill>
                <a:schemeClr val="hlink"/>
              </a:solidFill>
              <a:latin typeface="+mn-lt"/>
            </a:endParaRPr>
          </a:p>
        </p:txBody>
      </p:sp>
      <p:sp>
        <p:nvSpPr>
          <p:cNvPr id="60421" name="Text Box 5"/>
          <p:cNvSpPr txBox="1">
            <a:spLocks noChangeArrowheads="1"/>
          </p:cNvSpPr>
          <p:nvPr/>
        </p:nvSpPr>
        <p:spPr bwMode="auto">
          <a:xfrm>
            <a:off x="1371600" y="1219200"/>
            <a:ext cx="6858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prstClr val="black"/>
                </a:solidFill>
              </a:rPr>
              <a:t>Role of Pediatricians and Other Health Care Professionals in Protecting, Promoting, and Supporting Breastfeeding</a:t>
            </a:r>
          </a:p>
        </p:txBody>
      </p:sp>
      <p:sp>
        <p:nvSpPr>
          <p:cNvPr id="60422" name="Text Box 6"/>
          <p:cNvSpPr txBox="1">
            <a:spLocks noChangeArrowheads="1"/>
          </p:cNvSpPr>
          <p:nvPr/>
        </p:nvSpPr>
        <p:spPr bwMode="auto">
          <a:xfrm>
            <a:off x="3810000" y="6597650"/>
            <a:ext cx="51816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100">
                <a:solidFill>
                  <a:srgbClr val="800080"/>
                </a:solidFill>
                <a:latin typeface="Verdana" pitchFamily="34" charset="0"/>
                <a:cs typeface="Times" charset="0"/>
              </a:rPr>
              <a:t>Copyright © 2003, Rev 2005 American Academy of Pediatrics</a:t>
            </a:r>
          </a:p>
        </p:txBody>
      </p:sp>
      <p:pic>
        <p:nvPicPr>
          <p:cNvPr id="60423" name="Picture 7" descr="slid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990" y="3249994"/>
            <a:ext cx="3429000" cy="2863850"/>
          </a:xfrm>
          <a:prstGeom prst="rect">
            <a:avLst/>
          </a:prstGeom>
          <a:noFill/>
          <a:extLst>
            <a:ext uri="{909E8E84-426E-40DD-AFC4-6F175D3DCCD1}">
              <a14:hiddenFill xmlns:a14="http://schemas.microsoft.com/office/drawing/2010/main">
                <a:solidFill>
                  <a:srgbClr val="FFFFFF"/>
                </a:solidFill>
              </a14:hiddenFill>
            </a:ext>
          </a:extLst>
        </p:spPr>
      </p:pic>
      <p:sp>
        <p:nvSpPr>
          <p:cNvPr id="60424" name="Text Box 8"/>
          <p:cNvSpPr txBox="1">
            <a:spLocks noChangeArrowheads="1"/>
          </p:cNvSpPr>
          <p:nvPr/>
        </p:nvSpPr>
        <p:spPr bwMode="auto">
          <a:xfrm>
            <a:off x="5867400" y="6248400"/>
            <a:ext cx="28956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900">
                <a:solidFill>
                  <a:srgbClr val="660066"/>
                </a:solidFill>
                <a:latin typeface="Verdana" pitchFamily="34" charset="0"/>
                <a:ea typeface="ＭＳ Ｐゴシック" pitchFamily="34" charset="-128"/>
              </a:rPr>
              <a:t>Photo </a:t>
            </a:r>
            <a:r>
              <a:rPr lang="en-US" sz="900">
                <a:solidFill>
                  <a:srgbClr val="660066"/>
                </a:solidFill>
                <a:latin typeface="Arial"/>
                <a:ea typeface="ＭＳ Ｐゴシック" pitchFamily="34" charset="-128"/>
              </a:rPr>
              <a:t>©</a:t>
            </a:r>
            <a:r>
              <a:rPr lang="en-US" sz="900">
                <a:solidFill>
                  <a:srgbClr val="660066"/>
                </a:solidFill>
                <a:latin typeface="Verdana" pitchFamily="34" charset="0"/>
                <a:ea typeface="ＭＳ Ｐゴシック" pitchFamily="34" charset="-128"/>
              </a:rPr>
              <a:t> La Leche League International</a:t>
            </a:r>
            <a:endParaRPr lang="en-US" sz="2400">
              <a:solidFill>
                <a:srgbClr val="660066"/>
              </a:solidFill>
              <a:latin typeface="Antique Olive" pitchFamily="34" charset="0"/>
              <a:ea typeface="ＭＳ Ｐゴシック" pitchFamily="34" charset="-128"/>
            </a:endParaRPr>
          </a:p>
        </p:txBody>
      </p:sp>
    </p:spTree>
    <p:extLst>
      <p:ext uri="{BB962C8B-B14F-4D97-AF65-F5344CB8AC3E}">
        <p14:creationId xmlns:p14="http://schemas.microsoft.com/office/powerpoint/2010/main" val="67559450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799"/>
            <a:ext cx="8229600" cy="3657601"/>
          </a:xfrm>
        </p:spPr>
        <p:txBody>
          <a:bodyPr vert="horz" lIns="91440" tIns="45720" rIns="91440" bIns="45720" rtlCol="0" anchor="t">
            <a:normAutofit/>
          </a:bodyPr>
          <a:lstStyle/>
          <a:p>
            <a:pPr marL="514350" indent="-514350" fontAlgn="t">
              <a:buFont typeface="+mj-lt"/>
              <a:buAutoNum type="arabicParenR"/>
            </a:pPr>
            <a:r>
              <a:rPr lang="en-US" sz="2800" dirty="0"/>
              <a:t>Exclusive breastfeeding for about 6 months</a:t>
            </a:r>
          </a:p>
          <a:p>
            <a:pPr marL="914400" lvl="1" indent="-514350" fontAlgn="t"/>
            <a:r>
              <a:rPr lang="en-US" sz="2400" dirty="0"/>
              <a:t>Breastfeeding preferred; alternatively expressed mother’s milk, or donor milk</a:t>
            </a:r>
          </a:p>
          <a:p>
            <a:pPr marL="914400" lvl="1" indent="-514350" fontAlgn="t"/>
            <a:r>
              <a:rPr lang="en-US" sz="2400" dirty="0"/>
              <a:t>To continue as long as mutually desired by mother and child for 2 years or beyond</a:t>
            </a:r>
          </a:p>
          <a:p>
            <a:pPr marL="914400" lvl="1" indent="-514350" fontAlgn="t"/>
            <a:r>
              <a:rPr lang="en-US" sz="2400" dirty="0"/>
              <a:t>Complementary foods rich in iron and other micronutrients should be introduced at about 6 months of age</a:t>
            </a:r>
          </a:p>
          <a:p>
            <a:endParaRPr lang="en-US" dirty="0"/>
          </a:p>
        </p:txBody>
      </p:sp>
      <p:sp>
        <p:nvSpPr>
          <p:cNvPr id="2" name="Title 1"/>
          <p:cNvSpPr>
            <a:spLocks noGrp="1"/>
          </p:cNvSpPr>
          <p:nvPr>
            <p:ph type="title"/>
          </p:nvPr>
        </p:nvSpPr>
        <p:spPr/>
        <p:txBody>
          <a:bodyPr>
            <a:noAutofit/>
          </a:bodyPr>
          <a:lstStyle/>
          <a:p>
            <a:pPr lvl="0" fontAlgn="base">
              <a:spcAft>
                <a:spcPct val="0"/>
              </a:spcAft>
            </a:pPr>
            <a:br>
              <a:rPr lang="en-US" sz="3200" dirty="0">
                <a:solidFill>
                  <a:schemeClr val="bg1"/>
                </a:solidFill>
                <a:cs typeface="Lucida Sans Unicode" pitchFamily="34" charset="0"/>
              </a:rPr>
            </a:br>
            <a:r>
              <a:rPr lang="en-US" sz="3200" dirty="0">
                <a:solidFill>
                  <a:schemeClr val="bg1"/>
                </a:solidFill>
                <a:cs typeface="Lucida Sans Unicode" pitchFamily="34" charset="0"/>
              </a:rPr>
              <a:t>AAP Recommendations on Breastfeeding Management for Healthy Term Infants</a:t>
            </a:r>
            <a:br>
              <a:rPr lang="en-US" sz="3200" dirty="0">
                <a:solidFill>
                  <a:schemeClr val="bg1"/>
                </a:solidFill>
                <a:cs typeface="Lucida Sans Unicode" pitchFamily="34" charset="0"/>
              </a:rPr>
            </a:br>
            <a:endParaRPr lang="en-US" sz="3200" dirty="0">
              <a:solidFill>
                <a:schemeClr val="bg1"/>
              </a:solidFill>
            </a:endParaRPr>
          </a:p>
        </p:txBody>
      </p:sp>
      <p:sp>
        <p:nvSpPr>
          <p:cNvPr id="5" name="Rectangle 1"/>
          <p:cNvSpPr>
            <a:spLocks noChangeArrowheads="1"/>
          </p:cNvSpPr>
          <p:nvPr/>
        </p:nvSpPr>
        <p:spPr bwMode="auto">
          <a:xfrm>
            <a:off x="3089275" y="1461701"/>
            <a:ext cx="65" cy="27699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6" name="TextBox 5"/>
          <p:cNvSpPr txBox="1"/>
          <p:nvPr/>
        </p:nvSpPr>
        <p:spPr>
          <a:xfrm>
            <a:off x="685800" y="6550223"/>
            <a:ext cx="8001000" cy="307777"/>
          </a:xfrm>
          <a:prstGeom prst="rect">
            <a:avLst/>
          </a:prstGeom>
          <a:noFill/>
        </p:spPr>
        <p:txBody>
          <a:bodyPr wrap="square" lIns="91440" tIns="45720" rIns="91440" bIns="45720" rtlCol="0" anchor="t">
            <a:spAutoFit/>
          </a:bodyPr>
          <a:lstStyle/>
          <a:p>
            <a:pPr fontAlgn="base"/>
            <a:r>
              <a:rPr lang="en-US" sz="1400" dirty="0">
                <a:solidFill>
                  <a:srgbClr val="073E87"/>
                </a:solidFill>
              </a:rPr>
              <a:t>From the American Academy of Pediatrics “Breastfeeding and the Use of Human Milk” June 2022</a:t>
            </a:r>
          </a:p>
        </p:txBody>
      </p:sp>
    </p:spTree>
    <p:extLst>
      <p:ext uri="{BB962C8B-B14F-4D97-AF65-F5344CB8AC3E}">
        <p14:creationId xmlns:p14="http://schemas.microsoft.com/office/powerpoint/2010/main" val="2282557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8700"/>
            <a:ext cx="8229600" cy="4811523"/>
          </a:xfrm>
        </p:spPr>
        <p:txBody>
          <a:bodyPr>
            <a:normAutofit fontScale="77500" lnSpcReduction="20000"/>
          </a:bodyPr>
          <a:lstStyle/>
          <a:p>
            <a:pPr marL="514350" indent="-514350" fontAlgn="t">
              <a:buFont typeface="+mj-lt"/>
              <a:buAutoNum type="arabicParenR" startAt="2"/>
            </a:pPr>
            <a:r>
              <a:rPr lang="en-US" dirty="0"/>
              <a:t>Peripartum policies and practices that optimize breastfeeding initiation and maintenance should be compatible with the AAP and Academy of Breastfeeding Medicine Model Hospital Policy and include the following:</a:t>
            </a:r>
          </a:p>
          <a:p>
            <a:pPr marL="914400" lvl="1" indent="-514350" fontAlgn="t"/>
            <a:r>
              <a:rPr lang="en-US" dirty="0"/>
              <a:t>Direct skin-to-skin contact with mothers immediately after delivery until the first feeding is accomplished and encouraged throughout the postpartum period</a:t>
            </a:r>
          </a:p>
          <a:p>
            <a:pPr marL="914400" lvl="1" indent="-514350" fontAlgn="t"/>
            <a:r>
              <a:rPr lang="en-US" dirty="0"/>
              <a:t>Delay in routine procedures (weighing, measuring, bathing, blood tests, vaccines, and eye prophylaxis) until after the first feeding is completed</a:t>
            </a:r>
          </a:p>
          <a:p>
            <a:pPr marL="914400" lvl="1" indent="-514350" fontAlgn="t"/>
            <a:r>
              <a:rPr lang="en-US" dirty="0"/>
              <a:t>Delay in administration of intramuscular vitamin K until after the first feeding is completed but within 6 h of birth</a:t>
            </a:r>
          </a:p>
          <a:p>
            <a:pPr marL="914400" lvl="1" indent="-514350" fontAlgn="t"/>
            <a:r>
              <a:rPr lang="en-US" dirty="0"/>
              <a:t>Ensure 8 to 12 feedings at the breast every 24 h</a:t>
            </a:r>
          </a:p>
          <a:p>
            <a:pPr marL="914400" lvl="1" indent="-514350" fontAlgn="t"/>
            <a:r>
              <a:rPr lang="en-US" dirty="0"/>
              <a:t>Ensure formal evaluation and documentation of breastfeeding by trained caregivers (including position, latch, milk transfer, examination) at least for each nursing shift</a:t>
            </a:r>
          </a:p>
          <a:p>
            <a:pPr marL="914400" lvl="1" indent="-514350" fontAlgn="t"/>
            <a:r>
              <a:rPr lang="en-US" dirty="0"/>
              <a:t>Give no supplements (water, glucose water, commercial infant formula, or other fluids) to breastfeeding newborn infants unless medically indicated using standard evidence-based guidelines for the management of hyperbilirubinemia and hypoglycemia</a:t>
            </a:r>
          </a:p>
          <a:p>
            <a:pPr marL="914400" lvl="1" indent="-514350" fontAlgn="t"/>
            <a:r>
              <a:rPr lang="en-US" dirty="0"/>
              <a:t>Avoid routine pacifier use in the postpartum period</a:t>
            </a:r>
          </a:p>
          <a:p>
            <a:pPr marL="914400" lvl="1" indent="-514350" fontAlgn="t"/>
            <a:r>
              <a:rPr lang="en-US" dirty="0"/>
              <a:t>Begin daily oral vitamin D drops (400 IU) at hospital discharge</a:t>
            </a:r>
          </a:p>
          <a:p>
            <a:endParaRPr lang="en-US" dirty="0"/>
          </a:p>
        </p:txBody>
      </p:sp>
      <p:sp>
        <p:nvSpPr>
          <p:cNvPr id="2" name="Title 1"/>
          <p:cNvSpPr>
            <a:spLocks noGrp="1"/>
          </p:cNvSpPr>
          <p:nvPr>
            <p:ph type="title"/>
          </p:nvPr>
        </p:nvSpPr>
        <p:spPr/>
        <p:txBody>
          <a:bodyPr>
            <a:noAutofit/>
          </a:bodyPr>
          <a:lstStyle/>
          <a:p>
            <a:pPr lvl="0" fontAlgn="base">
              <a:spcAft>
                <a:spcPct val="0"/>
              </a:spcAft>
            </a:pPr>
            <a:br>
              <a:rPr lang="en-US" sz="3200" dirty="0">
                <a:solidFill>
                  <a:schemeClr val="bg1"/>
                </a:solidFill>
                <a:cs typeface="Lucida Sans Unicode" pitchFamily="34" charset="0"/>
              </a:rPr>
            </a:br>
            <a:r>
              <a:rPr lang="en-US" sz="3200" dirty="0">
                <a:solidFill>
                  <a:schemeClr val="bg1"/>
                </a:solidFill>
                <a:cs typeface="Lucida Sans Unicode" pitchFamily="34" charset="0"/>
              </a:rPr>
              <a:t>AAP Recommendations on Breastfeeding Management for Healthy Term Infants</a:t>
            </a:r>
            <a:br>
              <a:rPr lang="en-US" sz="3200" dirty="0">
                <a:solidFill>
                  <a:schemeClr val="bg1"/>
                </a:solidFill>
                <a:cs typeface="Lucida Sans Unicode" pitchFamily="34" charset="0"/>
              </a:rPr>
            </a:br>
            <a:endParaRPr lang="en-US" sz="3200" dirty="0">
              <a:solidFill>
                <a:schemeClr val="bg1"/>
              </a:solidFill>
            </a:endParaRPr>
          </a:p>
        </p:txBody>
      </p:sp>
      <p:sp>
        <p:nvSpPr>
          <p:cNvPr id="5" name="Rectangle 1"/>
          <p:cNvSpPr>
            <a:spLocks noChangeArrowheads="1"/>
          </p:cNvSpPr>
          <p:nvPr/>
        </p:nvSpPr>
        <p:spPr bwMode="auto">
          <a:xfrm>
            <a:off x="3089275" y="1461701"/>
            <a:ext cx="65" cy="27699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6" name="TextBox 5"/>
          <p:cNvSpPr txBox="1"/>
          <p:nvPr/>
        </p:nvSpPr>
        <p:spPr>
          <a:xfrm>
            <a:off x="685800" y="6550223"/>
            <a:ext cx="8001000" cy="307777"/>
          </a:xfrm>
          <a:prstGeom prst="rect">
            <a:avLst/>
          </a:prstGeom>
          <a:noFill/>
        </p:spPr>
        <p:txBody>
          <a:bodyPr wrap="square" lIns="91440" tIns="45720" rIns="91440" bIns="45720" rtlCol="0" anchor="t">
            <a:spAutoFit/>
          </a:bodyPr>
          <a:lstStyle/>
          <a:p>
            <a:pPr fontAlgn="base"/>
            <a:r>
              <a:rPr lang="en-US" sz="1400" dirty="0">
                <a:solidFill>
                  <a:srgbClr val="073E87"/>
                </a:solidFill>
              </a:rPr>
              <a:t>From the American Academy of Pediatrics “Breastfeeding and the Use of Human </a:t>
            </a:r>
            <a:r>
              <a:rPr lang="en-US" sz="1400" dirty="0" err="1">
                <a:solidFill>
                  <a:srgbClr val="073E87"/>
                </a:solidFill>
              </a:rPr>
              <a:t>Milk”June</a:t>
            </a:r>
            <a:r>
              <a:rPr lang="en-US" sz="1400" dirty="0">
                <a:solidFill>
                  <a:srgbClr val="073E87"/>
                </a:solidFill>
              </a:rPr>
              <a:t> 2022</a:t>
            </a:r>
          </a:p>
        </p:txBody>
      </p:sp>
    </p:spTree>
    <p:extLst>
      <p:ext uri="{BB962C8B-B14F-4D97-AF65-F5344CB8AC3E}">
        <p14:creationId xmlns:p14="http://schemas.microsoft.com/office/powerpoint/2010/main" val="774519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009" y="2675467"/>
            <a:ext cx="8385485" cy="3450696"/>
          </a:xfrm>
        </p:spPr>
        <p:txBody>
          <a:bodyPr vert="horz" lIns="91440" tIns="45720" rIns="91440" bIns="45720" rtlCol="0" anchor="t">
            <a:normAutofit fontScale="77500" lnSpcReduction="20000"/>
          </a:bodyPr>
          <a:lstStyle/>
          <a:p>
            <a:pPr marL="514350" indent="-514350" fontAlgn="t">
              <a:lnSpc>
                <a:spcPct val="120000"/>
              </a:lnSpc>
              <a:spcBef>
                <a:spcPts val="0"/>
              </a:spcBef>
              <a:buFont typeface="+mj-lt"/>
              <a:buAutoNum type="arabicParenR" startAt="3"/>
            </a:pPr>
            <a:r>
              <a:rPr lang="en-US" dirty="0"/>
              <a:t>All breastfeeding newborn infants should be seen by a pediatrician at 3 to 5 days of age, which is within 48 to 72 h after discharge from the hospital</a:t>
            </a:r>
          </a:p>
          <a:p>
            <a:pPr marL="914400" lvl="1" indent="-514350" fontAlgn="t">
              <a:lnSpc>
                <a:spcPct val="120000"/>
              </a:lnSpc>
              <a:spcBef>
                <a:spcPts val="0"/>
              </a:spcBef>
            </a:pPr>
            <a:r>
              <a:rPr lang="en-US" dirty="0"/>
              <a:t>Evaluate hydration (elimination patterns)</a:t>
            </a:r>
          </a:p>
          <a:p>
            <a:pPr marL="914400" lvl="1" indent="-514350" fontAlgn="t">
              <a:lnSpc>
                <a:spcPct val="120000"/>
              </a:lnSpc>
              <a:spcBef>
                <a:spcPts val="0"/>
              </a:spcBef>
            </a:pPr>
            <a:r>
              <a:rPr lang="en-US" dirty="0"/>
              <a:t>Evaluate </a:t>
            </a:r>
            <a:r>
              <a:rPr lang="en-US" dirty="0" err="1"/>
              <a:t>wt</a:t>
            </a:r>
            <a:r>
              <a:rPr lang="en-US" dirty="0"/>
              <a:t> gain (</a:t>
            </a:r>
            <a:r>
              <a:rPr lang="en-US" dirty="0" err="1"/>
              <a:t>wt</a:t>
            </a:r>
            <a:r>
              <a:rPr lang="en-US" dirty="0"/>
              <a:t> loss no more than 7-10% from birth and no further </a:t>
            </a:r>
            <a:r>
              <a:rPr lang="en-US" dirty="0" err="1"/>
              <a:t>wt</a:t>
            </a:r>
            <a:r>
              <a:rPr lang="en-US" dirty="0"/>
              <a:t> loss by day 5: assess feeding and consider more frequent follow-up)</a:t>
            </a:r>
          </a:p>
          <a:p>
            <a:pPr marL="914400" lvl="1" indent="-514350" fontAlgn="t">
              <a:lnSpc>
                <a:spcPct val="120000"/>
              </a:lnSpc>
              <a:spcBef>
                <a:spcPts val="0"/>
              </a:spcBef>
            </a:pPr>
            <a:r>
              <a:rPr lang="en-US" dirty="0"/>
              <a:t>Discuss maternal/infant issues</a:t>
            </a:r>
          </a:p>
          <a:p>
            <a:pPr marL="914400" lvl="1" indent="-514350" fontAlgn="t">
              <a:lnSpc>
                <a:spcPct val="120000"/>
              </a:lnSpc>
              <a:spcBef>
                <a:spcPts val="0"/>
              </a:spcBef>
            </a:pPr>
            <a:r>
              <a:rPr lang="en-US" dirty="0"/>
              <a:t>Observe feeding</a:t>
            </a:r>
          </a:p>
          <a:p>
            <a:pPr marL="514350" indent="-514350" fontAlgn="t">
              <a:lnSpc>
                <a:spcPct val="120000"/>
              </a:lnSpc>
              <a:spcBef>
                <a:spcPts val="0"/>
              </a:spcBef>
              <a:buFont typeface="+mj-lt"/>
              <a:buAutoNum type="arabicParenR" startAt="3"/>
            </a:pPr>
            <a:r>
              <a:rPr lang="en-US" dirty="0"/>
              <a:t>Mother and infant should sleep in proximity to each other to facilitate breastfeeding</a:t>
            </a:r>
          </a:p>
          <a:p>
            <a:pPr marL="514350" indent="-514350" fontAlgn="t">
              <a:lnSpc>
                <a:spcPct val="120000"/>
              </a:lnSpc>
              <a:spcBef>
                <a:spcPts val="0"/>
              </a:spcBef>
              <a:buFont typeface="+mj-lt"/>
              <a:buAutoNum type="arabicParenR" startAt="3"/>
            </a:pPr>
            <a:r>
              <a:rPr lang="en-US" dirty="0"/>
              <a:t>Pacifier should be offered, while placing infant in back-to-sleep-position, no earlier than 3 weeks of age and after breastfeeding has been established</a:t>
            </a:r>
          </a:p>
          <a:p>
            <a:pPr marL="514350" indent="-514350">
              <a:lnSpc>
                <a:spcPct val="120000"/>
              </a:lnSpc>
              <a:spcBef>
                <a:spcPts val="0"/>
              </a:spcBef>
              <a:buFont typeface="+mj-lt"/>
              <a:buAutoNum type="arabicParenR" startAt="3"/>
            </a:pPr>
            <a:endParaRPr lang="en-US" dirty="0"/>
          </a:p>
        </p:txBody>
      </p:sp>
      <p:sp>
        <p:nvSpPr>
          <p:cNvPr id="2" name="Title 1"/>
          <p:cNvSpPr>
            <a:spLocks noGrp="1"/>
          </p:cNvSpPr>
          <p:nvPr>
            <p:ph type="title"/>
          </p:nvPr>
        </p:nvSpPr>
        <p:spPr/>
        <p:txBody>
          <a:bodyPr>
            <a:noAutofit/>
          </a:bodyPr>
          <a:lstStyle/>
          <a:p>
            <a:pPr lvl="0" fontAlgn="base">
              <a:spcAft>
                <a:spcPct val="0"/>
              </a:spcAft>
            </a:pPr>
            <a:br>
              <a:rPr lang="en-US" sz="3200" dirty="0">
                <a:solidFill>
                  <a:schemeClr val="bg1"/>
                </a:solidFill>
                <a:cs typeface="Lucida Sans Unicode" pitchFamily="34" charset="0"/>
              </a:rPr>
            </a:br>
            <a:r>
              <a:rPr lang="en-US" sz="3200" dirty="0">
                <a:solidFill>
                  <a:schemeClr val="bg1"/>
                </a:solidFill>
                <a:cs typeface="Lucida Sans Unicode" pitchFamily="34" charset="0"/>
              </a:rPr>
              <a:t>AAP Recommendations on Breastfeeding Management for Healthy Term Infants</a:t>
            </a:r>
            <a:br>
              <a:rPr lang="en-US" sz="3200" dirty="0">
                <a:solidFill>
                  <a:schemeClr val="bg1"/>
                </a:solidFill>
                <a:cs typeface="Lucida Sans Unicode" pitchFamily="34" charset="0"/>
              </a:rPr>
            </a:br>
            <a:endParaRPr lang="en-US" sz="3200" dirty="0">
              <a:solidFill>
                <a:schemeClr val="bg1"/>
              </a:solidFill>
            </a:endParaRPr>
          </a:p>
        </p:txBody>
      </p:sp>
      <p:sp>
        <p:nvSpPr>
          <p:cNvPr id="5" name="Rectangle 1"/>
          <p:cNvSpPr>
            <a:spLocks noChangeArrowheads="1"/>
          </p:cNvSpPr>
          <p:nvPr/>
        </p:nvSpPr>
        <p:spPr bwMode="auto">
          <a:xfrm>
            <a:off x="3089275" y="1461701"/>
            <a:ext cx="65" cy="276999"/>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6" name="TextBox 5"/>
          <p:cNvSpPr txBox="1"/>
          <p:nvPr/>
        </p:nvSpPr>
        <p:spPr>
          <a:xfrm>
            <a:off x="685800" y="6550223"/>
            <a:ext cx="8001000" cy="307777"/>
          </a:xfrm>
          <a:prstGeom prst="rect">
            <a:avLst/>
          </a:prstGeom>
          <a:noFill/>
        </p:spPr>
        <p:txBody>
          <a:bodyPr wrap="square" lIns="91440" tIns="45720" rIns="91440" bIns="45720" rtlCol="0" anchor="t">
            <a:spAutoFit/>
          </a:bodyPr>
          <a:lstStyle/>
          <a:p>
            <a:pPr fontAlgn="base"/>
            <a:r>
              <a:rPr lang="en-US" sz="1400" dirty="0">
                <a:solidFill>
                  <a:srgbClr val="073E87"/>
                </a:solidFill>
              </a:rPr>
              <a:t>From the American Academy of Pediatrics “Breastfeeding and the Use of Human Milk” June 2022</a:t>
            </a:r>
          </a:p>
        </p:txBody>
      </p:sp>
    </p:spTree>
    <p:extLst>
      <p:ext uri="{BB962C8B-B14F-4D97-AF65-F5344CB8AC3E}">
        <p14:creationId xmlns:p14="http://schemas.microsoft.com/office/powerpoint/2010/main" val="3367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Thank you for completing Section 4 of Breastfeeding Education for Physicians. To obtain CME credit, please click on the link below, provide your information and complete the post-test </a:t>
            </a:r>
          </a:p>
          <a:p>
            <a:endParaRPr lang="en-US" u="sng" dirty="0">
              <a:hlinkClick r:id="rId2"/>
            </a:endParaRPr>
          </a:p>
          <a:p>
            <a:pPr marL="0" indent="0">
              <a:buNone/>
            </a:pPr>
            <a:r>
              <a:rPr lang="en-US" u="sng" dirty="0">
                <a:hlinkClick r:id="rId2"/>
              </a:rPr>
              <a:t>https://www.surveymonkey.com/s/BreastfeedingSection4</a:t>
            </a:r>
            <a:endParaRPr lang="en-US" dirty="0"/>
          </a:p>
          <a:p>
            <a:endParaRPr lang="en-US" dirty="0"/>
          </a:p>
          <a:p>
            <a:endParaRPr lang="en-US" dirty="0"/>
          </a:p>
        </p:txBody>
      </p:sp>
    </p:spTree>
    <p:extLst>
      <p:ext uri="{BB962C8B-B14F-4D97-AF65-F5344CB8AC3E}">
        <p14:creationId xmlns:p14="http://schemas.microsoft.com/office/powerpoint/2010/main" val="174226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083" y="2675466"/>
            <a:ext cx="8585707" cy="3953933"/>
          </a:xfrm>
        </p:spPr>
        <p:txBody>
          <a:bodyPr>
            <a:normAutofit fontScale="85000" lnSpcReduction="20000"/>
          </a:bodyPr>
          <a:lstStyle/>
          <a:p>
            <a:r>
              <a:rPr lang="en-US" sz="2800" dirty="0"/>
              <a:t>Can prevent the establishment of maternal milk supply </a:t>
            </a:r>
          </a:p>
          <a:p>
            <a:r>
              <a:rPr lang="en-US" sz="2800" dirty="0"/>
              <a:t>Has adverse effects on breastfeeding (e.g., delayed </a:t>
            </a:r>
            <a:r>
              <a:rPr lang="en-US" sz="2800" dirty="0" err="1"/>
              <a:t>lactogenesis</a:t>
            </a:r>
            <a:r>
              <a:rPr lang="en-US" sz="2800" dirty="0"/>
              <a:t>, maternal engorgement)</a:t>
            </a:r>
          </a:p>
          <a:p>
            <a:r>
              <a:rPr lang="en-US" sz="2800" dirty="0"/>
              <a:t>Alters infant bowel flora</a:t>
            </a:r>
          </a:p>
          <a:p>
            <a:r>
              <a:rPr lang="en-US" sz="2800" dirty="0"/>
              <a:t>Sensitizes the infant to allergens (depending on the content of the feeding and method used)</a:t>
            </a:r>
          </a:p>
          <a:p>
            <a:r>
              <a:rPr lang="en-US" sz="2800" dirty="0"/>
              <a:t>Interferes with maternal infant bonding</a:t>
            </a:r>
          </a:p>
          <a:p>
            <a:endParaRPr lang="en-US" dirty="0"/>
          </a:p>
          <a:p>
            <a:endParaRPr lang="en-US" dirty="0"/>
          </a:p>
          <a:p>
            <a:r>
              <a:rPr lang="en-US" sz="2300" dirty="0" err="1"/>
              <a:t>Blomquist</a:t>
            </a:r>
            <a:r>
              <a:rPr lang="en-US" sz="2300" dirty="0"/>
              <a:t> HK, </a:t>
            </a:r>
            <a:r>
              <a:rPr lang="en-US" sz="2300" dirty="0" err="1"/>
              <a:t>Jonsbo</a:t>
            </a:r>
            <a:r>
              <a:rPr lang="en-US" sz="2300" dirty="0"/>
              <a:t> F, </a:t>
            </a:r>
            <a:r>
              <a:rPr lang="en-US" sz="2300" dirty="0" err="1"/>
              <a:t>Serenius</a:t>
            </a:r>
            <a:r>
              <a:rPr lang="en-US" sz="2300" dirty="0"/>
              <a:t> F, </a:t>
            </a:r>
            <a:r>
              <a:rPr lang="en-US" sz="2300" dirty="0" err="1"/>
              <a:t>Persson</a:t>
            </a:r>
            <a:r>
              <a:rPr lang="en-US" sz="2300" dirty="0"/>
              <a:t> LA: Supplementary feeding in the maternity ward shortens the duration of breast feeding. </a:t>
            </a:r>
            <a:r>
              <a:rPr lang="en-US" sz="2300" i="1" dirty="0" err="1"/>
              <a:t>Acta</a:t>
            </a:r>
            <a:r>
              <a:rPr lang="en-US" sz="2300" i="1" dirty="0"/>
              <a:t> </a:t>
            </a:r>
            <a:r>
              <a:rPr lang="en-US" sz="2300" i="1" dirty="0" err="1"/>
              <a:t>Paediatrica</a:t>
            </a:r>
            <a:r>
              <a:rPr lang="en-US" sz="2300" i="1" dirty="0"/>
              <a:t> </a:t>
            </a:r>
            <a:r>
              <a:rPr lang="en-US" sz="2300" dirty="0"/>
              <a:t>83:1122–1126, 1994</a:t>
            </a:r>
          </a:p>
        </p:txBody>
      </p:sp>
      <p:sp>
        <p:nvSpPr>
          <p:cNvPr id="2" name="Title 1"/>
          <p:cNvSpPr>
            <a:spLocks noGrp="1"/>
          </p:cNvSpPr>
          <p:nvPr>
            <p:ph type="title"/>
          </p:nvPr>
        </p:nvSpPr>
        <p:spPr>
          <a:xfrm>
            <a:off x="242048" y="338328"/>
            <a:ext cx="8650940" cy="1252728"/>
          </a:xfrm>
        </p:spPr>
        <p:txBody>
          <a:bodyPr>
            <a:normAutofit fontScale="90000"/>
          </a:bodyPr>
          <a:lstStyle/>
          <a:p>
            <a:r>
              <a:rPr lang="en-US" dirty="0"/>
              <a:t>Why is Supplementation Discouraged?</a:t>
            </a:r>
          </a:p>
        </p:txBody>
      </p:sp>
    </p:spTree>
    <p:extLst>
      <p:ext uri="{BB962C8B-B14F-4D97-AF65-F5344CB8AC3E}">
        <p14:creationId xmlns:p14="http://schemas.microsoft.com/office/powerpoint/2010/main" val="145756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871" y="2590800"/>
            <a:ext cx="8627532" cy="4114800"/>
          </a:xfrm>
        </p:spPr>
        <p:txBody>
          <a:bodyPr vert="horz" lIns="91440" tIns="45720" rIns="91440" bIns="45720" rtlCol="0" anchor="t">
            <a:normAutofit fontScale="92500"/>
          </a:bodyPr>
          <a:lstStyle/>
          <a:p>
            <a:endParaRPr lang="en-US" dirty="0"/>
          </a:p>
          <a:p>
            <a:pPr marL="514350" indent="-514350">
              <a:buFont typeface="+mj-lt"/>
              <a:buAutoNum type="arabicParenR"/>
            </a:pPr>
            <a:r>
              <a:rPr lang="en-US" dirty="0"/>
              <a:t>The sleepy infant with fewer than 8 to 12 feedings in the first 24 to 48 hours with &lt; 7% weight loss and no signs of illness.</a:t>
            </a:r>
          </a:p>
          <a:p>
            <a:pPr marL="575945" lvl="1"/>
            <a:r>
              <a:rPr lang="en-US" dirty="0"/>
              <a:t>Newborns are normally sleepy after an initial 2-hour alert period after birth.  They then have variable sleep–wake cycles, with an additional one or two wakeful periods in the next 10 hours whether fed or not.  Careful attention to an infant’s early feeding cues and gently rousing the infant to attempt breastfeeding every 2–3 hours is more appropriate than automatic supplement after 6, 8, 12, or even 24 hours.</a:t>
            </a:r>
          </a:p>
          <a:p>
            <a:pPr marL="575945" lvl="1"/>
            <a:r>
              <a:rPr lang="en-US" dirty="0"/>
              <a:t>The general rule in the first week is: “an awake baby is a hungry baby!”</a:t>
            </a:r>
          </a:p>
          <a:p>
            <a:pPr marL="575945" lvl="1"/>
            <a:r>
              <a:rPr lang="en-US" dirty="0"/>
              <a:t>Increased skin-to-skin time can encourage more frequent feeding.</a:t>
            </a:r>
          </a:p>
        </p:txBody>
      </p:sp>
      <p:sp>
        <p:nvSpPr>
          <p:cNvPr id="2" name="Title 1"/>
          <p:cNvSpPr>
            <a:spLocks noGrp="1"/>
          </p:cNvSpPr>
          <p:nvPr>
            <p:ph type="title"/>
          </p:nvPr>
        </p:nvSpPr>
        <p:spPr/>
        <p:txBody>
          <a:bodyPr/>
          <a:lstStyle/>
          <a:p>
            <a:r>
              <a:rPr lang="en-US" dirty="0"/>
              <a:t>Supplementation?</a:t>
            </a:r>
          </a:p>
        </p:txBody>
      </p:sp>
      <p:sp>
        <p:nvSpPr>
          <p:cNvPr id="4" name="TextBox 3"/>
          <p:cNvSpPr txBox="1"/>
          <p:nvPr/>
        </p:nvSpPr>
        <p:spPr>
          <a:xfrm>
            <a:off x="228600" y="1524000"/>
            <a:ext cx="8686800" cy="1200329"/>
          </a:xfrm>
          <a:prstGeom prst="rect">
            <a:avLst/>
          </a:prstGeom>
          <a:noFill/>
        </p:spPr>
        <p:txBody>
          <a:bodyPr wrap="square" lIns="91440" tIns="45720" rIns="91440" bIns="45720" rtlCol="0" anchor="t">
            <a:spAutoFit/>
          </a:bodyPr>
          <a:lstStyle/>
          <a:p>
            <a:pPr algn="ctr"/>
            <a:r>
              <a:rPr lang="en-US" sz="2400" dirty="0"/>
              <a:t>Common situations in which evaluation and breastfeeding management may be necessary but supplementation </a:t>
            </a:r>
            <a:endParaRPr lang="en-US" dirty="0"/>
          </a:p>
          <a:p>
            <a:pPr algn="ctr"/>
            <a:r>
              <a:rPr lang="en-US" sz="2400" dirty="0"/>
              <a:t>is NOT indicated:</a:t>
            </a:r>
            <a:endParaRPr lang="en-US"/>
          </a:p>
        </p:txBody>
      </p:sp>
    </p:spTree>
    <p:extLst>
      <p:ext uri="{BB962C8B-B14F-4D97-AF65-F5344CB8AC3E}">
        <p14:creationId xmlns:p14="http://schemas.microsoft.com/office/powerpoint/2010/main" val="136482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27120"/>
          </a:xfrm>
        </p:spPr>
        <p:txBody>
          <a:bodyPr>
            <a:noAutofit/>
          </a:bodyPr>
          <a:lstStyle/>
          <a:p>
            <a:pPr marL="514350" indent="-514350">
              <a:buFont typeface="+mj-lt"/>
              <a:buAutoNum type="arabicParenR" startAt="2"/>
            </a:pPr>
            <a:r>
              <a:rPr lang="en-US" dirty="0"/>
              <a:t>The infant with bilirubin levels &lt; 20 mg/</a:t>
            </a:r>
            <a:r>
              <a:rPr lang="en-US" dirty="0" err="1"/>
              <a:t>dL</a:t>
            </a:r>
            <a:r>
              <a:rPr lang="en-US" dirty="0"/>
              <a:t> after 72 hours of age, when the baby is feeding well and stooling adequately with weight loss &lt;7%</a:t>
            </a:r>
          </a:p>
          <a:p>
            <a:pPr marL="514350" indent="-514350">
              <a:buFont typeface="+mj-lt"/>
              <a:buAutoNum type="arabicParenR" startAt="2"/>
            </a:pPr>
            <a:r>
              <a:rPr lang="en-US" dirty="0"/>
              <a:t>The infant who is fussy at night or constantly feeding for several hours</a:t>
            </a:r>
          </a:p>
          <a:p>
            <a:pPr marL="514350" indent="-514350">
              <a:buFont typeface="+mj-lt"/>
              <a:buAutoNum type="arabicParenR" startAt="2"/>
            </a:pPr>
            <a:r>
              <a:rPr lang="en-US" dirty="0"/>
              <a:t>The sleeping mother</a:t>
            </a:r>
          </a:p>
          <a:p>
            <a:pPr marL="514350" indent="-514350">
              <a:buFont typeface="+mj-lt"/>
              <a:buAutoNum type="arabicParenR" startAt="2"/>
            </a:pPr>
            <a:r>
              <a:rPr lang="en-US" dirty="0"/>
              <a:t>During emergencies and stressful situations, breastfeeding should continue.</a:t>
            </a:r>
          </a:p>
          <a:p>
            <a:pPr marL="514350" indent="-514350">
              <a:buFont typeface="+mj-lt"/>
              <a:buAutoNum type="arabicParenR" startAt="2"/>
            </a:pPr>
            <a:r>
              <a:rPr lang="en-US" dirty="0"/>
              <a:t>During growth spurts</a:t>
            </a:r>
          </a:p>
        </p:txBody>
      </p:sp>
      <p:sp>
        <p:nvSpPr>
          <p:cNvPr id="2" name="Title 1"/>
          <p:cNvSpPr>
            <a:spLocks noGrp="1"/>
          </p:cNvSpPr>
          <p:nvPr>
            <p:ph type="title"/>
          </p:nvPr>
        </p:nvSpPr>
        <p:spPr>
          <a:xfrm>
            <a:off x="457200" y="533400"/>
            <a:ext cx="8229600" cy="1143000"/>
          </a:xfrm>
        </p:spPr>
        <p:txBody>
          <a:bodyPr>
            <a:normAutofit/>
          </a:bodyPr>
          <a:lstStyle/>
          <a:p>
            <a:r>
              <a:rPr lang="en-US" dirty="0"/>
              <a:t>Supplementation?</a:t>
            </a:r>
          </a:p>
        </p:txBody>
      </p:sp>
    </p:spTree>
    <p:extLst>
      <p:ext uri="{BB962C8B-B14F-4D97-AF65-F5344CB8AC3E}">
        <p14:creationId xmlns:p14="http://schemas.microsoft.com/office/powerpoint/2010/main" val="168877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220" y="2362200"/>
            <a:ext cx="8484097" cy="3763963"/>
          </a:xfrm>
        </p:spPr>
        <p:txBody>
          <a:bodyPr>
            <a:normAutofit fontScale="77500" lnSpcReduction="20000"/>
          </a:bodyPr>
          <a:lstStyle/>
          <a:p>
            <a:r>
              <a:rPr lang="en-US" sz="2900" dirty="0"/>
              <a:t>Asymptomatic Hypoglycemia </a:t>
            </a:r>
          </a:p>
          <a:p>
            <a:pPr lvl="1"/>
            <a:r>
              <a:rPr lang="en-US" sz="2700" dirty="0"/>
              <a:t>Documented by laboratory blood glucose measurement (not bedside screening methods)</a:t>
            </a:r>
          </a:p>
          <a:p>
            <a:pPr lvl="1"/>
            <a:r>
              <a:rPr lang="en-US" sz="2700" dirty="0"/>
              <a:t>Unresponsive to appropriate frequent breastfeeding</a:t>
            </a:r>
          </a:p>
          <a:p>
            <a:pPr lvl="1"/>
            <a:r>
              <a:rPr lang="en-US" sz="2700" dirty="0"/>
              <a:t>Symptomatic infants should be treated with intravenous glucose</a:t>
            </a:r>
          </a:p>
          <a:p>
            <a:r>
              <a:rPr lang="en-US" sz="2900" dirty="0"/>
              <a:t>Significant Dehydration</a:t>
            </a:r>
          </a:p>
          <a:p>
            <a:pPr lvl="1"/>
            <a:r>
              <a:rPr lang="en-US" sz="2700" dirty="0"/>
              <a:t>10% weight loss, high sodium, poor feeding, lethargy, etc.</a:t>
            </a:r>
          </a:p>
          <a:p>
            <a:pPr lvl="1"/>
            <a:r>
              <a:rPr lang="en-US" sz="2700" dirty="0"/>
              <a:t>Not improved after skilled assessment and proper management of breastfeeding</a:t>
            </a:r>
          </a:p>
          <a:p>
            <a:r>
              <a:rPr lang="en-US" sz="2900" dirty="0"/>
              <a:t>Weight loss of 8–10% accompanied by delayed </a:t>
            </a:r>
            <a:r>
              <a:rPr lang="en-US" sz="2900" dirty="0" err="1"/>
              <a:t>lactogenesis</a:t>
            </a:r>
            <a:r>
              <a:rPr lang="en-US" sz="2900" dirty="0"/>
              <a:t> II (day 5 [120 hours] or later)</a:t>
            </a:r>
          </a:p>
          <a:p>
            <a:endParaRPr lang="en-US" sz="2900" dirty="0"/>
          </a:p>
        </p:txBody>
      </p:sp>
      <p:sp>
        <p:nvSpPr>
          <p:cNvPr id="2" name="Title 1"/>
          <p:cNvSpPr>
            <a:spLocks noGrp="1"/>
          </p:cNvSpPr>
          <p:nvPr>
            <p:ph type="title"/>
          </p:nvPr>
        </p:nvSpPr>
        <p:spPr/>
        <p:txBody>
          <a:bodyPr>
            <a:normAutofit fontScale="90000"/>
          </a:bodyPr>
          <a:lstStyle/>
          <a:p>
            <a:pPr algn="ctr"/>
            <a:r>
              <a:rPr lang="en-US" dirty="0"/>
              <a:t>Consider Supplemental Feedings</a:t>
            </a:r>
            <a:br>
              <a:rPr lang="en-US" dirty="0"/>
            </a:br>
            <a:r>
              <a:rPr lang="en-US" dirty="0"/>
              <a:t>(Infant Indications)</a:t>
            </a:r>
          </a:p>
        </p:txBody>
      </p:sp>
    </p:spTree>
    <p:extLst>
      <p:ext uri="{BB962C8B-B14F-4D97-AF65-F5344CB8AC3E}">
        <p14:creationId xmlns:p14="http://schemas.microsoft.com/office/powerpoint/2010/main" val="297399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8153400" cy="3450696"/>
          </a:xfrm>
        </p:spPr>
        <p:txBody>
          <a:bodyPr vert="horz" lIns="91440" tIns="45720" rIns="91440" bIns="45720" rtlCol="0" anchor="t">
            <a:noAutofit/>
          </a:bodyPr>
          <a:lstStyle/>
          <a:p>
            <a:pPr>
              <a:spcBef>
                <a:spcPts val="0"/>
              </a:spcBef>
            </a:pPr>
            <a:r>
              <a:rPr lang="en-US" sz="2200" dirty="0"/>
              <a:t>Delayed bowel movements or continued meconium stools on day 5 (120 hours)</a:t>
            </a:r>
          </a:p>
          <a:p>
            <a:pPr>
              <a:spcBef>
                <a:spcPts val="0"/>
              </a:spcBef>
            </a:pPr>
            <a:r>
              <a:rPr lang="en-US" sz="2200" dirty="0"/>
              <a:t>Insufficient intake despite an adequate milk supply (poor milk transfer)</a:t>
            </a:r>
          </a:p>
          <a:p>
            <a:pPr>
              <a:spcBef>
                <a:spcPts val="0"/>
              </a:spcBef>
            </a:pPr>
            <a:r>
              <a:rPr lang="en-US" sz="2200" dirty="0"/>
              <a:t>Low Birth Weight</a:t>
            </a:r>
          </a:p>
          <a:p>
            <a:pPr marL="575945" lvl="1">
              <a:spcBef>
                <a:spcPts val="0"/>
              </a:spcBef>
            </a:pPr>
            <a:r>
              <a:rPr lang="en-US" sz="1800" dirty="0"/>
              <a:t>When sufficient milk is unavailable</a:t>
            </a:r>
          </a:p>
          <a:p>
            <a:pPr marL="575945" lvl="1">
              <a:spcBef>
                <a:spcPts val="0"/>
              </a:spcBef>
            </a:pPr>
            <a:r>
              <a:rPr lang="en-US" sz="1800" dirty="0"/>
              <a:t>When macronutrient supplementation is indicated</a:t>
            </a:r>
          </a:p>
          <a:p>
            <a:pPr>
              <a:spcBef>
                <a:spcPts val="0"/>
              </a:spcBef>
            </a:pPr>
            <a:r>
              <a:rPr lang="en-US" sz="2200" dirty="0"/>
              <a:t>Hyperbilirubinemia</a:t>
            </a:r>
          </a:p>
          <a:p>
            <a:pPr marL="575945" lvl="1">
              <a:spcBef>
                <a:spcPts val="0"/>
              </a:spcBef>
            </a:pPr>
            <a:r>
              <a:rPr lang="en-US" sz="1800" dirty="0"/>
              <a:t>Neonatal jaundice associated with starvation where breastmilk intake is poor despite appropriate intervention</a:t>
            </a:r>
          </a:p>
          <a:p>
            <a:pPr marL="575945" lvl="1">
              <a:spcBef>
                <a:spcPts val="0"/>
              </a:spcBef>
            </a:pPr>
            <a:r>
              <a:rPr lang="en-US" sz="1800" b="1" dirty="0"/>
              <a:t>Breastmilk jaundice </a:t>
            </a:r>
            <a:r>
              <a:rPr lang="en-US" sz="1800" dirty="0"/>
              <a:t>when levels reach 20–25 mg/dL (mol/L) in an otherwise thriving infant and where a diagnostic and/or therapeutic interruption of breastfeeding may be helpful but not necessary</a:t>
            </a:r>
          </a:p>
          <a:p>
            <a:pPr marL="855345" lvl="2">
              <a:spcBef>
                <a:spcPts val="0"/>
              </a:spcBef>
            </a:pPr>
            <a:r>
              <a:rPr lang="en-US" sz="1600" b="1" dirty="0"/>
              <a:t>No clear reason to intervene if baby thriving</a:t>
            </a:r>
          </a:p>
          <a:p>
            <a:pPr marL="575945" lvl="1">
              <a:spcBef>
                <a:spcPts val="0"/>
              </a:spcBef>
            </a:pPr>
            <a:endParaRPr lang="en-US" sz="1800" dirty="0"/>
          </a:p>
        </p:txBody>
      </p:sp>
      <p:sp>
        <p:nvSpPr>
          <p:cNvPr id="2" name="Title 1"/>
          <p:cNvSpPr>
            <a:spLocks noGrp="1"/>
          </p:cNvSpPr>
          <p:nvPr>
            <p:ph type="title"/>
          </p:nvPr>
        </p:nvSpPr>
        <p:spPr/>
        <p:txBody>
          <a:bodyPr>
            <a:normAutofit fontScale="90000"/>
          </a:bodyPr>
          <a:lstStyle/>
          <a:p>
            <a:pPr algn="ctr"/>
            <a:r>
              <a:rPr lang="en-US" dirty="0"/>
              <a:t>Consider Supplemental Feedings</a:t>
            </a:r>
            <a:br>
              <a:rPr lang="en-US" dirty="0"/>
            </a:br>
            <a:r>
              <a:rPr lang="en-US" dirty="0"/>
              <a:t>(Infant Indications, continued)</a:t>
            </a:r>
          </a:p>
        </p:txBody>
      </p:sp>
    </p:spTree>
    <p:extLst>
      <p:ext uri="{BB962C8B-B14F-4D97-AF65-F5344CB8AC3E}">
        <p14:creationId xmlns:p14="http://schemas.microsoft.com/office/powerpoint/2010/main" val="647453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3655</Words>
  <Application>Microsoft Office PowerPoint</Application>
  <PresentationFormat>On-screen Show (4:3)</PresentationFormat>
  <Paragraphs>422</Paragraphs>
  <Slides>45</Slides>
  <Notes>14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Supplements, Storage, and Substitutes</vt:lpstr>
      <vt:lpstr>Objectives</vt:lpstr>
      <vt:lpstr>Supplementation</vt:lpstr>
      <vt:lpstr>Indications for Supplemental Feedings</vt:lpstr>
      <vt:lpstr>Why is Supplementation Discouraged?</vt:lpstr>
      <vt:lpstr>Supplementation?</vt:lpstr>
      <vt:lpstr>Supplementation?</vt:lpstr>
      <vt:lpstr>Consider Supplemental Feedings (Infant Indications)</vt:lpstr>
      <vt:lpstr>Consider Supplemental Feedings (Infant Indications, continued)</vt:lpstr>
      <vt:lpstr>Consider Supplemental Feedings (Maternal Indications)</vt:lpstr>
      <vt:lpstr>Which Supplemental Feed?</vt:lpstr>
      <vt:lpstr>How Much?</vt:lpstr>
      <vt:lpstr>Recommended Volumes</vt:lpstr>
      <vt:lpstr>Milk Storage</vt:lpstr>
      <vt:lpstr>Stored Human Milk</vt:lpstr>
      <vt:lpstr>Human Milk Storage</vt:lpstr>
      <vt:lpstr>Human Milk Storage</vt:lpstr>
      <vt:lpstr>Human Milk Storage</vt:lpstr>
      <vt:lpstr>Milk Storage Guidelines</vt:lpstr>
      <vt:lpstr>Use of Stored Milk</vt:lpstr>
      <vt:lpstr>Use of Stored Milk</vt:lpstr>
      <vt:lpstr>Use of Stored Milk</vt:lpstr>
      <vt:lpstr>Human Milk Storage</vt:lpstr>
      <vt:lpstr>Human Milk and Bacteria</vt:lpstr>
      <vt:lpstr>Shelf life</vt:lpstr>
      <vt:lpstr>Human Milk Substitutes</vt:lpstr>
      <vt:lpstr>Indications for Soy Formula</vt:lpstr>
      <vt:lpstr>Protein Hydrolysate Formulas</vt:lpstr>
      <vt:lpstr>Protein Hydrolysate Formulas</vt:lpstr>
      <vt:lpstr>Protein Hydrolysate Formulas</vt:lpstr>
      <vt:lpstr>PowerPoint Presentation</vt:lpstr>
      <vt:lpstr>Growth Differences between Breastfed and Formula fed Infants</vt:lpstr>
      <vt:lpstr>WHO International Code of Marketing of Breastmilk Substitutes</vt:lpstr>
      <vt:lpstr>The Code</vt:lpstr>
      <vt:lpstr>Products Covered by The Code</vt:lpstr>
      <vt:lpstr>The Code</vt:lpstr>
      <vt:lpstr>Ten Major Provisions of The Code</vt:lpstr>
      <vt:lpstr>Ten Major Provisions</vt:lpstr>
      <vt:lpstr>WIC Packages       </vt:lpstr>
      <vt:lpstr>AAP Policy Statement</vt:lpstr>
      <vt:lpstr>AAP Policy Statement</vt:lpstr>
      <vt:lpstr> AAP Recommendations on Breastfeeding Management for Healthy Term Infants </vt:lpstr>
      <vt:lpstr> AAP Recommendations on Breastfeeding Management for Healthy Term Infants </vt:lpstr>
      <vt:lpstr> AAP Recommendations on Breastfeeding Management for Healthy Term Infants </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Supplements, Storage, and Substitutes</dc:title>
  <dc:creator>Kojo Danquah-Duah</dc:creator>
  <cp:lastModifiedBy>Adrienne Ross</cp:lastModifiedBy>
  <cp:revision>220</cp:revision>
  <dcterms:created xsi:type="dcterms:W3CDTF">2014-03-06T16:12:53Z</dcterms:created>
  <dcterms:modified xsi:type="dcterms:W3CDTF">2023-02-27T19:26:57Z</dcterms:modified>
</cp:coreProperties>
</file>