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303" r:id="rId3"/>
    <p:sldId id="305" r:id="rId4"/>
    <p:sldId id="328" r:id="rId5"/>
    <p:sldId id="259" r:id="rId6"/>
    <p:sldId id="308" r:id="rId7"/>
    <p:sldId id="309" r:id="rId8"/>
    <p:sldId id="310" r:id="rId9"/>
    <p:sldId id="306" r:id="rId10"/>
    <p:sldId id="307" r:id="rId11"/>
    <p:sldId id="260" r:id="rId12"/>
    <p:sldId id="329" r:id="rId13"/>
    <p:sldId id="261" r:id="rId14"/>
    <p:sldId id="330" r:id="rId15"/>
    <p:sldId id="331" r:id="rId16"/>
    <p:sldId id="332" r:id="rId17"/>
    <p:sldId id="333" r:id="rId18"/>
    <p:sldId id="334" r:id="rId19"/>
    <p:sldId id="262" r:id="rId20"/>
    <p:sldId id="263" r:id="rId21"/>
    <p:sldId id="265" r:id="rId22"/>
    <p:sldId id="266" r:id="rId23"/>
    <p:sldId id="267" r:id="rId24"/>
    <p:sldId id="268" r:id="rId25"/>
    <p:sldId id="269" r:id="rId26"/>
    <p:sldId id="270" r:id="rId27"/>
    <p:sldId id="271" r:id="rId28"/>
    <p:sldId id="272" r:id="rId29"/>
    <p:sldId id="273" r:id="rId30"/>
    <p:sldId id="274" r:id="rId31"/>
    <p:sldId id="275" r:id="rId32"/>
    <p:sldId id="277" r:id="rId33"/>
    <p:sldId id="312" r:id="rId34"/>
    <p:sldId id="279" r:id="rId35"/>
    <p:sldId id="281" r:id="rId36"/>
    <p:sldId id="313" r:id="rId37"/>
    <p:sldId id="314" r:id="rId38"/>
    <p:sldId id="282" r:id="rId39"/>
    <p:sldId id="283" r:id="rId40"/>
    <p:sldId id="284" r:id="rId41"/>
    <p:sldId id="316" r:id="rId42"/>
    <p:sldId id="317" r:id="rId43"/>
    <p:sldId id="318" r:id="rId44"/>
    <p:sldId id="315" r:id="rId45"/>
    <p:sldId id="285" r:id="rId46"/>
    <p:sldId id="289" r:id="rId47"/>
    <p:sldId id="290" r:id="rId48"/>
    <p:sldId id="320" r:id="rId49"/>
    <p:sldId id="319" r:id="rId50"/>
    <p:sldId id="291" r:id="rId51"/>
    <p:sldId id="321" r:id="rId52"/>
    <p:sldId id="322" r:id="rId53"/>
    <p:sldId id="292" r:id="rId54"/>
    <p:sldId id="323" r:id="rId55"/>
    <p:sldId id="293" r:id="rId56"/>
    <p:sldId id="324" r:id="rId57"/>
    <p:sldId id="325" r:id="rId58"/>
    <p:sldId id="326" r:id="rId59"/>
    <p:sldId id="295" r:id="rId60"/>
    <p:sldId id="335" r:id="rId61"/>
    <p:sldId id="336" r:id="rId62"/>
    <p:sldId id="296" r:id="rId63"/>
    <p:sldId id="298" r:id="rId64"/>
    <p:sldId id="299" r:id="rId65"/>
    <p:sldId id="300" r:id="rId66"/>
    <p:sldId id="304" r:id="rId67"/>
    <p:sldId id="31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1DA09-C508-5234-DC93-8428BD01DC83}" v="421" dt="2022-08-11T19:40:34.764"/>
    <p1510:client id="{3B149624-C3F0-4694-7583-9EA32754DE7F}" v="1571" dt="2022-09-07T16:36:59.916"/>
    <p1510:client id="{4224C48A-7F3A-6A3E-31E1-A5B41CAB24D3}" v="2559" dt="2022-08-31T16:31:05.011"/>
    <p1510:client id="{54B27309-C7BD-466B-8FDA-1140901E127F}" v="2" dt="2022-09-18T23:27:37.111"/>
    <p1510:client id="{88FF795C-8243-49F5-990D-B98EC4F1A465}" v="33" dt="2022-08-09T18:29:02.014"/>
    <p1510:client id="{B06AF43F-ED53-FEF7-1FEE-96F92B8615EF}" v="19" dt="2022-08-24T16:49:04.611"/>
    <p1510:client id="{D14884B4-F8F7-780B-917F-288BCFF4A7AB}" v="136" dt="2022-10-26T14:34:15.143"/>
    <p1510:client id="{F8E3D480-6830-4B98-AC95-07827E4A28EF}" v="411" dt="2022-08-24T16:45:27.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2C47E-551F-4413-AD5B-E2EA74AC8C28}" type="datetimeFigureOut">
              <a:rPr lang="en-US" smtClean="0"/>
              <a:pPr/>
              <a:t>2/27/2023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ADF64-8921-4613-81D7-32B95F658DE1}" type="slidenum">
              <a:rPr lang="en-US" smtClean="0"/>
              <a:pPr/>
              <a:t>‹#›</a:t>
            </a:fld>
            <a:endParaRPr lang="en-US"/>
          </a:p>
        </p:txBody>
      </p:sp>
    </p:spTree>
    <p:extLst>
      <p:ext uri="{BB962C8B-B14F-4D97-AF65-F5344CB8AC3E}">
        <p14:creationId xmlns:p14="http://schemas.microsoft.com/office/powerpoint/2010/main" val="213409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ediatrics.aappublications.org/content/129/3/e827.ful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ediatrics.aappublications.org/content/129/3/e827.ful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Ten steps talk about feeding</a:t>
            </a:r>
            <a:r>
              <a:rPr lang="en-US" baseline="0" dirty="0"/>
              <a:t> on demand but not a specific timing.</a:t>
            </a:r>
            <a:endParaRPr lang="en-US" dirty="0"/>
          </a:p>
        </p:txBody>
      </p:sp>
      <p:sp>
        <p:nvSpPr>
          <p:cNvPr id="4" name="Slide Number Placeholder 3"/>
          <p:cNvSpPr>
            <a:spLocks noGrp="1"/>
          </p:cNvSpPr>
          <p:nvPr>
            <p:ph type="sldNum" sz="quarter" idx="10"/>
          </p:nvPr>
        </p:nvSpPr>
        <p:spPr/>
        <p:txBody>
          <a:bodyPr/>
          <a:lstStyle/>
          <a:p>
            <a:fld id="{A05BAF93-C2AD-4B95-B39E-A9AFBB18A8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7184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51871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29624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generally no longer than 4 hours between feeds for the first 2-7 days</a:t>
            </a: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8321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generally no longer than 4 hours between feeds for the first 2-7 days</a:t>
            </a: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9810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generally no longer than 4 hours between feeds for the first 2-7 days</a:t>
            </a: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73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AAP policy statement says to wait 3-4 weeks</a:t>
            </a:r>
            <a:r>
              <a:rPr lang="en-US" baseline="0" dirty="0"/>
              <a:t> for establishment of bf before introducing </a:t>
            </a:r>
            <a:r>
              <a:rPr lang="en-US" baseline="0" dirty="0" err="1"/>
              <a:t>paci</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74634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AAP policy statement says to wait 3-4 weeks</a:t>
            </a:r>
            <a:r>
              <a:rPr lang="en-US" baseline="0" dirty="0"/>
              <a:t> for establishment of bf before introducing </a:t>
            </a:r>
            <a:r>
              <a:rPr lang="en-US" baseline="0" dirty="0" err="1"/>
              <a:t>paci</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79954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AAP policy statement says to wait 3-4 weeks</a:t>
            </a:r>
            <a:r>
              <a:rPr lang="en-US" baseline="0" dirty="0"/>
              <a:t> for establishment of bf before introducing </a:t>
            </a:r>
            <a:r>
              <a:rPr lang="en-US" baseline="0" dirty="0" err="1"/>
              <a:t>paci</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818415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AAP policy statement says to wait 3-4 weeks</a:t>
            </a:r>
            <a:r>
              <a:rPr lang="en-US" baseline="0" dirty="0"/>
              <a:t> for establishment of bf before introducing </a:t>
            </a:r>
            <a:r>
              <a:rPr lang="en-US" baseline="0" dirty="0" err="1"/>
              <a:t>paci</a:t>
            </a:r>
            <a:endParaRPr lang="en-US" dirty="0"/>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5652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AAP policy statement says to wait 3-4 weeks</a:t>
            </a:r>
            <a:r>
              <a:rPr lang="en-US" baseline="0" dirty="0"/>
              <a:t> for establishment of bf before introducing </a:t>
            </a:r>
            <a:r>
              <a:rPr lang="en-US" baseline="0" dirty="0" err="1"/>
              <a:t>paci</a:t>
            </a:r>
            <a:endParaRPr lang="en-US" dirty="0"/>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51641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774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3ED7A9-482A-4495-A061-FE0E3907E94E}" type="slidenum">
              <a:rPr lang="en-US" smtClean="0">
                <a:solidFill>
                  <a:prstClr val="black"/>
                </a:solidFill>
              </a:rPr>
              <a:pPr/>
              <a:t>59</a:t>
            </a:fld>
            <a:endParaRPr lang="en-US">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Reasons for not breastfeeding: lack of information, embarrassed by the idea of breastfeeding, lack of confidence in the ability to be successful, cultural factors, lack of support.</a:t>
            </a:r>
          </a:p>
          <a:p>
            <a:pPr eaLnBrk="1" hangingPunct="1"/>
            <a:r>
              <a:rPr lang="en-US"/>
              <a:t>Other factors that affect the decision: formula marketing (widely held belief that formula is equivalent to human milk; advertising is meant to convince families that bottle-feeding is normal.); work (difficulties in providing milk while at work); fear of being tied down with a loss of freedom if they are the only one who can feed their child- most infants are portable and can be fed discreetly- SC has a law protecting moms’ rights to breastfeed in public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4C8A9A-238B-4E50-9BEC-75E4A28A6934}" type="slidenum">
              <a:rPr lang="en-US" smtClean="0">
                <a:solidFill>
                  <a:prstClr val="black"/>
                </a:solidFill>
              </a:rPr>
              <a:pPr/>
              <a:t>62</a:t>
            </a:fld>
            <a:endParaRPr 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Diarrhea risk 8.6x for partially versus exclusive and 25x none versus exclusive</a:t>
            </a:r>
          </a:p>
          <a:p>
            <a:pPr eaLnBrk="1" hangingPunct="1"/>
            <a:r>
              <a:rPr lang="en-US"/>
              <a:t>Human milk substitutes have associated risks such as manufacturing errors, mixing errors, contamination during preparation and overfeeding.  Powdered milk may be contaminated during the latter stages of manufacturing; cases of illness and death in preterm infants due to Enterobacter sakazakii have been associated with the bacteria present in powedered formula in NICUs.  Salmonella strains have also been found to contaminate powdered formula.</a:t>
            </a:r>
          </a:p>
          <a:p>
            <a:pPr eaLnBrk="1" hangingPunct="1"/>
            <a:endParaRPr lang="en-US"/>
          </a:p>
          <a:p>
            <a:pPr eaLnBrk="1" hangingPunct="1"/>
            <a:r>
              <a:rPr lang="en-US"/>
              <a:t>There is a dose response effect of breastfeeding on obesity with longer duration of breastfeeding associated with a lower risk of obesity in later childhood and adolescence.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Lactating women have decreased levels of steroid hormones.  Oxytocin blunts the response to stress hormones which is thought to be an adaptive mechanism to deal with the stressful time around delivery.  Oxytocin also seems to play a role in decreasing pain perception through the dopaminergic pathway.</a:t>
            </a:r>
          </a:p>
          <a:p>
            <a:pPr eaLnBrk="1" hangingPunct="1"/>
            <a:r>
              <a:rPr lang="en-US" dirty="0" err="1"/>
              <a:t>Nonlactating</a:t>
            </a:r>
            <a:r>
              <a:rPr lang="en-US" dirty="0"/>
              <a:t> women may ovulate by 6 weeks postpartum.  Exclusively breastfed women generally do not ovulate until at least 6 months after delivery.  So full nursing without return of menses reduces the likelihood of pregnancy to &lt;2% with exclusive breastfeeding.</a:t>
            </a:r>
          </a:p>
          <a:p>
            <a:pPr eaLnBrk="1" hangingPunct="1"/>
            <a:r>
              <a:rPr lang="en-US" dirty="0"/>
              <a:t>Amenorrhea also allows for repletion of iron stores and correction of anemia.</a:t>
            </a:r>
          </a:p>
          <a:p>
            <a:pPr eaLnBrk="1" hangingPunct="1"/>
            <a:r>
              <a:rPr lang="en-US" dirty="0"/>
              <a:t>Premenopausal breast cancer is reduced significantly in women younger than 20y who breastfed for at least 6 months.  Reduced risk is also seen in older women who breastfed from 3 to 6 months.</a:t>
            </a:r>
          </a:p>
          <a:p>
            <a:pPr eaLnBrk="1" hangingPunct="1"/>
            <a:r>
              <a:rPr lang="en-US" dirty="0"/>
              <a:t>Anovulation associated with lactation may also protect against ovarian cancer since there is increased risk with increased ovulation.</a:t>
            </a:r>
          </a:p>
          <a:p>
            <a:pPr eaLnBrk="1" hangingPunct="1"/>
            <a:r>
              <a:rPr lang="en-US" dirty="0"/>
              <a:t>During lactation, bone density decreases ~5% and </a:t>
            </a:r>
            <a:r>
              <a:rPr lang="en-US" dirty="0" err="1"/>
              <a:t>remineralization</a:t>
            </a:r>
            <a:r>
              <a:rPr lang="en-US" dirty="0"/>
              <a:t> occurs during weaning.  This cannot be prevented by calcium supplementation beyond normal intake.  There seems to be decreased urinary excretion of calcium to meet this need.  One study showed decreased risk of hip fractures that is postulated to be due to repeated cycles of demineralization-</a:t>
            </a:r>
            <a:r>
              <a:rPr lang="en-US" dirty="0" err="1"/>
              <a:t>remineralization</a:t>
            </a:r>
            <a:r>
              <a:rPr lang="en-US" dirty="0"/>
              <a:t> that may strengthen bone.</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88526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Nonlactating</a:t>
            </a:r>
            <a:r>
              <a:rPr lang="en-US" dirty="0"/>
              <a:t> women may ovulate by 6 weeks postpartum.  Exclusively breastfed women generally do not ovulate until at least 6 months after delivery.  So full nursing without return of menses reduces the likelihood of pregnancy to &lt;2% with exclusive breastfeeding.</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562166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Savings come from reduced health care costs, reduced public health and WIC costs, reduced parental employee absenteeism and associated loss of family income, reduced environmental burden for disposal of formula cans and bottles, and reduced energy demands for production and transport of artificial feeding products.</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56765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Human </a:t>
            </a:r>
            <a:r>
              <a:rPr lang="en-US" dirty="0" err="1"/>
              <a:t>lymphotrophic</a:t>
            </a:r>
            <a:r>
              <a:rPr lang="en-US" dirty="0"/>
              <a:t> virus, </a:t>
            </a:r>
            <a:r>
              <a:rPr lang="en-US" dirty="0" err="1"/>
              <a:t>assoc</a:t>
            </a:r>
            <a:r>
              <a:rPr lang="en-US" dirty="0"/>
              <a:t> with adult t-cell leukemia and lymphoma is rare in US</a:t>
            </a:r>
          </a:p>
          <a:p>
            <a:pPr eaLnBrk="1" hangingPunct="1"/>
            <a:r>
              <a:rPr lang="en-US" dirty="0"/>
              <a:t>Poor maternal nutrition is not a contraindication to breastfeeding.  </a:t>
            </a:r>
          </a:p>
          <a:p>
            <a:pPr eaLnBrk="1" hangingPunct="1"/>
            <a:r>
              <a:rPr lang="en-US" sz="1200" b="0" i="0" kern="1200" dirty="0">
                <a:solidFill>
                  <a:schemeClr val="tx1"/>
                </a:solidFill>
                <a:effectLst/>
                <a:latin typeface="+mn-lt"/>
                <a:ea typeface="+mn-ea"/>
                <a:cs typeface="+mn-cs"/>
              </a:rPr>
              <a:t>Infants in areas with endemic HIV who are exclusively breastfed for the first 3 months are at a lower risk of acquiring HIV infection than are those who received a mixed diet of human milk and other foods and/or commercial infant formula.</a:t>
            </a:r>
            <a:r>
              <a:rPr lang="en-US" sz="1200" b="0" i="0" u="none" strike="noStrike" kern="1200" baseline="30000" dirty="0">
                <a:solidFill>
                  <a:schemeClr val="tx1"/>
                </a:solidFill>
                <a:effectLst/>
                <a:latin typeface="+mn-lt"/>
                <a:ea typeface="+mn-ea"/>
                <a:cs typeface="+mn-cs"/>
                <a:hlinkClick r:id="rId3"/>
              </a:rPr>
              <a:t>89</a:t>
            </a:r>
            <a:r>
              <a:rPr lang="en-US" sz="1200" b="0" i="0" kern="1200" dirty="0">
                <a:solidFill>
                  <a:schemeClr val="tx1"/>
                </a:solidFill>
                <a:effectLst/>
                <a:latin typeface="+mn-lt"/>
                <a:ea typeface="+mn-ea"/>
                <a:cs typeface="+mn-cs"/>
              </a:rPr>
              <a:t> Recent studies document that combining exclusive breastfeeding for 6 months with 6 months of antiretroviral therapy significantly decreases the postnatal acquisition of HIV-1.</a:t>
            </a:r>
            <a:r>
              <a:rPr lang="en-US" sz="1200" b="0" i="0" u="none" strike="noStrike" kern="1200" baseline="30000" dirty="0">
                <a:solidFill>
                  <a:schemeClr val="tx1"/>
                </a:solidFill>
                <a:effectLst/>
                <a:latin typeface="+mn-lt"/>
                <a:ea typeface="+mn-ea"/>
                <a:cs typeface="+mn-cs"/>
                <a:hlinkClick r:id="rId3"/>
              </a:rPr>
              <a:t>90</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91</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3153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Mothers who may need to avoid breastfeeding temporarily</a:t>
            </a:r>
          </a:p>
          <a:p>
            <a:r>
              <a:rPr lang="en-US" sz="1200" b="0" i="0" u="none" strike="noStrike" kern="1200" baseline="0" dirty="0">
                <a:solidFill>
                  <a:schemeClr val="tx1"/>
                </a:solidFill>
                <a:latin typeface="+mn-lt"/>
                <a:ea typeface="+mn-ea"/>
                <a:cs typeface="+mn-cs"/>
              </a:rPr>
              <a:t> Severe illness that prevents a mother from caring for her infant, for example sepsis;</a:t>
            </a:r>
          </a:p>
          <a:p>
            <a:r>
              <a:rPr lang="en-US" sz="1200" b="0" i="0" u="none" strike="noStrike" kern="1200" baseline="0" dirty="0">
                <a:solidFill>
                  <a:schemeClr val="tx1"/>
                </a:solidFill>
                <a:latin typeface="+mn-lt"/>
                <a:ea typeface="+mn-ea"/>
                <a:cs typeface="+mn-cs"/>
              </a:rPr>
              <a:t> Herpes simplex virus type 1 (HSV-1): direct contact between lesions on the mother's breasts and the infant's mouth should be avoided until all active lesions have resolved;</a:t>
            </a:r>
          </a:p>
          <a:p>
            <a:r>
              <a:rPr lang="en-US" sz="1200" b="0" i="0" u="none" strike="noStrike" kern="1200" baseline="0" dirty="0">
                <a:solidFill>
                  <a:schemeClr val="tx1"/>
                </a:solidFill>
                <a:latin typeface="+mn-lt"/>
                <a:ea typeface="+mn-ea"/>
                <a:cs typeface="+mn-cs"/>
              </a:rPr>
              <a:t>Contamination does not occur through expressed milk for </a:t>
            </a:r>
            <a:r>
              <a:rPr lang="en-US" sz="1200" b="0" i="0" u="none" strike="noStrike" kern="1200" baseline="0" dirty="0" err="1">
                <a:solidFill>
                  <a:schemeClr val="tx1"/>
                </a:solidFill>
                <a:latin typeface="+mn-lt"/>
                <a:ea typeface="+mn-ea"/>
                <a:cs typeface="+mn-cs"/>
              </a:rPr>
              <a:t>hsv</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tb</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9636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Adequately nourished narcotic-dependent mothers can be encouraged to breastfeed if they are enrolled in a supervised methadone maintenance program and have negative screening for HIV and illicit drugs.</a:t>
            </a:r>
            <a:r>
              <a:rPr lang="en-US" sz="1200" b="0" i="0" u="none" strike="noStrike" kern="1200" baseline="30000" dirty="0">
                <a:solidFill>
                  <a:schemeClr val="tx1"/>
                </a:solidFill>
                <a:effectLst/>
                <a:latin typeface="+mn-lt"/>
                <a:ea typeface="+mn-ea"/>
                <a:cs typeface="+mn-cs"/>
                <a:hlinkClick r:id="rId3"/>
              </a:rPr>
              <a:t>96</a:t>
            </a:r>
            <a:endParaRPr lang="en-US" sz="1200" b="0" i="0" u="none" strike="noStrike" kern="1200" baseline="300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Street drugs such as PCP (phencyclidine), cocaine, and cannabis can be detected in human milk, and their use by breastfeeding mothers is of concern, particularly with regard to the infant’s long-term neurobehavioral development and thus are contraindicated.</a:t>
            </a:r>
            <a:r>
              <a:rPr lang="en-US" sz="1200" b="0" i="0" u="none" strike="noStrike" kern="1200" baseline="30000" dirty="0">
                <a:solidFill>
                  <a:schemeClr val="tx1"/>
                </a:solidFill>
                <a:effectLst/>
                <a:latin typeface="+mn-lt"/>
                <a:ea typeface="+mn-ea"/>
                <a:cs typeface="+mn-cs"/>
                <a:hlinkClick r:id="rId3"/>
              </a:rPr>
              <a:t>97</a:t>
            </a:r>
            <a:r>
              <a:rPr lang="en-US" sz="1200" b="0" i="0" kern="1200" dirty="0">
                <a:solidFill>
                  <a:schemeClr val="tx1"/>
                </a:solidFill>
                <a:effectLst/>
                <a:latin typeface="+mn-lt"/>
                <a:ea typeface="+mn-ea"/>
                <a:cs typeface="+mn-cs"/>
              </a:rPr>
              <a:t> Alcohol is not a </a:t>
            </a:r>
            <a:r>
              <a:rPr lang="en-US" sz="1200" b="0" i="0" kern="1200" dirty="0" err="1">
                <a:solidFill>
                  <a:schemeClr val="tx1"/>
                </a:solidFill>
                <a:effectLst/>
                <a:latin typeface="+mn-lt"/>
                <a:ea typeface="+mn-ea"/>
                <a:cs typeface="+mn-cs"/>
              </a:rPr>
              <a:t>galactogogue</a:t>
            </a:r>
            <a:r>
              <a:rPr lang="en-US" sz="1200" b="0" i="0" kern="1200" dirty="0">
                <a:solidFill>
                  <a:schemeClr val="tx1"/>
                </a:solidFill>
                <a:effectLst/>
                <a:latin typeface="+mn-lt"/>
                <a:ea typeface="+mn-ea"/>
                <a:cs typeface="+mn-cs"/>
              </a:rPr>
              <a:t>; it may blunt prolactin response to suckling and negatively affects infant motor development.</a:t>
            </a:r>
            <a:r>
              <a:rPr lang="en-US" sz="1200" b="0" i="0" u="none" strike="noStrike" kern="1200" baseline="30000" dirty="0">
                <a:solidFill>
                  <a:schemeClr val="tx1"/>
                </a:solidFill>
                <a:effectLst/>
                <a:latin typeface="+mn-lt"/>
                <a:ea typeface="+mn-ea"/>
                <a:cs typeface="+mn-cs"/>
                <a:hlinkClick r:id="rId3"/>
              </a:rPr>
              <a:t>98</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99</a:t>
            </a:r>
            <a:r>
              <a:rPr lang="en-US" sz="1200" b="0" i="0" kern="1200" dirty="0">
                <a:solidFill>
                  <a:schemeClr val="tx1"/>
                </a:solidFill>
                <a:effectLst/>
                <a:latin typeface="+mn-lt"/>
                <a:ea typeface="+mn-ea"/>
                <a:cs typeface="+mn-cs"/>
              </a:rPr>
              <a:t> Thus, ingestion of alcoholic beverages should be minimized and limited to an occasional intake but no more than 0.5 g alcohol per kg body weight, which for a 60 kg mother is approximately 2 </a:t>
            </a:r>
            <a:r>
              <a:rPr lang="en-US" sz="1200" b="0" i="0" kern="1200" dirty="0" err="1">
                <a:solidFill>
                  <a:schemeClr val="tx1"/>
                </a:solidFill>
                <a:effectLst/>
                <a:latin typeface="+mn-lt"/>
                <a:ea typeface="+mn-ea"/>
                <a:cs typeface="+mn-cs"/>
              </a:rPr>
              <a:t>oz</a:t>
            </a:r>
            <a:r>
              <a:rPr lang="en-US" sz="1200" b="0" i="0" kern="1200" dirty="0">
                <a:solidFill>
                  <a:schemeClr val="tx1"/>
                </a:solidFill>
                <a:effectLst/>
                <a:latin typeface="+mn-lt"/>
                <a:ea typeface="+mn-ea"/>
                <a:cs typeface="+mn-cs"/>
              </a:rPr>
              <a:t> liquor, 8 </a:t>
            </a:r>
            <a:r>
              <a:rPr lang="en-US" sz="1200" b="0" i="0" kern="1200" dirty="0" err="1">
                <a:solidFill>
                  <a:schemeClr val="tx1"/>
                </a:solidFill>
                <a:effectLst/>
                <a:latin typeface="+mn-lt"/>
                <a:ea typeface="+mn-ea"/>
                <a:cs typeface="+mn-cs"/>
              </a:rPr>
              <a:t>oz</a:t>
            </a:r>
            <a:r>
              <a:rPr lang="en-US" sz="1200" b="0" i="0" kern="1200" dirty="0">
                <a:solidFill>
                  <a:schemeClr val="tx1"/>
                </a:solidFill>
                <a:effectLst/>
                <a:latin typeface="+mn-lt"/>
                <a:ea typeface="+mn-ea"/>
                <a:cs typeface="+mn-cs"/>
              </a:rPr>
              <a:t> wine, or 2 beers.</a:t>
            </a:r>
            <a:r>
              <a:rPr lang="en-US" sz="1200" b="0" i="0" u="none" strike="noStrike" kern="1200" baseline="30000" dirty="0">
                <a:solidFill>
                  <a:schemeClr val="tx1"/>
                </a:solidFill>
                <a:effectLst/>
                <a:latin typeface="+mn-lt"/>
                <a:ea typeface="+mn-ea"/>
                <a:cs typeface="+mn-cs"/>
                <a:hlinkClick r:id="rId3"/>
              </a:rPr>
              <a:t>100</a:t>
            </a:r>
            <a:r>
              <a:rPr lang="en-US" sz="1200" b="0" i="0" kern="1200" dirty="0">
                <a:solidFill>
                  <a:schemeClr val="tx1"/>
                </a:solidFill>
                <a:effectLst/>
                <a:latin typeface="+mn-lt"/>
                <a:ea typeface="+mn-ea"/>
                <a:cs typeface="+mn-cs"/>
              </a:rPr>
              <a:t> Nursing should take place 2 hours or longer after the alcohol intake to minimize its concentration in the ingested milk.</a:t>
            </a:r>
            <a:r>
              <a:rPr lang="en-US" sz="1200" b="0" i="0" u="none" strike="noStrike" kern="1200" baseline="30000" dirty="0">
                <a:solidFill>
                  <a:schemeClr val="tx1"/>
                </a:solidFill>
                <a:effectLst/>
                <a:latin typeface="+mn-lt"/>
                <a:ea typeface="+mn-ea"/>
                <a:cs typeface="+mn-cs"/>
                <a:hlinkClick r:id="rId3"/>
              </a:rPr>
              <a:t>101</a:t>
            </a:r>
            <a:r>
              <a:rPr lang="en-US" sz="1200" b="0" i="0" kern="1200" dirty="0">
                <a:solidFill>
                  <a:schemeClr val="tx1"/>
                </a:solidFill>
                <a:effectLst/>
                <a:latin typeface="+mn-lt"/>
                <a:ea typeface="+mn-ea"/>
                <a:cs typeface="+mn-cs"/>
              </a:rPr>
              <a:t> Maternal smoking is not an absolute contraindication to breastfeeding but should be strongly discouraged, because it is associated with an increased incidence in infant respiratory allergy</a:t>
            </a:r>
            <a:r>
              <a:rPr lang="en-US" sz="1200" b="0" i="0" u="none" strike="noStrike" kern="1200" baseline="30000" dirty="0">
                <a:solidFill>
                  <a:schemeClr val="tx1"/>
                </a:solidFill>
                <a:effectLst/>
                <a:latin typeface="+mn-lt"/>
                <a:ea typeface="+mn-ea"/>
                <a:cs typeface="+mn-cs"/>
                <a:hlinkClick r:id="rId3"/>
              </a:rPr>
              <a:t>102</a:t>
            </a:r>
            <a:r>
              <a:rPr lang="en-US" sz="1200" b="0" i="0" kern="1200" dirty="0">
                <a:solidFill>
                  <a:schemeClr val="tx1"/>
                </a:solidFill>
                <a:effectLst/>
                <a:latin typeface="+mn-lt"/>
                <a:ea typeface="+mn-ea"/>
                <a:cs typeface="+mn-cs"/>
              </a:rPr>
              <a:t> and SIDS.</a:t>
            </a:r>
            <a:r>
              <a:rPr lang="en-US" sz="1200" b="0" i="0" u="none" strike="noStrike" kern="1200" baseline="30000" dirty="0">
                <a:solidFill>
                  <a:schemeClr val="tx1"/>
                </a:solidFill>
                <a:effectLst/>
                <a:latin typeface="+mn-lt"/>
                <a:ea typeface="+mn-ea"/>
                <a:cs typeface="+mn-cs"/>
                <a:hlinkClick r:id="rId3"/>
              </a:rPr>
              <a:t>103</a:t>
            </a:r>
            <a:r>
              <a:rPr lang="en-US" sz="1200" b="0" i="0" kern="1200" dirty="0">
                <a:solidFill>
                  <a:schemeClr val="tx1"/>
                </a:solidFill>
                <a:effectLst/>
                <a:latin typeface="+mn-lt"/>
                <a:ea typeface="+mn-ea"/>
                <a:cs typeface="+mn-cs"/>
              </a:rPr>
              <a:t> Smoking should not occur in the presence of the infant so as to minimize the negative effect of secondary passive smoke inhalation.</a:t>
            </a:r>
            <a:r>
              <a:rPr lang="en-US" sz="1200" b="0" i="0" u="none" strike="noStrike" kern="1200" baseline="30000" dirty="0">
                <a:solidFill>
                  <a:schemeClr val="tx1"/>
                </a:solidFill>
                <a:effectLst/>
                <a:latin typeface="+mn-lt"/>
                <a:ea typeface="+mn-ea"/>
                <a:cs typeface="+mn-cs"/>
                <a:hlinkClick r:id="rId3"/>
              </a:rPr>
              <a:t>104</a:t>
            </a:r>
            <a:r>
              <a:rPr lang="en-US" sz="1200" b="0" i="0" kern="1200" dirty="0">
                <a:solidFill>
                  <a:schemeClr val="tx1"/>
                </a:solidFill>
                <a:effectLst/>
                <a:latin typeface="+mn-lt"/>
                <a:ea typeface="+mn-ea"/>
                <a:cs typeface="+mn-cs"/>
              </a:rPr>
              <a:t> Smoking is also a risk factor for low milk supply and poor weight gain.</a:t>
            </a:r>
            <a:r>
              <a:rPr lang="en-US" sz="1200" b="0" i="0" u="none" strike="noStrike" kern="1200" baseline="30000" dirty="0">
                <a:solidFill>
                  <a:schemeClr val="tx1"/>
                </a:solidFill>
                <a:effectLst/>
                <a:latin typeface="+mn-lt"/>
                <a:ea typeface="+mn-ea"/>
                <a:cs typeface="+mn-cs"/>
                <a:hlinkClick r:id="rId3"/>
              </a:rPr>
              <a:t>105</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a:rPr>
              <a:t>106</a:t>
            </a:r>
            <a:endParaRPr lang="en-US" dirty="0"/>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309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2109FA-96C7-4442-9D60-93D2385E04E0}" type="slidenum">
              <a:rPr lang="en-US" smtClean="0">
                <a:solidFill>
                  <a:prstClr val="black"/>
                </a:solidFill>
              </a:rPr>
              <a:pPr/>
              <a:t>32</a:t>
            </a:fld>
            <a:endParaRPr 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Need an extra 300 to 500 </a:t>
            </a:r>
            <a:r>
              <a:rPr lang="en-US" dirty="0" err="1"/>
              <a:t>cals</a:t>
            </a:r>
            <a:r>
              <a:rPr lang="en-US" dirty="0"/>
              <a:t>/day.</a:t>
            </a:r>
          </a:p>
          <a:p>
            <a:pPr eaLnBrk="1" hangingPunct="1"/>
            <a:r>
              <a:rPr lang="en-US" dirty="0" err="1"/>
              <a:t>Hep</a:t>
            </a:r>
            <a:r>
              <a:rPr lang="en-US" dirty="0"/>
              <a:t> b and c are not contraindications; nor is CMV as no serious illness or </a:t>
            </a:r>
            <a:r>
              <a:rPr lang="en-US" dirty="0" err="1"/>
              <a:t>sxs</a:t>
            </a:r>
            <a:r>
              <a:rPr lang="en-US" dirty="0"/>
              <a:t> have been reported in infants fed cmv+ milk.  But because of theoretical risk, risk must be addressed in preemies;  freezing and pasteurization significantly decrease viral load.</a:t>
            </a:r>
          </a:p>
          <a:p>
            <a:r>
              <a:rPr lang="en-US" sz="1200" b="0" i="0" kern="1200" dirty="0">
                <a:solidFill>
                  <a:schemeClr val="tx1"/>
                </a:solidFill>
                <a:effectLst/>
                <a:latin typeface="+mn-lt"/>
                <a:ea typeface="+mn-ea"/>
                <a:cs typeface="+mn-cs"/>
              </a:rPr>
              <a:t>Poorly nourished mothers or those on selective vegan diets may require a supplement of DHA as well as multivitamins.</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2559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3153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Infants for whom breast milk remains the best feeding option but who may need other food in addition to breast milk for a limited period</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1742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9128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4056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821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84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119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82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5194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5152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2899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9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84725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CCAEAFC-A4A6-496B-ABA7-D4CAA02D0D70}"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47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newborns.stanford.edu/Breastfeeding/HandExpressio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utrition/infantandtoddlernutrition/formula-feeding/index.html" TargetMode="External"/><Relationship Id="rId2" Type="http://schemas.openxmlformats.org/officeDocument/2006/relationships/hyperlink" Target="https://wicworks.fns.usda.gov/resources/infant-nutrition-and-feeding-gui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fantrisk.com/" TargetMode="External"/><Relationship Id="rId2" Type="http://schemas.openxmlformats.org/officeDocument/2006/relationships/hyperlink" Target="https://www.ncbi.nlm.nih.gov/books/NBK501922/?report=classic" TargetMode="External"/><Relationship Id="rId1" Type="http://schemas.openxmlformats.org/officeDocument/2006/relationships/slideLayout" Target="../slideLayouts/slideLayout2.xml"/><Relationship Id="rId5" Type="http://schemas.openxmlformats.org/officeDocument/2006/relationships/hyperlink" Target="https://pediatrics.aappublications.org/content/132/3/e796" TargetMode="External"/><Relationship Id="rId4" Type="http://schemas.openxmlformats.org/officeDocument/2006/relationships/hyperlink" Target="https://mothertobaby.org/fact-sheets-paren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pps.who.int/iris/bitstream/handle/10665/333685/9789240009387-eng.pdf?sequence=1&amp;isAllowed=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journals.sagepub.com/doi/full/10.1177/2333794X211018321#:~:text=Prelacteal%20feeding%20is%20the%20feeding,first%203%20days%20of%20life.&amp;text=Prelacteal%20feeding%20deprives%20the%20child,to%20the%20risk%20of%20infecti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surveymonkey.com/s/BreastfeedingSection1"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babyfriendlyusa.org/wp-content/uploads/2021/07/Baby-Friendly-GEC-Final.pdf" TargetMode="External"/><Relationship Id="rId2" Type="http://schemas.openxmlformats.org/officeDocument/2006/relationships/hyperlink" Target="https://apps.who.int/iris/bitstream/handle/10665/254911/WHO-NMH-NHD-17.1-eng.pdf" TargetMode="External"/><Relationship Id="rId1" Type="http://schemas.openxmlformats.org/officeDocument/2006/relationships/slideLayout" Target="../slideLayouts/slideLayout2.xml"/><Relationship Id="rId5" Type="http://schemas.openxmlformats.org/officeDocument/2006/relationships/hyperlink" Target="https://apps.who.int/iris/bitstream/handle/10665/44117/9789241597494_eng.pdf?sequence=1&amp;isAllowed=y" TargetMode="External"/><Relationship Id="rId4" Type="http://schemas.openxmlformats.org/officeDocument/2006/relationships/hyperlink" Target="https://publications.aap.org/pediatrics/article/150/1/e2022057988/188347/Policy-Statement-Breastfeeding-and-the-Use-of?searchresult=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3048000"/>
            <a:ext cx="7772400" cy="1524000"/>
          </a:xfrm>
        </p:spPr>
        <p:txBody>
          <a:bodyPr>
            <a:normAutofit/>
          </a:bodyPr>
          <a:lstStyle/>
          <a:p>
            <a:r>
              <a:rPr lang="en-US" sz="3600" dirty="0"/>
              <a:t>The WHO/UNICEF Ten Steps to </a:t>
            </a:r>
            <a:br>
              <a:rPr lang="en-US" sz="3600" dirty="0"/>
            </a:br>
            <a:r>
              <a:rPr lang="en-US" sz="3600" dirty="0"/>
              <a:t>Successful Breastfeeding</a:t>
            </a:r>
          </a:p>
        </p:txBody>
      </p:sp>
      <p:sp>
        <p:nvSpPr>
          <p:cNvPr id="3" name="Text Placeholder 2"/>
          <p:cNvSpPr>
            <a:spLocks noGrp="1"/>
          </p:cNvSpPr>
          <p:nvPr>
            <p:ph type="body" idx="1"/>
          </p:nvPr>
        </p:nvSpPr>
        <p:spPr>
          <a:xfrm>
            <a:off x="1363133" y="2362200"/>
            <a:ext cx="6417734" cy="723901"/>
          </a:xfrm>
        </p:spPr>
        <p:txBody>
          <a:bodyPr>
            <a:normAutofit/>
          </a:bodyPr>
          <a:lstStyle/>
          <a:p>
            <a:r>
              <a:rPr lang="en-US" sz="3600" dirty="0"/>
              <a:t>Section 1</a:t>
            </a:r>
          </a:p>
        </p:txBody>
      </p:sp>
      <p:sp>
        <p:nvSpPr>
          <p:cNvPr id="4" name="Subtitle 2"/>
          <p:cNvSpPr txBox="1">
            <a:spLocks/>
          </p:cNvSpPr>
          <p:nvPr/>
        </p:nvSpPr>
        <p:spPr>
          <a:xfrm>
            <a:off x="1066800" y="5410200"/>
            <a:ext cx="7010400" cy="1219200"/>
          </a:xfrm>
          <a:prstGeom prst="rect">
            <a:avLst/>
          </a:prstGeom>
        </p:spPr>
        <p:txBody>
          <a:bodyPr vert="horz" lIns="91440" tIns="45720" rIns="91440" bIns="45720" rtlCol="0" anchor="b">
            <a:normAutofit fontScale="92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endParaRPr lang="en-US">
              <a:solidFill>
                <a:schemeClr val="tx2"/>
              </a:solidFill>
            </a:endParaRPr>
          </a:p>
          <a:p>
            <a:r>
              <a:rPr lang="en-US">
                <a:solidFill>
                  <a:schemeClr val="tx2"/>
                </a:solidFill>
              </a:rPr>
              <a:t>Jennifer Amrol, MD</a:t>
            </a:r>
          </a:p>
          <a:p>
            <a:r>
              <a:rPr lang="en-US">
                <a:solidFill>
                  <a:schemeClr val="tx2"/>
                </a:solidFill>
              </a:rPr>
              <a:t>Assistant Professor of Clinical Pediatrics</a:t>
            </a:r>
          </a:p>
          <a:p>
            <a:r>
              <a:rPr lang="en-US">
                <a:solidFill>
                  <a:schemeClr val="tx2"/>
                </a:solidFill>
              </a:rPr>
              <a:t>University of South Carolina School of Medicine</a:t>
            </a:r>
            <a:endParaRPr lang="en-US" dirty="0">
              <a:solidFill>
                <a:schemeClr val="tx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7772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2244095"/>
            <a:ext cx="5173898" cy="4453484"/>
          </a:xfrm>
        </p:spPr>
        <p:txBody>
          <a:bodyPr vert="horz" lIns="91440" tIns="45720" rIns="91440" bIns="45720" rtlCol="0" anchor="t">
            <a:normAutofit/>
          </a:bodyPr>
          <a:lstStyle/>
          <a:p>
            <a:r>
              <a:rPr lang="en-US" dirty="0">
                <a:ea typeface="+mn-lt"/>
                <a:cs typeface="+mn-lt"/>
              </a:rPr>
              <a:t>Regular audits, including competency verification</a:t>
            </a:r>
          </a:p>
          <a:p>
            <a:r>
              <a:rPr lang="en-US" dirty="0">
                <a:ea typeface="+mn-lt"/>
                <a:cs typeface="+mn-lt"/>
              </a:rPr>
              <a:t>Breastfeeding initiation and exclusivity rates are collected, compiled and shared with everyone concerned</a:t>
            </a:r>
          </a:p>
          <a:p>
            <a:r>
              <a:rPr lang="en-US" dirty="0">
                <a:ea typeface="+mn-lt"/>
                <a:cs typeface="+mn-lt"/>
              </a:rPr>
              <a:t>Use of supplements and justifications are monitored</a:t>
            </a:r>
          </a:p>
          <a:p>
            <a:r>
              <a:rPr lang="en-US" dirty="0">
                <a:ea typeface="+mn-lt"/>
                <a:cs typeface="+mn-lt"/>
              </a:rPr>
              <a:t>Each step has specific elements that are regularly or periodically monitored and communicated</a:t>
            </a:r>
            <a:endParaRPr lang="en-US" dirty="0"/>
          </a:p>
          <a:p>
            <a:pPr marL="575945" lvl="1"/>
            <a:endParaRPr lang="en-US" dirty="0"/>
          </a:p>
        </p:txBody>
      </p:sp>
      <p:sp>
        <p:nvSpPr>
          <p:cNvPr id="2" name="Title 1"/>
          <p:cNvSpPr>
            <a:spLocks noGrp="1"/>
          </p:cNvSpPr>
          <p:nvPr>
            <p:ph type="title"/>
          </p:nvPr>
        </p:nvSpPr>
        <p:spPr>
          <a:xfrm>
            <a:off x="98463" y="325536"/>
            <a:ext cx="8947074" cy="1157377"/>
          </a:xfrm>
        </p:spPr>
        <p:txBody>
          <a:bodyPr vert="horz" lIns="91440" tIns="45720" rIns="91440" bIns="45720" rtlCol="0" anchor="ctr">
            <a:noAutofit/>
          </a:bodyPr>
          <a:lstStyle/>
          <a:p>
            <a:r>
              <a:rPr lang="en-US" sz="2800" dirty="0">
                <a:solidFill>
                  <a:schemeClr val="bg1"/>
                </a:solidFill>
              </a:rPr>
              <a:t>Step 1C</a:t>
            </a:r>
            <a:r>
              <a:rPr lang="en-US" sz="2800" dirty="0">
                <a:solidFill>
                  <a:schemeClr val="bg1"/>
                </a:solidFill>
                <a:ea typeface="+mj-lt"/>
                <a:cs typeface="+mj-lt"/>
              </a:rPr>
              <a:t>. Establish ongoing monitoring and data-management systems.</a:t>
            </a:r>
          </a:p>
        </p:txBody>
      </p:sp>
      <p:pic>
        <p:nvPicPr>
          <p:cNvPr id="4" name="Picture 4" descr="Text&#10;&#10;Description automatically generated">
            <a:extLst>
              <a:ext uri="{FF2B5EF4-FFF2-40B4-BE49-F238E27FC236}">
                <a16:creationId xmlns:a16="http://schemas.microsoft.com/office/drawing/2014/main" id="{FE3F7F79-4EBA-CB11-9529-E56B2D00CD36}"/>
              </a:ext>
            </a:extLst>
          </p:cNvPr>
          <p:cNvPicPr>
            <a:picLocks noChangeAspect="1"/>
          </p:cNvPicPr>
          <p:nvPr/>
        </p:nvPicPr>
        <p:blipFill rotWithShape="1">
          <a:blip r:embed="rId2"/>
          <a:srcRect l="55271" t="19839" r="2711" b="8847"/>
          <a:stretch/>
        </p:blipFill>
        <p:spPr>
          <a:xfrm>
            <a:off x="5357490" y="2794979"/>
            <a:ext cx="3507076" cy="3346436"/>
          </a:xfrm>
          <a:prstGeom prst="rect">
            <a:avLst/>
          </a:prstGeom>
        </p:spPr>
      </p:pic>
    </p:spTree>
    <p:extLst>
      <p:ext uri="{BB962C8B-B14F-4D97-AF65-F5344CB8AC3E}">
        <p14:creationId xmlns:p14="http://schemas.microsoft.com/office/powerpoint/2010/main" val="209126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2660509"/>
            <a:ext cx="3558227" cy="3732767"/>
          </a:xfrm>
        </p:spPr>
        <p:txBody>
          <a:bodyPr vert="horz" lIns="91440" tIns="45720" rIns="91440" bIns="45720" rtlCol="0" anchor="t">
            <a:normAutofit/>
          </a:bodyPr>
          <a:lstStyle/>
          <a:p>
            <a:pPr marL="575945" lvl="1"/>
            <a:r>
              <a:rPr lang="en-US" dirty="0"/>
              <a:t>20 hours including 5 supervised hours for staff </a:t>
            </a:r>
            <a:endParaRPr lang="en-US"/>
          </a:p>
          <a:p>
            <a:pPr marL="575945" lvl="1"/>
            <a:r>
              <a:rPr lang="en-US" dirty="0"/>
              <a:t>3 hours for physicians but need to have same knowledge and skills </a:t>
            </a:r>
          </a:p>
          <a:p>
            <a:endParaRPr lang="en-US" dirty="0"/>
          </a:p>
        </p:txBody>
      </p:sp>
      <p:sp>
        <p:nvSpPr>
          <p:cNvPr id="2" name="Title 1"/>
          <p:cNvSpPr>
            <a:spLocks noGrp="1"/>
          </p:cNvSpPr>
          <p:nvPr>
            <p:ph type="title"/>
          </p:nvPr>
        </p:nvSpPr>
        <p:spPr>
          <a:xfrm>
            <a:off x="220873" y="210058"/>
            <a:ext cx="8710460" cy="1533740"/>
          </a:xfrm>
        </p:spPr>
        <p:txBody>
          <a:bodyPr vert="horz" lIns="91440" tIns="45720" rIns="91440" bIns="45720" rtlCol="0" anchor="ctr">
            <a:noAutofit/>
          </a:bodyPr>
          <a:lstStyle/>
          <a:p>
            <a:pPr>
              <a:spcBef>
                <a:spcPts val="0"/>
              </a:spcBef>
            </a:pPr>
            <a:br>
              <a:rPr lang="en-US" sz="3200" dirty="0"/>
            </a:br>
            <a:r>
              <a:rPr lang="en-US" sz="3200" dirty="0"/>
              <a:t>Step 2</a:t>
            </a:r>
            <a:br>
              <a:rPr lang="en-US" sz="3200" dirty="0"/>
            </a:br>
            <a:r>
              <a:rPr lang="en-US" sz="3200" dirty="0">
                <a:ea typeface="+mj-lt"/>
                <a:cs typeface="+mj-lt"/>
              </a:rPr>
              <a:t>Ensure that staff have sufficient knowledge, competence and skills to support breastfeeding.</a:t>
            </a:r>
            <a:endParaRPr lang="en-US"/>
          </a:p>
          <a:p>
            <a:pPr>
              <a:spcBef>
                <a:spcPts val="0"/>
              </a:spcBef>
            </a:pPr>
            <a:endParaRPr lang="en-US" sz="3200" dirty="0">
              <a:ea typeface="+mj-lt"/>
              <a:cs typeface="+mj-lt"/>
            </a:endParaRPr>
          </a:p>
        </p:txBody>
      </p:sp>
      <p:pic>
        <p:nvPicPr>
          <p:cNvPr id="5" name="Picture 5" descr="Graphical user interface, text&#10;&#10;Description automatically generated">
            <a:extLst>
              <a:ext uri="{FF2B5EF4-FFF2-40B4-BE49-F238E27FC236}">
                <a16:creationId xmlns:a16="http://schemas.microsoft.com/office/drawing/2014/main" id="{7A1DC361-9429-3CDA-9A37-20D41DD3842E}"/>
              </a:ext>
            </a:extLst>
          </p:cNvPr>
          <p:cNvPicPr>
            <a:picLocks noChangeAspect="1"/>
          </p:cNvPicPr>
          <p:nvPr/>
        </p:nvPicPr>
        <p:blipFill rotWithShape="1">
          <a:blip r:embed="rId2"/>
          <a:srcRect l="69276" t="16704" r="1566" b="31834"/>
          <a:stretch/>
        </p:blipFill>
        <p:spPr>
          <a:xfrm>
            <a:off x="4755912" y="2659839"/>
            <a:ext cx="3850608" cy="3893145"/>
          </a:xfrm>
          <a:prstGeom prst="rect">
            <a:avLst/>
          </a:prstGeom>
        </p:spPr>
      </p:pic>
    </p:spTree>
    <p:extLst>
      <p:ext uri="{BB962C8B-B14F-4D97-AF65-F5344CB8AC3E}">
        <p14:creationId xmlns:p14="http://schemas.microsoft.com/office/powerpoint/2010/main" val="194589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3" y="210058"/>
            <a:ext cx="8710460" cy="1533740"/>
          </a:xfrm>
        </p:spPr>
        <p:txBody>
          <a:bodyPr vert="horz" lIns="91440" tIns="45720" rIns="91440" bIns="45720" rtlCol="0" anchor="ctr">
            <a:noAutofit/>
          </a:bodyPr>
          <a:lstStyle/>
          <a:p>
            <a:pPr>
              <a:spcBef>
                <a:spcPts val="0"/>
              </a:spcBef>
            </a:pPr>
            <a:br>
              <a:rPr lang="en-US" sz="3200" dirty="0"/>
            </a:br>
            <a:r>
              <a:rPr lang="en-US" sz="3200" dirty="0"/>
              <a:t>Step 2</a:t>
            </a:r>
            <a:br>
              <a:rPr lang="en-US" sz="3200" dirty="0"/>
            </a:br>
            <a:r>
              <a:rPr lang="en-US" sz="3200" dirty="0">
                <a:ea typeface="+mj-lt"/>
                <a:cs typeface="+mj-lt"/>
              </a:rPr>
              <a:t>Ensure that staff have sufficient knowledge, competence and skills to support breastfeeding.</a:t>
            </a:r>
            <a:endParaRPr lang="en-US"/>
          </a:p>
          <a:p>
            <a:pPr>
              <a:spcBef>
                <a:spcPts val="0"/>
              </a:spcBef>
            </a:pPr>
            <a:endParaRPr lang="en-US" sz="3200" dirty="0">
              <a:ea typeface="+mj-lt"/>
              <a:cs typeface="+mj-lt"/>
            </a:endParaRPr>
          </a:p>
        </p:txBody>
      </p:sp>
      <p:pic>
        <p:nvPicPr>
          <p:cNvPr id="4" name="Picture 4" descr="Graphical user interface, text, email&#10;&#10;Description automatically generated">
            <a:extLst>
              <a:ext uri="{FF2B5EF4-FFF2-40B4-BE49-F238E27FC236}">
                <a16:creationId xmlns:a16="http://schemas.microsoft.com/office/drawing/2014/main" id="{71CD3C69-BF7B-6E20-2373-77F1CECA6D3A}"/>
              </a:ext>
            </a:extLst>
          </p:cNvPr>
          <p:cNvPicPr>
            <a:picLocks noChangeAspect="1"/>
          </p:cNvPicPr>
          <p:nvPr/>
        </p:nvPicPr>
        <p:blipFill rotWithShape="1">
          <a:blip r:embed="rId2"/>
          <a:srcRect l="15231" t="20765" r="3538" b="6011"/>
          <a:stretch/>
        </p:blipFill>
        <p:spPr>
          <a:xfrm>
            <a:off x="486743" y="2334768"/>
            <a:ext cx="8165659" cy="4112229"/>
          </a:xfrm>
          <a:prstGeom prst="rect">
            <a:avLst/>
          </a:prstGeom>
        </p:spPr>
      </p:pic>
    </p:spTree>
    <p:extLst>
      <p:ext uri="{BB962C8B-B14F-4D97-AF65-F5344CB8AC3E}">
        <p14:creationId xmlns:p14="http://schemas.microsoft.com/office/powerpoint/2010/main" val="317270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871"/>
            <a:ext cx="8229600" cy="1615526"/>
          </a:xfrm>
        </p:spPr>
        <p:txBody>
          <a:bodyPr>
            <a:normAutofit fontScale="90000"/>
          </a:bodyPr>
          <a:lstStyle/>
          <a:p>
            <a:pPr marL="342900" indent="-342900">
              <a:spcBef>
                <a:spcPct val="20000"/>
              </a:spcBef>
            </a:pPr>
            <a:r>
              <a:rPr lang="en-US" dirty="0"/>
              <a:t>Step 3</a:t>
            </a:r>
            <a:br>
              <a:rPr lang="en-US" sz="2000" dirty="0"/>
            </a:br>
            <a:r>
              <a:rPr lang="en-US" sz="2000" dirty="0">
                <a:ea typeface="+mn-ea"/>
                <a:cs typeface="+mn-cs"/>
              </a:rPr>
              <a:t> </a:t>
            </a:r>
            <a:r>
              <a:rPr lang="en-US" sz="2800" dirty="0">
                <a:ea typeface="+mn-ea"/>
                <a:cs typeface="+mn-cs"/>
              </a:rPr>
              <a:t>Discuss the importance and management of breastfeeding with pregnant women and their families.</a:t>
            </a:r>
            <a:br>
              <a:rPr lang="en-US" sz="2800" dirty="0">
                <a:ea typeface="+mn-ea"/>
                <a:cs typeface="+mn-cs"/>
              </a:rPr>
            </a:br>
            <a:endParaRPr lang="en-US" sz="2800">
              <a:ea typeface="+mj-lt"/>
              <a:cs typeface="+mj-lt"/>
            </a:endParaRPr>
          </a:p>
        </p:txBody>
      </p:sp>
      <p:pic>
        <p:nvPicPr>
          <p:cNvPr id="13" name="Picture 13" descr="Graphical user interface, text, application&#10;&#10;Description automatically generated">
            <a:extLst>
              <a:ext uri="{FF2B5EF4-FFF2-40B4-BE49-F238E27FC236}">
                <a16:creationId xmlns:a16="http://schemas.microsoft.com/office/drawing/2014/main" id="{EE75DDD3-78ED-777B-055A-F807CAFC9385}"/>
              </a:ext>
            </a:extLst>
          </p:cNvPr>
          <p:cNvPicPr>
            <a:picLocks noGrp="1" noChangeAspect="1"/>
          </p:cNvPicPr>
          <p:nvPr>
            <p:ph sz="quarter" idx="4"/>
          </p:nvPr>
        </p:nvPicPr>
        <p:blipFill rotWithShape="1">
          <a:blip r:embed="rId2"/>
          <a:srcRect l="64831" t="13525" r="1251" b="25721"/>
          <a:stretch/>
        </p:blipFill>
        <p:spPr>
          <a:xfrm>
            <a:off x="2502299" y="2107818"/>
            <a:ext cx="4144332" cy="4188634"/>
          </a:xfrm>
        </p:spPr>
      </p:pic>
    </p:spTree>
    <p:extLst>
      <p:ext uri="{BB962C8B-B14F-4D97-AF65-F5344CB8AC3E}">
        <p14:creationId xmlns:p14="http://schemas.microsoft.com/office/powerpoint/2010/main" val="290693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871"/>
            <a:ext cx="8229600" cy="1615526"/>
          </a:xfrm>
        </p:spPr>
        <p:txBody>
          <a:bodyPr>
            <a:normAutofit fontScale="90000"/>
          </a:bodyPr>
          <a:lstStyle/>
          <a:p>
            <a:pPr marL="342900" indent="-342900">
              <a:spcBef>
                <a:spcPct val="20000"/>
              </a:spcBef>
            </a:pPr>
            <a:r>
              <a:rPr lang="en-US" dirty="0"/>
              <a:t>Step 3</a:t>
            </a:r>
            <a:br>
              <a:rPr lang="en-US" sz="2000" dirty="0"/>
            </a:br>
            <a:r>
              <a:rPr lang="en-US" sz="2000" dirty="0">
                <a:ea typeface="+mn-ea"/>
                <a:cs typeface="+mn-cs"/>
              </a:rPr>
              <a:t> </a:t>
            </a:r>
            <a:r>
              <a:rPr lang="en-US" sz="2800" dirty="0">
                <a:ea typeface="+mn-ea"/>
                <a:cs typeface="+mn-cs"/>
              </a:rPr>
              <a:t>Discuss the importance and management of breastfeeding with pregnant women and their families.</a:t>
            </a:r>
            <a:br>
              <a:rPr lang="en-US" sz="2800" dirty="0">
                <a:ea typeface="+mn-ea"/>
                <a:cs typeface="+mn-cs"/>
              </a:rPr>
            </a:br>
            <a:endParaRPr lang="en-US" sz="2800">
              <a:ea typeface="+mj-lt"/>
              <a:cs typeface="+mj-lt"/>
            </a:endParaRPr>
          </a:p>
        </p:txBody>
      </p:sp>
      <p:sp>
        <p:nvSpPr>
          <p:cNvPr id="4" name="Text Placeholder 3"/>
          <p:cNvSpPr>
            <a:spLocks noGrp="1"/>
          </p:cNvSpPr>
          <p:nvPr>
            <p:ph type="body" idx="1"/>
          </p:nvPr>
        </p:nvSpPr>
        <p:spPr>
          <a:xfrm>
            <a:off x="762000" y="2514600"/>
            <a:ext cx="3276600" cy="639762"/>
          </a:xfrm>
        </p:spPr>
        <p:txBody>
          <a:bodyPr/>
          <a:lstStyle/>
          <a:p>
            <a:r>
              <a:rPr lang="en-US" dirty="0"/>
              <a:t>Nurses and managers</a:t>
            </a:r>
          </a:p>
        </p:txBody>
      </p:sp>
      <p:sp>
        <p:nvSpPr>
          <p:cNvPr id="3" name="Content Placeholder 2"/>
          <p:cNvSpPr>
            <a:spLocks noGrp="1"/>
          </p:cNvSpPr>
          <p:nvPr>
            <p:ph sz="half" idx="2"/>
          </p:nvPr>
        </p:nvSpPr>
        <p:spPr>
          <a:xfrm>
            <a:off x="457200" y="3276600"/>
            <a:ext cx="3505200" cy="3382963"/>
          </a:xfrm>
        </p:spPr>
        <p:txBody>
          <a:bodyPr numCol="1">
            <a:normAutofit/>
          </a:bodyPr>
          <a:lstStyle/>
          <a:p>
            <a:pPr lvl="1">
              <a:buFont typeface="Arial" pitchFamily="34" charset="0"/>
              <a:buChar char="•"/>
            </a:pPr>
            <a:r>
              <a:rPr lang="en-US" dirty="0"/>
              <a:t>Develop prenatal curriculum for staff</a:t>
            </a:r>
          </a:p>
          <a:p>
            <a:pPr lvl="1">
              <a:buFont typeface="Arial" pitchFamily="34" charset="0"/>
              <a:buChar char="•"/>
            </a:pPr>
            <a:r>
              <a:rPr lang="en-US" dirty="0"/>
              <a:t>Develop prenatal curriculum for moms</a:t>
            </a:r>
          </a:p>
          <a:p>
            <a:pPr lvl="1">
              <a:buFont typeface="Arial" pitchFamily="34" charset="0"/>
              <a:buChar char="•"/>
            </a:pPr>
            <a:r>
              <a:rPr lang="en-US" dirty="0"/>
              <a:t>Content readily available</a:t>
            </a:r>
          </a:p>
          <a:p>
            <a:pPr lvl="1">
              <a:buFont typeface="Arial" pitchFamily="34" charset="0"/>
              <a:buChar char="•"/>
            </a:pPr>
            <a:r>
              <a:rPr lang="en-US" dirty="0"/>
              <a:t>Script educational messages</a:t>
            </a:r>
          </a:p>
        </p:txBody>
      </p:sp>
      <p:sp>
        <p:nvSpPr>
          <p:cNvPr id="5" name="Text Placeholder 4"/>
          <p:cNvSpPr>
            <a:spLocks noGrp="1"/>
          </p:cNvSpPr>
          <p:nvPr>
            <p:ph type="body" sz="quarter" idx="3"/>
          </p:nvPr>
        </p:nvSpPr>
        <p:spPr>
          <a:xfrm>
            <a:off x="4648200" y="2514600"/>
            <a:ext cx="4041775" cy="639762"/>
          </a:xfrm>
        </p:spPr>
        <p:txBody>
          <a:bodyPr>
            <a:normAutofit/>
          </a:bodyPr>
          <a:lstStyle/>
          <a:p>
            <a:r>
              <a:rPr lang="en-US" dirty="0"/>
              <a:t>Physicians and Administrators</a:t>
            </a:r>
          </a:p>
        </p:txBody>
      </p:sp>
      <p:sp>
        <p:nvSpPr>
          <p:cNvPr id="6" name="Content Placeholder 5"/>
          <p:cNvSpPr>
            <a:spLocks noGrp="1"/>
          </p:cNvSpPr>
          <p:nvPr>
            <p:ph sz="quarter" idx="4"/>
          </p:nvPr>
        </p:nvSpPr>
        <p:spPr>
          <a:xfrm>
            <a:off x="4648200" y="3276600"/>
            <a:ext cx="4041775" cy="3382963"/>
          </a:xfrm>
        </p:spPr>
        <p:txBody>
          <a:bodyPr vert="horz" lIns="91440" tIns="45720" rIns="91440" bIns="45720" rtlCol="0" anchor="t">
            <a:normAutofit fontScale="92500"/>
          </a:bodyPr>
          <a:lstStyle/>
          <a:p>
            <a:r>
              <a:rPr lang="en-US" dirty="0"/>
              <a:t>Develop cue cards or flip charts </a:t>
            </a:r>
          </a:p>
          <a:p>
            <a:r>
              <a:rPr lang="en-US" dirty="0"/>
              <a:t>Mothers need to know: </a:t>
            </a:r>
          </a:p>
          <a:p>
            <a:pPr marL="575945" lvl="1"/>
            <a:r>
              <a:rPr lang="en-US" dirty="0"/>
              <a:t>List of benefits </a:t>
            </a:r>
          </a:p>
          <a:p>
            <a:pPr marL="575945" lvl="1"/>
            <a:r>
              <a:rPr lang="en-US" dirty="0"/>
              <a:t>Basic management </a:t>
            </a:r>
          </a:p>
          <a:p>
            <a:pPr marL="855345" lvl="2"/>
            <a:r>
              <a:rPr lang="en-US" dirty="0"/>
              <a:t>position and latch</a:t>
            </a:r>
          </a:p>
          <a:p>
            <a:pPr marL="855345" lvl="2"/>
            <a:r>
              <a:rPr lang="en-US" dirty="0"/>
              <a:t>feeding on cue </a:t>
            </a:r>
          </a:p>
          <a:p>
            <a:pPr marL="575945" lvl="1"/>
            <a:r>
              <a:rPr lang="en-US" dirty="0"/>
              <a:t>Importance of skin-to-skin contact </a:t>
            </a:r>
          </a:p>
          <a:p>
            <a:pPr marL="575945" lvl="1"/>
            <a:r>
              <a:rPr lang="en-US" dirty="0"/>
              <a:t>Rooming-in </a:t>
            </a:r>
          </a:p>
          <a:p>
            <a:pPr marL="575945" lvl="1"/>
            <a:r>
              <a:rPr lang="en-US" dirty="0"/>
              <a:t>Risks of supplements while </a:t>
            </a:r>
            <a:r>
              <a:rPr lang="en-US"/>
              <a:t>breastfeeding in the first 6 months </a:t>
            </a:r>
          </a:p>
          <a:p>
            <a:endParaRPr lang="en-US" dirty="0"/>
          </a:p>
        </p:txBody>
      </p:sp>
    </p:spTree>
    <p:extLst>
      <p:ext uri="{BB962C8B-B14F-4D97-AF65-F5344CB8AC3E}">
        <p14:creationId xmlns:p14="http://schemas.microsoft.com/office/powerpoint/2010/main" val="204506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D8C61-626C-1893-62DF-BC7CE903D320}"/>
              </a:ext>
            </a:extLst>
          </p:cNvPr>
          <p:cNvSpPr>
            <a:spLocks noGrp="1"/>
          </p:cNvSpPr>
          <p:nvPr>
            <p:ph idx="1"/>
          </p:nvPr>
        </p:nvSpPr>
        <p:spPr>
          <a:xfrm>
            <a:off x="236113" y="2675467"/>
            <a:ext cx="8637271" cy="3785861"/>
          </a:xfrm>
        </p:spPr>
        <p:txBody>
          <a:bodyPr vert="horz" lIns="91440" tIns="45720" rIns="91440" bIns="45720" rtlCol="0" anchor="t">
            <a:normAutofit/>
          </a:bodyPr>
          <a:lstStyle/>
          <a:p>
            <a:r>
              <a:rPr lang="en-US" dirty="0">
                <a:ea typeface="+mn-lt"/>
                <a:cs typeface="+mn-lt"/>
              </a:rPr>
              <a:t>Global recommendations on early initiation of breastfeeding and skin-to-skin immediately following birth and for at least one </a:t>
            </a:r>
            <a:r>
              <a:rPr lang="en-US">
                <a:ea typeface="+mn-lt"/>
                <a:cs typeface="+mn-lt"/>
              </a:rPr>
              <a:t>hour</a:t>
            </a:r>
            <a:endParaRPr lang="en-US"/>
          </a:p>
          <a:p>
            <a:r>
              <a:rPr lang="en-US" dirty="0">
                <a:ea typeface="+mn-lt"/>
                <a:cs typeface="+mn-lt"/>
              </a:rPr>
              <a:t>Global recommendations on exclusive breastfeeding for the </a:t>
            </a:r>
            <a:r>
              <a:rPr lang="en-US">
                <a:ea typeface="+mn-lt"/>
                <a:cs typeface="+mn-lt"/>
              </a:rPr>
              <a:t>first 6 months</a:t>
            </a:r>
          </a:p>
          <a:p>
            <a:r>
              <a:rPr lang="en-US">
                <a:ea typeface="+mn-lt"/>
                <a:cs typeface="+mn-lt"/>
              </a:rPr>
              <a:t>Global recommendations on breastfeeding until 2 years old or beyond</a:t>
            </a:r>
          </a:p>
          <a:p>
            <a:r>
              <a:rPr lang="en-US">
                <a:ea typeface="+mn-lt"/>
                <a:cs typeface="+mn-lt"/>
              </a:rPr>
              <a:t>Risks of non-breastfeeding for both mother and baby</a:t>
            </a:r>
            <a:endParaRPr lang="en-US"/>
          </a:p>
          <a:p>
            <a:endParaRPr lang="en-US" dirty="0"/>
          </a:p>
        </p:txBody>
      </p:sp>
      <p:sp>
        <p:nvSpPr>
          <p:cNvPr id="3" name="Title 2">
            <a:extLst>
              <a:ext uri="{FF2B5EF4-FFF2-40B4-BE49-F238E27FC236}">
                <a16:creationId xmlns:a16="http://schemas.microsoft.com/office/drawing/2014/main" id="{9047976D-DA82-A837-E21D-F43A48396B22}"/>
              </a:ext>
            </a:extLst>
          </p:cNvPr>
          <p:cNvSpPr>
            <a:spLocks noGrp="1"/>
          </p:cNvSpPr>
          <p:nvPr>
            <p:ph type="title"/>
          </p:nvPr>
        </p:nvSpPr>
        <p:spPr>
          <a:xfrm>
            <a:off x="233757" y="338328"/>
            <a:ext cx="8642110" cy="1424607"/>
          </a:xfrm>
        </p:spPr>
        <p:txBody>
          <a:bodyPr vert="horz" lIns="91440" tIns="45720" rIns="91440" bIns="45720" rtlCol="0" anchor="ctr">
            <a:noAutofit/>
          </a:bodyPr>
          <a:lstStyle/>
          <a:p>
            <a:r>
              <a:rPr lang="en-US" sz="3200" dirty="0">
                <a:ea typeface="+mj-lt"/>
                <a:cs typeface="+mj-lt"/>
              </a:rPr>
              <a:t>Step 3 Discuss</a:t>
            </a:r>
            <a:r>
              <a:rPr lang="en-US" sz="3200" dirty="0"/>
              <a:t> the importance and management of breastfeeding with pregnant women and their families.</a:t>
            </a:r>
          </a:p>
        </p:txBody>
      </p:sp>
    </p:spTree>
    <p:extLst>
      <p:ext uri="{BB962C8B-B14F-4D97-AF65-F5344CB8AC3E}">
        <p14:creationId xmlns:p14="http://schemas.microsoft.com/office/powerpoint/2010/main" val="10298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D8C61-626C-1893-62DF-BC7CE903D320}"/>
              </a:ext>
            </a:extLst>
          </p:cNvPr>
          <p:cNvSpPr>
            <a:spLocks noGrp="1"/>
          </p:cNvSpPr>
          <p:nvPr>
            <p:ph idx="1"/>
          </p:nvPr>
        </p:nvSpPr>
        <p:spPr>
          <a:xfrm>
            <a:off x="236113" y="2237174"/>
            <a:ext cx="8637271" cy="4413222"/>
          </a:xfrm>
        </p:spPr>
        <p:txBody>
          <a:bodyPr vert="horz" lIns="91440" tIns="45720" rIns="91440" bIns="45720" rtlCol="0" anchor="t">
            <a:normAutofit fontScale="92500" lnSpcReduction="20000"/>
          </a:bodyPr>
          <a:lstStyle/>
          <a:p>
            <a:r>
              <a:rPr lang="en-US">
                <a:ea typeface="+mn-lt"/>
                <a:cs typeface="+mn-lt"/>
              </a:rPr>
              <a:t>Effects on infant of formula v human milk</a:t>
            </a:r>
            <a:endParaRPr lang="en-US" dirty="0"/>
          </a:p>
          <a:p>
            <a:pPr marL="575945" lvl="1"/>
            <a:r>
              <a:rPr lang="en-US" dirty="0">
                <a:ea typeface="+mn-lt"/>
                <a:cs typeface="+mn-lt"/>
              </a:rPr>
              <a:t>The microbiota of non-exclusively breastfed infants is different </a:t>
            </a:r>
            <a:r>
              <a:rPr lang="en-US">
                <a:ea typeface="+mn-lt"/>
                <a:cs typeface="+mn-lt"/>
              </a:rPr>
              <a:t>from exclusively breastfed ones. </a:t>
            </a:r>
          </a:p>
          <a:p>
            <a:pPr marL="575945" lvl="1"/>
            <a:r>
              <a:rPr lang="en-US" dirty="0">
                <a:ea typeface="+mn-lt"/>
                <a:cs typeface="+mn-lt"/>
              </a:rPr>
              <a:t>Supplementation with artificial milk significantly alters the intestinal microflora. </a:t>
            </a:r>
          </a:p>
          <a:p>
            <a:pPr marL="575945" lvl="1"/>
            <a:r>
              <a:rPr lang="en-US">
                <a:ea typeface="+mn-lt"/>
                <a:cs typeface="+mn-lt"/>
              </a:rPr>
              <a:t>Higher risk of the following: </a:t>
            </a:r>
          </a:p>
          <a:p>
            <a:pPr marL="855345" lvl="2"/>
            <a:r>
              <a:rPr lang="en-US">
                <a:ea typeface="+mn-lt"/>
                <a:cs typeface="+mn-lt"/>
              </a:rPr>
              <a:t>Acute diseases (respiratory infections, diarrheas, otitis, dermatitis)</a:t>
            </a:r>
            <a:endParaRPr lang="en-US" dirty="0">
              <a:ea typeface="+mn-lt"/>
              <a:cs typeface="+mn-lt"/>
            </a:endParaRPr>
          </a:p>
          <a:p>
            <a:pPr marL="855345" lvl="2"/>
            <a:r>
              <a:rPr lang="en-US">
                <a:ea typeface="+mn-lt"/>
                <a:cs typeface="+mn-lt"/>
              </a:rPr>
              <a:t>Allergies and infections</a:t>
            </a:r>
          </a:p>
          <a:p>
            <a:pPr marL="855345" lvl="2"/>
            <a:r>
              <a:rPr lang="en-US">
                <a:ea typeface="+mn-lt"/>
                <a:cs typeface="+mn-lt"/>
              </a:rPr>
              <a:t>Chronic diseases (asthma, diabetes, obesity) </a:t>
            </a:r>
          </a:p>
          <a:p>
            <a:pPr marL="855345" lvl="2"/>
            <a:r>
              <a:rPr lang="en-US">
                <a:ea typeface="+mn-lt"/>
                <a:cs typeface="+mn-lt"/>
              </a:rPr>
              <a:t>Cancers during infancy, leukaemia</a:t>
            </a:r>
          </a:p>
          <a:p>
            <a:pPr marL="855345" lvl="2"/>
            <a:r>
              <a:rPr lang="en-US">
                <a:ea typeface="+mn-lt"/>
                <a:cs typeface="+mn-lt"/>
              </a:rPr>
              <a:t>Death before 2 years old from all causes</a:t>
            </a:r>
          </a:p>
          <a:p>
            <a:pPr marL="855345" lvl="2"/>
            <a:r>
              <a:rPr lang="en-US">
                <a:ea typeface="+mn-lt"/>
                <a:cs typeface="+mn-lt"/>
              </a:rPr>
              <a:t>Necrotizing enterocolitis</a:t>
            </a:r>
          </a:p>
          <a:p>
            <a:pPr marL="855345" lvl="2"/>
            <a:r>
              <a:rPr lang="en-US">
                <a:ea typeface="+mn-lt"/>
                <a:cs typeface="+mn-lt"/>
              </a:rPr>
              <a:t>SIDS (sudden infant death syndrome)</a:t>
            </a:r>
          </a:p>
          <a:p>
            <a:pPr marL="855345" lvl="2"/>
            <a:r>
              <a:rPr lang="en-US">
                <a:ea typeface="+mn-lt"/>
                <a:cs typeface="+mn-lt"/>
              </a:rPr>
              <a:t>Decreased cognitive development</a:t>
            </a:r>
            <a:endParaRPr lang="en-US"/>
          </a:p>
        </p:txBody>
      </p:sp>
      <p:sp>
        <p:nvSpPr>
          <p:cNvPr id="3" name="Title 2">
            <a:extLst>
              <a:ext uri="{FF2B5EF4-FFF2-40B4-BE49-F238E27FC236}">
                <a16:creationId xmlns:a16="http://schemas.microsoft.com/office/drawing/2014/main" id="{9047976D-DA82-A837-E21D-F43A48396B22}"/>
              </a:ext>
            </a:extLst>
          </p:cNvPr>
          <p:cNvSpPr>
            <a:spLocks noGrp="1"/>
          </p:cNvSpPr>
          <p:nvPr>
            <p:ph type="title"/>
          </p:nvPr>
        </p:nvSpPr>
        <p:spPr>
          <a:xfrm>
            <a:off x="233757" y="338328"/>
            <a:ext cx="8642110" cy="1424607"/>
          </a:xfrm>
        </p:spPr>
        <p:txBody>
          <a:bodyPr vert="horz" lIns="91440" tIns="45720" rIns="91440" bIns="45720" rtlCol="0" anchor="ctr">
            <a:noAutofit/>
          </a:bodyPr>
          <a:lstStyle/>
          <a:p>
            <a:r>
              <a:rPr lang="en-US" sz="3200" dirty="0">
                <a:ea typeface="+mj-lt"/>
                <a:cs typeface="+mj-lt"/>
              </a:rPr>
              <a:t>Step 3 Discuss</a:t>
            </a:r>
            <a:r>
              <a:rPr lang="en-US" sz="3200" dirty="0"/>
              <a:t> the importance and management of breastfeeding with pregnant women and their families.</a:t>
            </a:r>
          </a:p>
        </p:txBody>
      </p:sp>
    </p:spTree>
    <p:extLst>
      <p:ext uri="{BB962C8B-B14F-4D97-AF65-F5344CB8AC3E}">
        <p14:creationId xmlns:p14="http://schemas.microsoft.com/office/powerpoint/2010/main" val="140542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D8C61-626C-1893-62DF-BC7CE903D320}"/>
              </a:ext>
            </a:extLst>
          </p:cNvPr>
          <p:cNvSpPr>
            <a:spLocks noGrp="1"/>
          </p:cNvSpPr>
          <p:nvPr>
            <p:ph idx="1"/>
          </p:nvPr>
        </p:nvSpPr>
        <p:spPr>
          <a:xfrm>
            <a:off x="236113" y="2237174"/>
            <a:ext cx="8637271" cy="4413222"/>
          </a:xfrm>
        </p:spPr>
        <p:txBody>
          <a:bodyPr vert="horz" lIns="91440" tIns="45720" rIns="91440" bIns="45720" rtlCol="0" anchor="t">
            <a:normAutofit/>
          </a:bodyPr>
          <a:lstStyle/>
          <a:p>
            <a:r>
              <a:rPr lang="en-US">
                <a:ea typeface="+mn-lt"/>
                <a:cs typeface="+mn-lt"/>
              </a:rPr>
              <a:t>For mother, using formula means: </a:t>
            </a:r>
            <a:endParaRPr lang="en-US" dirty="0">
              <a:ea typeface="+mn-lt"/>
              <a:cs typeface="+mn-lt"/>
            </a:endParaRPr>
          </a:p>
          <a:p>
            <a:pPr marL="575945" lvl="1"/>
            <a:r>
              <a:rPr lang="en-US" dirty="0">
                <a:ea typeface="+mn-lt"/>
                <a:cs typeface="+mn-lt"/>
              </a:rPr>
              <a:t>Offering unneeded supplements may endanger adequate milk </a:t>
            </a:r>
            <a:r>
              <a:rPr lang="en-US">
                <a:ea typeface="+mn-lt"/>
                <a:cs typeface="+mn-lt"/>
              </a:rPr>
              <a:t>production</a:t>
            </a:r>
          </a:p>
          <a:p>
            <a:pPr marL="575945" lvl="1"/>
            <a:r>
              <a:rPr lang="en-US">
                <a:ea typeface="+mn-lt"/>
                <a:cs typeface="+mn-lt"/>
              </a:rPr>
              <a:t>Higher risk of the following: </a:t>
            </a:r>
          </a:p>
          <a:p>
            <a:pPr marL="855345" lvl="2"/>
            <a:r>
              <a:rPr lang="en-US">
                <a:ea typeface="+mn-lt"/>
                <a:cs typeface="+mn-lt"/>
              </a:rPr>
              <a:t>Postnatal depression</a:t>
            </a:r>
          </a:p>
          <a:p>
            <a:pPr marL="855345" lvl="2"/>
            <a:r>
              <a:rPr lang="en-US">
                <a:ea typeface="+mn-lt"/>
                <a:cs typeface="+mn-lt"/>
              </a:rPr>
              <a:t>Breast cancer</a:t>
            </a:r>
          </a:p>
          <a:p>
            <a:pPr marL="855345" lvl="2"/>
            <a:r>
              <a:rPr lang="en-US">
                <a:ea typeface="+mn-lt"/>
                <a:cs typeface="+mn-lt"/>
              </a:rPr>
              <a:t>Ovarian cancer</a:t>
            </a:r>
          </a:p>
          <a:p>
            <a:pPr marL="855345" lvl="2"/>
            <a:r>
              <a:rPr lang="en-US">
                <a:ea typeface="+mn-lt"/>
                <a:cs typeface="+mn-lt"/>
              </a:rPr>
              <a:t>Hypertension</a:t>
            </a:r>
          </a:p>
          <a:p>
            <a:pPr marL="855345" lvl="2"/>
            <a:r>
              <a:rPr lang="en-US">
                <a:ea typeface="+mn-lt"/>
                <a:cs typeface="+mn-lt"/>
              </a:rPr>
              <a:t>Type 2 diabetes</a:t>
            </a:r>
            <a:endParaRPr lang="en-US"/>
          </a:p>
        </p:txBody>
      </p:sp>
      <p:sp>
        <p:nvSpPr>
          <p:cNvPr id="3" name="Title 2">
            <a:extLst>
              <a:ext uri="{FF2B5EF4-FFF2-40B4-BE49-F238E27FC236}">
                <a16:creationId xmlns:a16="http://schemas.microsoft.com/office/drawing/2014/main" id="{9047976D-DA82-A837-E21D-F43A48396B22}"/>
              </a:ext>
            </a:extLst>
          </p:cNvPr>
          <p:cNvSpPr>
            <a:spLocks noGrp="1"/>
          </p:cNvSpPr>
          <p:nvPr>
            <p:ph type="title"/>
          </p:nvPr>
        </p:nvSpPr>
        <p:spPr>
          <a:xfrm>
            <a:off x="233757" y="338328"/>
            <a:ext cx="8642110" cy="1424607"/>
          </a:xfrm>
        </p:spPr>
        <p:txBody>
          <a:bodyPr vert="horz" lIns="91440" tIns="45720" rIns="91440" bIns="45720" rtlCol="0" anchor="ctr">
            <a:noAutofit/>
          </a:bodyPr>
          <a:lstStyle/>
          <a:p>
            <a:r>
              <a:rPr lang="en-US" sz="3200" dirty="0">
                <a:ea typeface="+mj-lt"/>
                <a:cs typeface="+mj-lt"/>
              </a:rPr>
              <a:t>Step 3 Discuss</a:t>
            </a:r>
            <a:r>
              <a:rPr lang="en-US" sz="3200" dirty="0"/>
              <a:t> the importance and management of breastfeeding with pregnant women and their families.</a:t>
            </a:r>
          </a:p>
        </p:txBody>
      </p:sp>
    </p:spTree>
    <p:extLst>
      <p:ext uri="{BB962C8B-B14F-4D97-AF65-F5344CB8AC3E}">
        <p14:creationId xmlns:p14="http://schemas.microsoft.com/office/powerpoint/2010/main" val="254229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D8C61-626C-1893-62DF-BC7CE903D320}"/>
              </a:ext>
            </a:extLst>
          </p:cNvPr>
          <p:cNvSpPr>
            <a:spLocks noGrp="1"/>
          </p:cNvSpPr>
          <p:nvPr>
            <p:ph idx="1"/>
          </p:nvPr>
        </p:nvSpPr>
        <p:spPr>
          <a:xfrm>
            <a:off x="236113" y="2237174"/>
            <a:ext cx="8637271" cy="4413222"/>
          </a:xfrm>
        </p:spPr>
        <p:txBody>
          <a:bodyPr vert="horz" lIns="91440" tIns="45720" rIns="91440" bIns="45720" rtlCol="0" anchor="t">
            <a:normAutofit fontScale="92500" lnSpcReduction="20000"/>
          </a:bodyPr>
          <a:lstStyle/>
          <a:p>
            <a:r>
              <a:rPr lang="en-US">
                <a:ea typeface="+mn-lt"/>
                <a:cs typeface="+mn-lt"/>
              </a:rPr>
              <a:t>Importance of exclusivity for baby</a:t>
            </a:r>
            <a:endParaRPr lang="en-US" dirty="0">
              <a:ea typeface="+mn-lt"/>
              <a:cs typeface="+mn-lt"/>
            </a:endParaRPr>
          </a:p>
          <a:p>
            <a:pPr marL="575945" lvl="1"/>
            <a:r>
              <a:rPr lang="en-US">
                <a:ea typeface="+mn-lt"/>
                <a:cs typeface="+mn-lt"/>
              </a:rPr>
              <a:t>Baby will learn to breastfeed more quickly</a:t>
            </a:r>
          </a:p>
          <a:p>
            <a:pPr marL="575945" lvl="1"/>
            <a:r>
              <a:rPr lang="en-US">
                <a:ea typeface="+mn-lt"/>
                <a:cs typeface="+mn-lt"/>
              </a:rPr>
              <a:t>Baby will learn how to self-regulate</a:t>
            </a:r>
          </a:p>
          <a:p>
            <a:pPr marL="575945" lvl="1"/>
            <a:r>
              <a:rPr lang="en-US">
                <a:ea typeface="+mn-lt"/>
                <a:cs typeface="+mn-lt"/>
              </a:rPr>
              <a:t>Provides all the nutrients needed for physical and neurological growth and development</a:t>
            </a:r>
          </a:p>
          <a:p>
            <a:pPr marL="575945" lvl="1"/>
            <a:r>
              <a:rPr lang="en-US">
                <a:ea typeface="+mn-lt"/>
                <a:cs typeface="+mn-lt"/>
              </a:rPr>
              <a:t>The effects of breastfeeding are greater when breastfeeding is exclusive</a:t>
            </a:r>
          </a:p>
          <a:p>
            <a:pPr marL="575945" lvl="1"/>
            <a:r>
              <a:rPr lang="en-US">
                <a:ea typeface="+mn-lt"/>
                <a:cs typeface="+mn-lt"/>
              </a:rPr>
              <a:t>Colostrum is rich in protective factors</a:t>
            </a:r>
          </a:p>
          <a:p>
            <a:pPr marL="575945" lvl="1"/>
            <a:r>
              <a:rPr lang="en-US">
                <a:ea typeface="+mn-lt"/>
                <a:cs typeface="+mn-lt"/>
              </a:rPr>
              <a:t>The microbiota (intestinal flora) of non-exclusively breastfed infants is different from exclusively breastfed ones</a:t>
            </a:r>
          </a:p>
          <a:p>
            <a:pPr marL="575945" lvl="1"/>
            <a:r>
              <a:rPr lang="en-US">
                <a:ea typeface="+mn-lt"/>
                <a:cs typeface="+mn-lt"/>
              </a:rPr>
              <a:t>Even one dose of formula changes the microbiota</a:t>
            </a:r>
            <a:endParaRPr lang="en-US"/>
          </a:p>
          <a:p>
            <a:r>
              <a:rPr lang="en-US">
                <a:ea typeface="+mn-lt"/>
                <a:cs typeface="+mn-lt"/>
              </a:rPr>
              <a:t>Importance of exclusivity for mother</a:t>
            </a:r>
          </a:p>
          <a:p>
            <a:pPr marL="575945" lvl="1"/>
            <a:r>
              <a:rPr lang="en-US">
                <a:ea typeface="+mn-lt"/>
                <a:cs typeface="+mn-lt"/>
              </a:rPr>
              <a:t>Frequent, exclusive breastfeeding helps build up a mother’s milk supply</a:t>
            </a:r>
          </a:p>
          <a:p>
            <a:pPr marL="575945" lvl="1"/>
            <a:r>
              <a:rPr lang="en-US">
                <a:ea typeface="+mn-lt"/>
                <a:cs typeface="+mn-lt"/>
              </a:rPr>
              <a:t>Less risk of engorgement- Breasts will feel more comfortable due to regular emptying</a:t>
            </a:r>
            <a:endParaRPr lang="en-US"/>
          </a:p>
        </p:txBody>
      </p:sp>
      <p:sp>
        <p:nvSpPr>
          <p:cNvPr id="3" name="Title 2">
            <a:extLst>
              <a:ext uri="{FF2B5EF4-FFF2-40B4-BE49-F238E27FC236}">
                <a16:creationId xmlns:a16="http://schemas.microsoft.com/office/drawing/2014/main" id="{9047976D-DA82-A837-E21D-F43A48396B22}"/>
              </a:ext>
            </a:extLst>
          </p:cNvPr>
          <p:cNvSpPr>
            <a:spLocks noGrp="1"/>
          </p:cNvSpPr>
          <p:nvPr>
            <p:ph type="title"/>
          </p:nvPr>
        </p:nvSpPr>
        <p:spPr>
          <a:xfrm>
            <a:off x="233757" y="338328"/>
            <a:ext cx="8642110" cy="1424607"/>
          </a:xfrm>
        </p:spPr>
        <p:txBody>
          <a:bodyPr vert="horz" lIns="91440" tIns="45720" rIns="91440" bIns="45720" rtlCol="0" anchor="ctr">
            <a:noAutofit/>
          </a:bodyPr>
          <a:lstStyle/>
          <a:p>
            <a:r>
              <a:rPr lang="en-US" sz="3200" dirty="0">
                <a:ea typeface="+mj-lt"/>
                <a:cs typeface="+mj-lt"/>
              </a:rPr>
              <a:t>Step 3 Discuss</a:t>
            </a:r>
            <a:r>
              <a:rPr lang="en-US" sz="3200" dirty="0"/>
              <a:t> the importance and management of breastfeeding with pregnant women and their families.</a:t>
            </a:r>
          </a:p>
        </p:txBody>
      </p:sp>
    </p:spTree>
    <p:extLst>
      <p:ext uri="{BB962C8B-B14F-4D97-AF65-F5344CB8AC3E}">
        <p14:creationId xmlns:p14="http://schemas.microsoft.com/office/powerpoint/2010/main" val="131258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415" y="2164162"/>
            <a:ext cx="5396091" cy="4792403"/>
          </a:xfrm>
        </p:spPr>
        <p:txBody>
          <a:bodyPr vert="horz" lIns="91440" tIns="45720" rIns="91440" bIns="45720" rtlCol="0" anchor="t">
            <a:normAutofit fontScale="92500" lnSpcReduction="20000"/>
          </a:bodyPr>
          <a:lstStyle/>
          <a:p>
            <a:pPr marL="575945" lvl="1"/>
            <a:r>
              <a:rPr lang="en-US" dirty="0"/>
              <a:t>Place babies in skin-to-skin contact with their mothers immediately following birth for at least an hour and encourage mothers to recognize when their babies are ready to breastfeed, offering help if needed.</a:t>
            </a:r>
          </a:p>
          <a:p>
            <a:pPr marL="575945" lvl="1"/>
            <a:r>
              <a:rPr lang="en-US" dirty="0"/>
              <a:t>This step applies to </a:t>
            </a:r>
            <a:r>
              <a:rPr lang="en-US" b="1" dirty="0"/>
              <a:t>all babies</a:t>
            </a:r>
            <a:r>
              <a:rPr lang="en-US" dirty="0"/>
              <a:t>, regardless of feeding method.</a:t>
            </a:r>
          </a:p>
          <a:p>
            <a:pPr marL="575945" lvl="1"/>
            <a:r>
              <a:rPr lang="en-US" dirty="0"/>
              <a:t>Immediate skin-to-skin contact </a:t>
            </a:r>
          </a:p>
          <a:p>
            <a:pPr marL="855345" lvl="2"/>
            <a:r>
              <a:rPr lang="en-US" dirty="0"/>
              <a:t>Allows the infant's rooting reflex to facilitate looking for and suckling at the breast</a:t>
            </a:r>
          </a:p>
          <a:p>
            <a:pPr marL="855345" lvl="2"/>
            <a:r>
              <a:rPr lang="en-US" dirty="0"/>
              <a:t>Helps populate the newborn's microbiome </a:t>
            </a:r>
          </a:p>
          <a:p>
            <a:pPr marL="855345" lvl="2"/>
            <a:r>
              <a:rPr lang="en-US" dirty="0"/>
              <a:t>Prevents hypothermia</a:t>
            </a:r>
            <a:endParaRPr lang="en-US"/>
          </a:p>
          <a:p>
            <a:pPr marL="855345" lvl="2"/>
            <a:r>
              <a:rPr lang="en-US" dirty="0"/>
              <a:t>Early suckling accelerates lactogenesis</a:t>
            </a:r>
          </a:p>
          <a:p>
            <a:pPr marL="855345" lvl="2"/>
            <a:r>
              <a:rPr lang="en-US" dirty="0"/>
              <a:t>Reduces the risk of infant mortality</a:t>
            </a:r>
            <a:endParaRPr lang="en-US"/>
          </a:p>
        </p:txBody>
      </p:sp>
      <p:sp>
        <p:nvSpPr>
          <p:cNvPr id="2" name="Title 1"/>
          <p:cNvSpPr>
            <a:spLocks noGrp="1"/>
          </p:cNvSpPr>
          <p:nvPr>
            <p:ph type="title"/>
          </p:nvPr>
        </p:nvSpPr>
        <p:spPr>
          <a:xfrm>
            <a:off x="58661" y="286716"/>
            <a:ext cx="8960184" cy="1489855"/>
          </a:xfrm>
        </p:spPr>
        <p:txBody>
          <a:bodyPr vert="horz" lIns="91440" tIns="45720" rIns="91440" bIns="45720" rtlCol="0" anchor="ctr">
            <a:noAutofit/>
          </a:bodyPr>
          <a:lstStyle/>
          <a:p>
            <a:r>
              <a:rPr lang="en-US" sz="2400" dirty="0"/>
              <a:t>Step 4</a:t>
            </a:r>
            <a:br>
              <a:rPr lang="en-US" sz="2400" dirty="0"/>
            </a:br>
            <a:r>
              <a:rPr lang="en-US" sz="2400" dirty="0"/>
              <a:t>Facilitate immediate and uninterrupted skin-to-skin contact and support mothers to initiate breastfeeding as soon as possible after birth.</a:t>
            </a:r>
          </a:p>
        </p:txBody>
      </p:sp>
      <p:pic>
        <p:nvPicPr>
          <p:cNvPr id="4" name="Picture 4" descr="Graphical user interface, text&#10;&#10;Description automatically generated">
            <a:extLst>
              <a:ext uri="{FF2B5EF4-FFF2-40B4-BE49-F238E27FC236}">
                <a16:creationId xmlns:a16="http://schemas.microsoft.com/office/drawing/2014/main" id="{857E7CCD-D7C4-4289-92BD-E9F7BB96426C}"/>
              </a:ext>
            </a:extLst>
          </p:cNvPr>
          <p:cNvPicPr>
            <a:picLocks noChangeAspect="1"/>
          </p:cNvPicPr>
          <p:nvPr/>
        </p:nvPicPr>
        <p:blipFill rotWithShape="1">
          <a:blip r:embed="rId2"/>
          <a:srcRect l="56522" t="18232" r="2484" b="6354"/>
          <a:stretch/>
        </p:blipFill>
        <p:spPr>
          <a:xfrm>
            <a:off x="5675469" y="2794979"/>
            <a:ext cx="3163298" cy="3277877"/>
          </a:xfrm>
          <a:prstGeom prst="rect">
            <a:avLst/>
          </a:prstGeom>
        </p:spPr>
      </p:pic>
    </p:spTree>
    <p:extLst>
      <p:ext uri="{BB962C8B-B14F-4D97-AF65-F5344CB8AC3E}">
        <p14:creationId xmlns:p14="http://schemas.microsoft.com/office/powerpoint/2010/main" val="106589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Examine and define the Ten Steps to Successful Breastfeeding and the significance of each step.</a:t>
            </a:r>
          </a:p>
          <a:p>
            <a:pPr lvl="0"/>
            <a:endParaRPr lang="en-US" dirty="0"/>
          </a:p>
          <a:p>
            <a:pPr lvl="0"/>
            <a:r>
              <a:rPr lang="en-US" dirty="0"/>
              <a:t>Identify the importance of breastfeeding and its benefits.</a:t>
            </a:r>
          </a:p>
          <a:p>
            <a:pPr lvl="0"/>
            <a:endParaRPr lang="en-US" dirty="0"/>
          </a:p>
          <a:p>
            <a:pPr lvl="0"/>
            <a:r>
              <a:rPr lang="en-US" dirty="0"/>
              <a:t>Identify the contraindications to breastfeeding.</a:t>
            </a:r>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57281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71" y="2432441"/>
            <a:ext cx="8942900" cy="4425559"/>
          </a:xfrm>
        </p:spPr>
        <p:txBody>
          <a:bodyPr vert="horz" lIns="91440" tIns="45720" rIns="91440" bIns="45720" rtlCol="0" anchor="t">
            <a:normAutofit fontScale="92500" lnSpcReduction="10000"/>
          </a:bodyPr>
          <a:lstStyle/>
          <a:p>
            <a:r>
              <a:rPr lang="en-US" dirty="0"/>
              <a:t>AAP Policy: Initiate skin-to-skin immediately after delivery; keep newborn and mother together in recovery and after; avoid unnecessary oral suctioning. </a:t>
            </a:r>
            <a:endParaRPr lang="en-US"/>
          </a:p>
          <a:p>
            <a:pPr marL="575945" lvl="1"/>
            <a:r>
              <a:rPr lang="en-US" dirty="0">
                <a:ea typeface="+mn-lt"/>
                <a:cs typeface="+mn-lt"/>
              </a:rPr>
              <a:t>Infant dried, placed ventral-to-ventral on </a:t>
            </a:r>
            <a:r>
              <a:rPr lang="en-US">
                <a:ea typeface="+mn-lt"/>
                <a:cs typeface="+mn-lt"/>
              </a:rPr>
              <a:t>mother's</a:t>
            </a:r>
            <a:r>
              <a:rPr lang="en-US" dirty="0">
                <a:ea typeface="+mn-lt"/>
                <a:cs typeface="+mn-lt"/>
              </a:rPr>
              <a:t> chest, cap placed on head, and doubled pre-warmed blankets over both </a:t>
            </a:r>
            <a:endParaRPr lang="en-US"/>
          </a:p>
          <a:p>
            <a:r>
              <a:rPr lang="en-US" dirty="0"/>
              <a:t>Initial period of skin-to-skin contact may take up to 2 hours until the completion of the first feed</a:t>
            </a:r>
          </a:p>
          <a:p>
            <a:r>
              <a:rPr lang="en-US" dirty="0"/>
              <a:t>Routine procedures (assessments, vital signs, security steps, APGAR) should be done while infant is skin-to-skin with mother</a:t>
            </a:r>
          </a:p>
          <a:p>
            <a:r>
              <a:rPr lang="en-US" dirty="0"/>
              <a:t>Monitor dyad</a:t>
            </a:r>
          </a:p>
          <a:p>
            <a:r>
              <a:rPr lang="en-US" dirty="0"/>
              <a:t>Delay painful procedures (or those that require separation) until after first feed or first hour for formula feeders </a:t>
            </a:r>
          </a:p>
          <a:p>
            <a:pPr marL="855345" lvl="2"/>
            <a:r>
              <a:rPr lang="en-US" dirty="0"/>
              <a:t>Painful procedures may be conducted while skin-to-skin to reduce pain</a:t>
            </a:r>
          </a:p>
        </p:txBody>
      </p:sp>
      <p:sp>
        <p:nvSpPr>
          <p:cNvPr id="2" name="Title 1"/>
          <p:cNvSpPr>
            <a:spLocks noGrp="1"/>
          </p:cNvSpPr>
          <p:nvPr>
            <p:ph type="title"/>
          </p:nvPr>
        </p:nvSpPr>
        <p:spPr>
          <a:xfrm>
            <a:off x="240094" y="338328"/>
            <a:ext cx="8753208" cy="1702044"/>
          </a:xfrm>
        </p:spPr>
        <p:txBody>
          <a:bodyPr vert="horz" lIns="91440" tIns="45720" rIns="91440" bIns="45720" rtlCol="0" anchor="ctr">
            <a:noAutofit/>
          </a:bodyPr>
          <a:lstStyle/>
          <a:p>
            <a:r>
              <a:rPr lang="en-US" sz="2400" dirty="0">
                <a:solidFill>
                  <a:schemeClr val="bg1"/>
                </a:solidFill>
              </a:rPr>
              <a:t>Step 4</a:t>
            </a:r>
            <a:br>
              <a:rPr lang="en-US" sz="2400" dirty="0"/>
            </a:br>
            <a:r>
              <a:rPr lang="en-US" sz="2400" dirty="0">
                <a:ea typeface="+mj-lt"/>
                <a:cs typeface="+mj-lt"/>
              </a:rPr>
              <a:t>Facilitate immediate and uninterrupted skin-to-skin contact and support mothers to initiate breastfeeding as soon as possible after birth.</a:t>
            </a:r>
            <a:br>
              <a:rPr lang="en-US" sz="2400" dirty="0">
                <a:ea typeface="+mj-lt"/>
                <a:cs typeface="+mj-lt"/>
              </a:rPr>
            </a:br>
            <a:endParaRPr lang="en-US" sz="2400" dirty="0">
              <a:ea typeface="+mj-lt"/>
              <a:cs typeface="+mj-lt"/>
            </a:endParaRPr>
          </a:p>
        </p:txBody>
      </p:sp>
    </p:spTree>
    <p:extLst>
      <p:ext uri="{BB962C8B-B14F-4D97-AF65-F5344CB8AC3E}">
        <p14:creationId xmlns:p14="http://schemas.microsoft.com/office/powerpoint/2010/main" val="206363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p:spPr>
        <p:txBody>
          <a:bodyPr anchor="ctr">
            <a:normAutofit/>
          </a:bodyPr>
          <a:lstStyle/>
          <a:p>
            <a:pPr>
              <a:lnSpc>
                <a:spcPct val="90000"/>
              </a:lnSpc>
            </a:pPr>
            <a:r>
              <a:rPr lang="en-US" sz="4100"/>
              <a:t>Importance of </a:t>
            </a:r>
            <a:r>
              <a:rPr lang="en-US" sz="4100" dirty="0"/>
              <a:t>Skin to Skin Contact (SSC)</a:t>
            </a:r>
          </a:p>
        </p:txBody>
      </p:sp>
      <p:sp>
        <p:nvSpPr>
          <p:cNvPr id="3" name="Content Placeholder 2"/>
          <p:cNvSpPr>
            <a:spLocks noGrp="1"/>
          </p:cNvSpPr>
          <p:nvPr>
            <p:ph sz="quarter" idx="13"/>
          </p:nvPr>
        </p:nvSpPr>
        <p:spPr>
          <a:xfrm>
            <a:off x="4931524" y="2277749"/>
            <a:ext cx="4116601" cy="4580847"/>
          </a:xfrm>
        </p:spPr>
        <p:txBody>
          <a:bodyPr vert="horz" lIns="91440" tIns="45720" rIns="91440" bIns="45720" rtlCol="0" anchor="t">
            <a:normAutofit fontScale="55000" lnSpcReduction="20000"/>
          </a:bodyPr>
          <a:lstStyle/>
          <a:p>
            <a:r>
              <a:rPr lang="en-US" dirty="0"/>
              <a:t>For mother:</a:t>
            </a:r>
          </a:p>
          <a:p>
            <a:r>
              <a:rPr lang="en-US" dirty="0">
                <a:ea typeface="+mn-lt"/>
                <a:cs typeface="+mn-lt"/>
              </a:rPr>
              <a:t>Temperature within normal limits.</a:t>
            </a:r>
          </a:p>
          <a:p>
            <a:r>
              <a:rPr lang="en-US">
                <a:ea typeface="+mn-lt"/>
                <a:cs typeface="+mn-lt"/>
              </a:rPr>
              <a:t>Placenta expulsed in a timely manner following the surge of maternal oxytocin, so less postnatal anaemia</a:t>
            </a:r>
          </a:p>
          <a:p>
            <a:r>
              <a:rPr lang="en-US">
                <a:ea typeface="+mn-lt"/>
                <a:cs typeface="+mn-lt"/>
              </a:rPr>
              <a:t>Surge of oxytocin resulting in adequate uterine involution, secured milk production</a:t>
            </a:r>
          </a:p>
          <a:p>
            <a:r>
              <a:rPr lang="en-US">
                <a:ea typeface="+mn-lt"/>
                <a:cs typeface="+mn-lt"/>
              </a:rPr>
              <a:t>Serum gastrin remains low, meaning less stress for the mother</a:t>
            </a:r>
          </a:p>
          <a:p>
            <a:r>
              <a:rPr lang="en-US">
                <a:ea typeface="+mn-lt"/>
                <a:cs typeface="+mn-lt"/>
              </a:rPr>
              <a:t>Breastfeeding is facilitated because of the hormones involved with skin-to-skin contact</a:t>
            </a:r>
          </a:p>
          <a:p>
            <a:r>
              <a:rPr lang="en-US">
                <a:ea typeface="+mn-lt"/>
                <a:cs typeface="+mn-lt"/>
              </a:rPr>
              <a:t>Bonding is facilitated (visual contacts, touch, en-face position, affectionate behaviours)</a:t>
            </a:r>
          </a:p>
          <a:p>
            <a:r>
              <a:rPr lang="en-US">
                <a:ea typeface="+mn-lt"/>
                <a:cs typeface="+mn-lt"/>
              </a:rPr>
              <a:t>Mother’s voice and movements are soft, she shows patience in her attempts to latch or to stimulate her baby</a:t>
            </a:r>
          </a:p>
          <a:p>
            <a:r>
              <a:rPr lang="en-US">
                <a:ea typeface="+mn-lt"/>
                <a:cs typeface="+mn-lt"/>
              </a:rPr>
              <a:t>Maternal feeling of well-being (oxytocin and endorphins are elevated)</a:t>
            </a:r>
          </a:p>
          <a:p>
            <a:r>
              <a:rPr lang="en-US">
                <a:ea typeface="+mn-lt"/>
                <a:cs typeface="+mn-lt"/>
              </a:rPr>
              <a:t>Fewer postnatal depressive symptoms</a:t>
            </a:r>
          </a:p>
          <a:p>
            <a:r>
              <a:rPr lang="en-US">
                <a:ea typeface="+mn-lt"/>
                <a:cs typeface="+mn-lt"/>
              </a:rPr>
              <a:t>Less maternal negligence and baby abandonment</a:t>
            </a:r>
          </a:p>
          <a:p>
            <a:r>
              <a:rPr lang="en-US">
                <a:ea typeface="+mn-lt"/>
                <a:cs typeface="+mn-lt"/>
              </a:rPr>
              <a:t>Mutual reciprocity; maternal sensitivity is increased</a:t>
            </a:r>
          </a:p>
          <a:p>
            <a:r>
              <a:rPr lang="en-US">
                <a:ea typeface="+mn-lt"/>
                <a:cs typeface="+mn-lt"/>
              </a:rPr>
              <a:t>Mother can calm her baby more easily </a:t>
            </a:r>
            <a:endParaRPr lang="en-US"/>
          </a:p>
        </p:txBody>
      </p:sp>
      <p:sp>
        <p:nvSpPr>
          <p:cNvPr id="9" name="Content Placeholder 3">
            <a:extLst>
              <a:ext uri="{FF2B5EF4-FFF2-40B4-BE49-F238E27FC236}">
                <a16:creationId xmlns:a16="http://schemas.microsoft.com/office/drawing/2014/main" id="{60445E59-DAD8-FCD0-5410-BF14ED6A4B75}"/>
              </a:ext>
            </a:extLst>
          </p:cNvPr>
          <p:cNvSpPr>
            <a:spLocks noGrp="1"/>
          </p:cNvSpPr>
          <p:nvPr>
            <p:ph sz="quarter" idx="14"/>
          </p:nvPr>
        </p:nvSpPr>
        <p:spPr>
          <a:xfrm>
            <a:off x="221529" y="1837438"/>
            <a:ext cx="4561274" cy="5019987"/>
          </a:xfrm>
        </p:spPr>
        <p:txBody>
          <a:bodyPr vert="horz" lIns="91440" tIns="45720" rIns="91440" bIns="45720" rtlCol="0" anchor="t">
            <a:noAutofit/>
          </a:bodyPr>
          <a:lstStyle/>
          <a:p>
            <a:r>
              <a:rPr lang="en-US" sz="1200" dirty="0"/>
              <a:t>For infant:</a:t>
            </a:r>
          </a:p>
          <a:p>
            <a:r>
              <a:rPr lang="en-US" sz="1200" dirty="0">
                <a:ea typeface="+mn-lt"/>
                <a:cs typeface="+mn-lt"/>
              </a:rPr>
              <a:t>Microbiota is colonized with mother’s flora</a:t>
            </a:r>
          </a:p>
          <a:p>
            <a:r>
              <a:rPr lang="en-US" sz="1200">
                <a:ea typeface="+mn-lt"/>
                <a:cs typeface="+mn-lt"/>
              </a:rPr>
              <a:t>Temperature is maintained within normal limits</a:t>
            </a:r>
          </a:p>
          <a:p>
            <a:r>
              <a:rPr lang="en-US" sz="1200">
                <a:ea typeface="+mn-lt"/>
                <a:cs typeface="+mn-lt"/>
              </a:rPr>
              <a:t>Oxygenation and arterial gases are maintained within normal limits</a:t>
            </a:r>
          </a:p>
          <a:p>
            <a:r>
              <a:rPr lang="en-US" sz="1200">
                <a:ea typeface="+mn-lt"/>
                <a:cs typeface="+mn-lt"/>
              </a:rPr>
              <a:t>Heart rate is maintained within normal limits and initial tachycardia is reduced soon after birth</a:t>
            </a:r>
          </a:p>
          <a:p>
            <a:r>
              <a:rPr lang="en-US" sz="1200">
                <a:ea typeface="+mn-lt"/>
                <a:cs typeface="+mn-lt"/>
              </a:rPr>
              <a:t>Stress of being born is reduced (plasma gastrin remains low)</a:t>
            </a:r>
          </a:p>
          <a:p>
            <a:r>
              <a:rPr lang="en-US" sz="1200">
                <a:ea typeface="+mn-lt"/>
                <a:cs typeface="+mn-lt"/>
              </a:rPr>
              <a:t>Glycemia is maintained within normal limits</a:t>
            </a:r>
          </a:p>
          <a:p>
            <a:r>
              <a:rPr lang="en-US" sz="1200">
                <a:ea typeface="+mn-lt"/>
                <a:cs typeface="+mn-lt"/>
              </a:rPr>
              <a:t>Cortisol level is low, promoting low stress post-birth and prefeeding behaviours</a:t>
            </a:r>
          </a:p>
          <a:p>
            <a:r>
              <a:rPr lang="en-US" sz="1200">
                <a:ea typeface="+mn-lt"/>
                <a:cs typeface="+mn-lt"/>
              </a:rPr>
              <a:t>Normal neuromotor organization is promoted</a:t>
            </a:r>
          </a:p>
          <a:p>
            <a:r>
              <a:rPr lang="en-US" sz="1200">
                <a:ea typeface="+mn-lt"/>
                <a:cs typeface="+mn-lt"/>
              </a:rPr>
              <a:t>Breastfeeding is facilitated following hormonal surge, proximity to breast (odors, breast massage with baby’s fists, placement of the tongue) and facility to follow instinctive 9 stages (pre-feeding behaviours leading to adequate milk production, efficient sucks, exclusivity, smooth transition to breastfeeding)</a:t>
            </a:r>
          </a:p>
          <a:p>
            <a:r>
              <a:rPr lang="en-US" sz="1200">
                <a:ea typeface="+mn-lt"/>
                <a:cs typeface="+mn-lt"/>
              </a:rPr>
              <a:t>Initial weight loss and gain are within normal limits in the early postnatal period</a:t>
            </a:r>
          </a:p>
          <a:p>
            <a:r>
              <a:rPr lang="en-US" sz="1200">
                <a:ea typeface="+mn-lt"/>
                <a:cs typeface="+mn-lt"/>
              </a:rPr>
              <a:t>Pain reduced during painful procedures such as heel stick and intramuscular injections</a:t>
            </a:r>
          </a:p>
          <a:p>
            <a:r>
              <a:rPr lang="en-US" sz="1200">
                <a:ea typeface="+mn-lt"/>
                <a:cs typeface="+mn-lt"/>
              </a:rPr>
              <a:t>Baby is not in distress (cries less after the initial cry)</a:t>
            </a:r>
          </a:p>
          <a:p>
            <a:r>
              <a:rPr lang="en-US" sz="1200">
                <a:ea typeface="+mn-lt"/>
                <a:cs typeface="+mn-lt"/>
              </a:rPr>
              <a:t>Bonding is facilitated (visual contacts, en-face position, alertness, vocalizations, calm)</a:t>
            </a:r>
            <a:endParaRPr lang="en-US" sz="1200"/>
          </a:p>
        </p:txBody>
      </p:sp>
      <p:sp>
        <p:nvSpPr>
          <p:cNvPr id="4" name="TextBox 3">
            <a:extLst>
              <a:ext uri="{FF2B5EF4-FFF2-40B4-BE49-F238E27FC236}">
                <a16:creationId xmlns:a16="http://schemas.microsoft.com/office/drawing/2014/main" id="{02FD63AD-B7F9-D663-5ACB-AA0B239DDD50}"/>
              </a:ext>
            </a:extLst>
          </p:cNvPr>
          <p:cNvSpPr txBox="1"/>
          <p:nvPr/>
        </p:nvSpPr>
        <p:spPr>
          <a:xfrm>
            <a:off x="4494653" y="1409413"/>
            <a:ext cx="381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p>
        </p:txBody>
      </p:sp>
    </p:spTree>
    <p:extLst>
      <p:ext uri="{BB962C8B-B14F-4D97-AF65-F5344CB8AC3E}">
        <p14:creationId xmlns:p14="http://schemas.microsoft.com/office/powerpoint/2010/main" val="355737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858" y="2608703"/>
            <a:ext cx="5094718" cy="3551965"/>
          </a:xfrm>
        </p:spPr>
        <p:txBody>
          <a:bodyPr>
            <a:normAutofit/>
          </a:bodyPr>
          <a:lstStyle/>
          <a:p>
            <a:r>
              <a:rPr lang="en-US" dirty="0"/>
              <a:t>Show mothers how to breastfeed and how to maintain lactation even if they should be separated from their infants.</a:t>
            </a:r>
          </a:p>
          <a:p>
            <a:pPr lvl="1"/>
            <a:r>
              <a:rPr lang="en-US" dirty="0">
                <a:solidFill>
                  <a:prstClr val="black"/>
                </a:solidFill>
              </a:rPr>
              <a:t>If mothers and babies are separated, help them express milk within 3 but no more than 6 hours after delivery </a:t>
            </a:r>
          </a:p>
          <a:p>
            <a:endParaRPr lang="en-US" dirty="0"/>
          </a:p>
        </p:txBody>
      </p:sp>
      <p:sp>
        <p:nvSpPr>
          <p:cNvPr id="2" name="Title 1"/>
          <p:cNvSpPr>
            <a:spLocks noGrp="1"/>
          </p:cNvSpPr>
          <p:nvPr>
            <p:ph type="title"/>
          </p:nvPr>
        </p:nvSpPr>
        <p:spPr>
          <a:xfrm>
            <a:off x="227323" y="70138"/>
            <a:ext cx="8842605" cy="1252728"/>
          </a:xfrm>
        </p:spPr>
        <p:txBody>
          <a:bodyPr vert="horz" lIns="91440" tIns="45720" rIns="91440" bIns="45720" rtlCol="0" anchor="ctr">
            <a:noAutofit/>
          </a:bodyPr>
          <a:lstStyle/>
          <a:p>
            <a:br>
              <a:rPr lang="en-US" sz="3200" dirty="0"/>
            </a:br>
            <a:br>
              <a:rPr lang="en-US" sz="3200" dirty="0"/>
            </a:br>
            <a:r>
              <a:rPr lang="en-US" sz="3200" dirty="0"/>
              <a:t>Step 5</a:t>
            </a:r>
            <a:br>
              <a:rPr lang="en-US" sz="3200" dirty="0"/>
            </a:br>
            <a:r>
              <a:rPr lang="en-US" sz="3200" dirty="0"/>
              <a:t>Support mothers to initiate and maintain breastfeeding and manage common difficulties.</a:t>
            </a:r>
            <a:br>
              <a:rPr lang="en-US" sz="3200" dirty="0"/>
            </a:br>
            <a:endParaRPr lang="en-US" sz="3200">
              <a:ea typeface="+mj-lt"/>
              <a:cs typeface="+mj-lt"/>
            </a:endParaRPr>
          </a:p>
        </p:txBody>
      </p:sp>
      <p:pic>
        <p:nvPicPr>
          <p:cNvPr id="4" name="Picture 4" descr="Graphical user interface, text&#10;&#10;Description automatically generated">
            <a:extLst>
              <a:ext uri="{FF2B5EF4-FFF2-40B4-BE49-F238E27FC236}">
                <a16:creationId xmlns:a16="http://schemas.microsoft.com/office/drawing/2014/main" id="{13FA22EF-C4D3-E813-51A6-43AA00DA5D4B}"/>
              </a:ext>
            </a:extLst>
          </p:cNvPr>
          <p:cNvPicPr>
            <a:picLocks noChangeAspect="1"/>
          </p:cNvPicPr>
          <p:nvPr/>
        </p:nvPicPr>
        <p:blipFill rotWithShape="1">
          <a:blip r:embed="rId2"/>
          <a:srcRect l="65067" t="30219" r="1339" b="9344"/>
          <a:stretch/>
        </p:blipFill>
        <p:spPr>
          <a:xfrm>
            <a:off x="5477775" y="2605717"/>
            <a:ext cx="3427596" cy="3463760"/>
          </a:xfrm>
          <a:prstGeom prst="rect">
            <a:avLst/>
          </a:prstGeom>
        </p:spPr>
      </p:pic>
    </p:spTree>
    <p:extLst>
      <p:ext uri="{BB962C8B-B14F-4D97-AF65-F5344CB8AC3E}">
        <p14:creationId xmlns:p14="http://schemas.microsoft.com/office/powerpoint/2010/main" val="291426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66" y="2425223"/>
            <a:ext cx="8229600" cy="4343399"/>
          </a:xfrm>
        </p:spPr>
        <p:txBody>
          <a:bodyPr>
            <a:normAutofit/>
          </a:bodyPr>
          <a:lstStyle/>
          <a:p>
            <a:pPr lvl="0"/>
            <a:r>
              <a:rPr lang="en-US" sz="2800" dirty="0">
                <a:solidFill>
                  <a:prstClr val="black"/>
                </a:solidFill>
              </a:rPr>
              <a:t>Prior to discharge, mothers should be educated on basic breastfeeding practices including:</a:t>
            </a:r>
          </a:p>
          <a:p>
            <a:pPr marL="971550" lvl="1" indent="-514350">
              <a:buFont typeface="+mj-lt"/>
              <a:buAutoNum type="arabicPeriod"/>
            </a:pPr>
            <a:r>
              <a:rPr lang="en-US" sz="2200" dirty="0">
                <a:solidFill>
                  <a:prstClr val="black"/>
                </a:solidFill>
              </a:rPr>
              <a:t>The importance of exclusive breastfeeding</a:t>
            </a:r>
          </a:p>
          <a:p>
            <a:pPr marL="971550" lvl="1" indent="-514350">
              <a:buFont typeface="+mj-lt"/>
              <a:buAutoNum type="arabicPeriod"/>
            </a:pPr>
            <a:r>
              <a:rPr lang="en-US" sz="2200" dirty="0">
                <a:solidFill>
                  <a:prstClr val="black"/>
                </a:solidFill>
              </a:rPr>
              <a:t>How to maintain lactation for exclusive breastfeeding for about 6 months</a:t>
            </a:r>
          </a:p>
          <a:p>
            <a:pPr marL="971550" lvl="1" indent="-514350">
              <a:buFont typeface="+mj-lt"/>
              <a:buAutoNum type="arabicPeriod"/>
            </a:pPr>
            <a:r>
              <a:rPr lang="en-US" sz="2200" dirty="0">
                <a:solidFill>
                  <a:prstClr val="black"/>
                </a:solidFill>
              </a:rPr>
              <a:t>Criteria to assess if the baby is getting enough breast milk</a:t>
            </a:r>
          </a:p>
          <a:p>
            <a:pPr marL="971550" lvl="1" indent="-514350">
              <a:buFont typeface="+mj-lt"/>
              <a:buAutoNum type="arabicPeriod"/>
            </a:pPr>
            <a:r>
              <a:rPr lang="en-US" sz="2200" dirty="0">
                <a:solidFill>
                  <a:prstClr val="black"/>
                </a:solidFill>
              </a:rPr>
              <a:t>How to express, handle, and store breast milk, including manual expression</a:t>
            </a:r>
          </a:p>
          <a:p>
            <a:pPr marL="971550" lvl="1" indent="-514350">
              <a:buFont typeface="+mj-lt"/>
              <a:buAutoNum type="arabicPeriod"/>
            </a:pPr>
            <a:r>
              <a:rPr lang="en-US" sz="2200" dirty="0">
                <a:solidFill>
                  <a:prstClr val="black"/>
                </a:solidFill>
              </a:rPr>
              <a:t>How to sustain lactation if the mother is separated from her infant or will not be exclusively breastfeeding after discharge</a:t>
            </a:r>
          </a:p>
        </p:txBody>
      </p:sp>
      <p:sp>
        <p:nvSpPr>
          <p:cNvPr id="2" name="Title 1"/>
          <p:cNvSpPr>
            <a:spLocks noGrp="1"/>
          </p:cNvSpPr>
          <p:nvPr>
            <p:ph type="title"/>
          </p:nvPr>
        </p:nvSpPr>
        <p:spPr>
          <a:xfrm>
            <a:off x="457200" y="286764"/>
            <a:ext cx="8229600" cy="934751"/>
          </a:xfrm>
        </p:spPr>
        <p:txBody>
          <a:bodyPr/>
          <a:lstStyle/>
          <a:p>
            <a:r>
              <a:rPr lang="en-US" dirty="0"/>
              <a:t>Step 5</a:t>
            </a:r>
          </a:p>
        </p:txBody>
      </p:sp>
    </p:spTree>
    <p:extLst>
      <p:ext uri="{BB962C8B-B14F-4D97-AF65-F5344CB8AC3E}">
        <p14:creationId xmlns:p14="http://schemas.microsoft.com/office/powerpoint/2010/main" val="168807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94692"/>
            <a:ext cx="7543800" cy="6186309"/>
          </a:xfrm>
          <a:prstGeom prst="rect">
            <a:avLst/>
          </a:prstGeom>
        </p:spPr>
        <p:txBody>
          <a:bodyPr wrap="square">
            <a:spAutoFit/>
          </a:bodyPr>
          <a:lstStyle/>
          <a:p>
            <a:r>
              <a:rPr lang="en-US" b="1" dirty="0">
                <a:solidFill>
                  <a:prstClr val="black"/>
                </a:solidFill>
              </a:rPr>
              <a:t>How to express breast milk by hand</a:t>
            </a:r>
          </a:p>
          <a:p>
            <a:r>
              <a:rPr lang="en-US" dirty="0">
                <a:solidFill>
                  <a:prstClr val="black"/>
                </a:solidFill>
              </a:rPr>
              <a:t>The mother should:</a:t>
            </a:r>
          </a:p>
          <a:p>
            <a:r>
              <a:rPr lang="en-US" dirty="0">
                <a:solidFill>
                  <a:prstClr val="black"/>
                </a:solidFill>
              </a:rPr>
              <a:t>• Have a clean, dry, wide-necked container for the expressed breast milk;</a:t>
            </a:r>
          </a:p>
          <a:p>
            <a:r>
              <a:rPr lang="en-US" dirty="0">
                <a:solidFill>
                  <a:prstClr val="black"/>
                </a:solidFill>
              </a:rPr>
              <a:t>• Wash her hands thoroughly;</a:t>
            </a:r>
          </a:p>
          <a:p>
            <a:r>
              <a:rPr lang="en-US" dirty="0">
                <a:solidFill>
                  <a:prstClr val="black"/>
                </a:solidFill>
              </a:rPr>
              <a:t>• Sit or stand comfortably and hold the container under her nipple and areola;</a:t>
            </a:r>
          </a:p>
          <a:p>
            <a:r>
              <a:rPr lang="en-US" dirty="0">
                <a:solidFill>
                  <a:prstClr val="black"/>
                </a:solidFill>
              </a:rPr>
              <a:t>• Put her thumb on top of her breast and her first finger on the underside of her breast so that they are opposite each other about 4 cm from the tip of the nipple;</a:t>
            </a:r>
          </a:p>
          <a:p>
            <a:r>
              <a:rPr lang="en-US" dirty="0">
                <a:solidFill>
                  <a:prstClr val="black"/>
                </a:solidFill>
              </a:rPr>
              <a:t>• Compress and release her breast between her finger and thumb a few times. If milk does not appear, re-position her thumb and finger a little closer or further away from the nipple and compress and release a number of times as before.  This should not hurt – if it hurts, the technique is wrong. At first no milk may come, but after compressing a few times, milk starts to drip out. It may flow in streams if the oxytocin reflex is active;</a:t>
            </a:r>
          </a:p>
          <a:p>
            <a:r>
              <a:rPr lang="en-US" dirty="0">
                <a:solidFill>
                  <a:prstClr val="black"/>
                </a:solidFill>
              </a:rPr>
              <a:t>• Compress and release all the way around her breast, with her finger and thumb the same distance from the nipple;</a:t>
            </a:r>
          </a:p>
          <a:p>
            <a:r>
              <a:rPr lang="en-US" dirty="0">
                <a:solidFill>
                  <a:prstClr val="black"/>
                </a:solidFill>
              </a:rPr>
              <a:t>• Express each breast until the milk drips slowly;</a:t>
            </a:r>
          </a:p>
          <a:p>
            <a:r>
              <a:rPr lang="en-US" dirty="0">
                <a:solidFill>
                  <a:prstClr val="black"/>
                </a:solidFill>
              </a:rPr>
              <a:t>• Repeat expressing from each breast 5 to 6 times;</a:t>
            </a:r>
          </a:p>
          <a:p>
            <a:r>
              <a:rPr lang="en-US" dirty="0">
                <a:solidFill>
                  <a:prstClr val="black"/>
                </a:solidFill>
              </a:rPr>
              <a:t>• Stop expressing when milk drips slowly from the start of compression, and does not flow;</a:t>
            </a:r>
          </a:p>
          <a:p>
            <a:r>
              <a:rPr lang="en-US" dirty="0">
                <a:solidFill>
                  <a:prstClr val="black"/>
                </a:solidFill>
              </a:rPr>
              <a:t>• Avoid rubbing or sliding her fingers along the skin;</a:t>
            </a:r>
          </a:p>
          <a:p>
            <a:r>
              <a:rPr lang="en-US" dirty="0">
                <a:solidFill>
                  <a:prstClr val="black"/>
                </a:solidFill>
              </a:rPr>
              <a:t>• Avoid squeezing or pinching the nipple itself.</a:t>
            </a:r>
          </a:p>
        </p:txBody>
      </p:sp>
    </p:spTree>
    <p:extLst>
      <p:ext uri="{BB962C8B-B14F-4D97-AF65-F5344CB8AC3E}">
        <p14:creationId xmlns:p14="http://schemas.microsoft.com/office/powerpoint/2010/main" val="51795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http://newborns.stanford.edu/Breastfeeding/HandExpression.html</a:t>
            </a:r>
            <a:endParaRPr lang="en-US" dirty="0"/>
          </a:p>
          <a:p>
            <a:endParaRPr lang="en-US" dirty="0"/>
          </a:p>
          <a:p>
            <a:r>
              <a:rPr lang="en-US" dirty="0"/>
              <a:t>From Jane Morton, MD at Stanford University</a:t>
            </a:r>
          </a:p>
          <a:p>
            <a:r>
              <a:rPr lang="en-US" dirty="0"/>
              <a:t>Many other educational videos available at this link</a:t>
            </a:r>
          </a:p>
        </p:txBody>
      </p:sp>
      <p:sp>
        <p:nvSpPr>
          <p:cNvPr id="2" name="Title 1"/>
          <p:cNvSpPr>
            <a:spLocks noGrp="1"/>
          </p:cNvSpPr>
          <p:nvPr>
            <p:ph type="title"/>
          </p:nvPr>
        </p:nvSpPr>
        <p:spPr/>
        <p:txBody>
          <a:bodyPr/>
          <a:lstStyle/>
          <a:p>
            <a:r>
              <a:rPr lang="en-US" dirty="0"/>
              <a:t>Hand Expression Video</a:t>
            </a:r>
          </a:p>
        </p:txBody>
      </p:sp>
    </p:spTree>
    <p:extLst>
      <p:ext uri="{BB962C8B-B14F-4D97-AF65-F5344CB8AC3E}">
        <p14:creationId xmlns:p14="http://schemas.microsoft.com/office/powerpoint/2010/main" val="202867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Mothers who have chosen to feed formula should receive:</a:t>
            </a:r>
          </a:p>
          <a:p>
            <a:pPr lvl="1"/>
            <a:r>
              <a:rPr lang="en-US" dirty="0"/>
              <a:t>Written instruction regarding formula, not specific to a particular brand</a:t>
            </a:r>
          </a:p>
          <a:p>
            <a:pPr lvl="1"/>
            <a:r>
              <a:rPr lang="en-US" dirty="0"/>
              <a:t>Verbal information about safe preparation, handling, storage (May use USDA guideline), and feeding</a:t>
            </a:r>
          </a:p>
          <a:p>
            <a:r>
              <a:rPr lang="en-US" dirty="0"/>
              <a:t>Staff should document completion of instruction on formula preparation and safe feeding in the record</a:t>
            </a:r>
          </a:p>
          <a:p>
            <a:r>
              <a:rPr lang="en-US" dirty="0"/>
              <a:t>This information should be given on an individual basis only to women who have chosen to formula feed or mix feed their babies (NO GROUP SESSIONS)</a:t>
            </a:r>
          </a:p>
        </p:txBody>
      </p:sp>
      <p:sp>
        <p:nvSpPr>
          <p:cNvPr id="2" name="Title 1"/>
          <p:cNvSpPr>
            <a:spLocks noGrp="1"/>
          </p:cNvSpPr>
          <p:nvPr>
            <p:ph type="title"/>
          </p:nvPr>
        </p:nvSpPr>
        <p:spPr/>
        <p:txBody>
          <a:bodyPr>
            <a:normAutofit fontScale="90000"/>
          </a:bodyPr>
          <a:lstStyle/>
          <a:p>
            <a:r>
              <a:rPr lang="en-US" dirty="0"/>
              <a:t>Step 5</a:t>
            </a:r>
            <a:br>
              <a:rPr lang="en-US" dirty="0"/>
            </a:br>
            <a:r>
              <a:rPr lang="en-US" dirty="0"/>
              <a:t>If Not Breastfeeding…</a:t>
            </a:r>
          </a:p>
        </p:txBody>
      </p:sp>
    </p:spTree>
    <p:extLst>
      <p:ext uri="{BB962C8B-B14F-4D97-AF65-F5344CB8AC3E}">
        <p14:creationId xmlns:p14="http://schemas.microsoft.com/office/powerpoint/2010/main" val="402759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458" y="2684061"/>
            <a:ext cx="8620084" cy="3450696"/>
          </a:xfrm>
        </p:spPr>
        <p:txBody>
          <a:bodyPr vert="horz" lIns="91440" tIns="45720" rIns="91440" bIns="45720" rtlCol="0" anchor="t">
            <a:normAutofit/>
          </a:bodyPr>
          <a:lstStyle/>
          <a:p>
            <a:r>
              <a:rPr lang="en-US" i="1" dirty="0">
                <a:solidFill>
                  <a:srgbClr val="000000"/>
                </a:solidFill>
                <a:latin typeface="Verdana"/>
              </a:rPr>
              <a:t>CDC and USDA: WIC Works Resource System</a:t>
            </a:r>
          </a:p>
          <a:p>
            <a:pPr marL="575945" lvl="1">
              <a:buFont typeface="Arial" pitchFamily="34" charset="0"/>
              <a:buChar char="•"/>
            </a:pPr>
            <a:r>
              <a:rPr lang="en-US" dirty="0">
                <a:solidFill>
                  <a:srgbClr val="000000"/>
                </a:solidFill>
                <a:latin typeface="Verdana"/>
              </a:rPr>
              <a:t>Provides details on formula feeding</a:t>
            </a:r>
            <a:endParaRPr lang="en-US" dirty="0">
              <a:solidFill>
                <a:srgbClr val="000000"/>
              </a:solidFill>
              <a:latin typeface="Verdana"/>
              <a:ea typeface="Verdana"/>
            </a:endParaRPr>
          </a:p>
          <a:p>
            <a:pPr marL="855345" lvl="2"/>
            <a:r>
              <a:rPr lang="en-US" dirty="0">
                <a:ea typeface="+mn-lt"/>
                <a:cs typeface="+mn-lt"/>
                <a:hlinkClick r:id="rId2"/>
              </a:rPr>
              <a:t>https://wicworks.fns.usda.gov/resources/infant-nutrition-and-feeding-guide</a:t>
            </a:r>
            <a:endParaRPr lang="en-US">
              <a:ea typeface="+mn-lt"/>
              <a:cs typeface="+mn-lt"/>
            </a:endParaRPr>
          </a:p>
          <a:p>
            <a:pPr marL="575945" lvl="1">
              <a:buFont typeface="Arial" pitchFamily="34" charset="0"/>
              <a:buChar char="•"/>
            </a:pPr>
            <a:r>
              <a:rPr lang="en-US" sz="2800" dirty="0">
                <a:solidFill>
                  <a:srgbClr val="000000"/>
                </a:solidFill>
              </a:rPr>
              <a:t>Provides details on formula preparation</a:t>
            </a:r>
          </a:p>
          <a:p>
            <a:pPr marL="855345" lvl="2"/>
            <a:r>
              <a:rPr lang="en-US" dirty="0">
                <a:ea typeface="+mn-lt"/>
                <a:cs typeface="+mn-lt"/>
                <a:hlinkClick r:id="rId3"/>
              </a:rPr>
              <a:t>https://www.cdc.gov/nutrition/infantandtoddlernutrition/formula-feeding/index.html</a:t>
            </a:r>
            <a:endParaRPr lang="en-US">
              <a:ea typeface="+mn-lt"/>
              <a:cs typeface="+mn-lt"/>
            </a:endParaRPr>
          </a:p>
          <a:p>
            <a:pPr marL="855345" lvl="2"/>
            <a:endParaRPr lang="en-US" dirty="0"/>
          </a:p>
          <a:p>
            <a:pPr marL="626745" lvl="2" indent="0">
              <a:buNone/>
            </a:pPr>
            <a:endParaRPr lang="en-US" dirty="0"/>
          </a:p>
          <a:p>
            <a:endParaRPr lang="en-US" dirty="0"/>
          </a:p>
        </p:txBody>
      </p:sp>
      <p:sp>
        <p:nvSpPr>
          <p:cNvPr id="2" name="Title 1"/>
          <p:cNvSpPr>
            <a:spLocks noGrp="1"/>
          </p:cNvSpPr>
          <p:nvPr>
            <p:ph type="title"/>
          </p:nvPr>
        </p:nvSpPr>
        <p:spPr/>
        <p:txBody>
          <a:bodyPr>
            <a:normAutofit fontScale="90000"/>
          </a:bodyPr>
          <a:lstStyle/>
          <a:p>
            <a:r>
              <a:rPr lang="en-US" sz="4000" dirty="0">
                <a:solidFill>
                  <a:schemeClr val="bg1"/>
                </a:solidFill>
              </a:rPr>
              <a:t>Step 5</a:t>
            </a:r>
            <a:br>
              <a:rPr lang="en-US" sz="4000" dirty="0">
                <a:solidFill>
                  <a:schemeClr val="bg1"/>
                </a:solidFill>
              </a:rPr>
            </a:br>
            <a:r>
              <a:rPr lang="en-US" sz="4000" dirty="0">
                <a:solidFill>
                  <a:schemeClr val="bg1"/>
                </a:solidFill>
              </a:rPr>
              <a:t>If Not Breastfeeding…</a:t>
            </a:r>
            <a:endParaRPr lang="en-US" dirty="0">
              <a:solidFill>
                <a:schemeClr val="bg1"/>
              </a:solidFill>
            </a:endParaRPr>
          </a:p>
        </p:txBody>
      </p:sp>
    </p:spTree>
    <p:extLst>
      <p:ext uri="{BB962C8B-B14F-4D97-AF65-F5344CB8AC3E}">
        <p14:creationId xmlns:p14="http://schemas.microsoft.com/office/powerpoint/2010/main" val="374719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0" y="2492905"/>
            <a:ext cx="6071239" cy="4365095"/>
          </a:xfrm>
        </p:spPr>
        <p:txBody>
          <a:bodyPr vert="horz" lIns="91440" tIns="45720" rIns="91440" bIns="45720" rtlCol="0" anchor="t">
            <a:normAutofit fontScale="92500" lnSpcReduction="20000"/>
          </a:bodyPr>
          <a:lstStyle/>
          <a:p>
            <a:pPr marL="575945" lvl="1"/>
            <a:r>
              <a:rPr lang="en-US" dirty="0"/>
              <a:t>Formula will not be given to any breastfed infant unless </a:t>
            </a:r>
            <a:r>
              <a:rPr lang="en-US" b="1" dirty="0"/>
              <a:t>specifically ordered </a:t>
            </a:r>
            <a:r>
              <a:rPr lang="en-US" dirty="0"/>
              <a:t>for a medical indication or with the mother’s informed and documented request. </a:t>
            </a:r>
            <a:endParaRPr lang="en-US"/>
          </a:p>
          <a:p>
            <a:pPr marL="575945" lvl="1"/>
            <a:r>
              <a:rPr lang="en-US" dirty="0"/>
              <a:t>When a breastfeeding mother requests a human milk substitute, the staff will </a:t>
            </a:r>
            <a:r>
              <a:rPr lang="en-US" b="1" dirty="0"/>
              <a:t>explore the mother’s reason </a:t>
            </a:r>
            <a:r>
              <a:rPr lang="en-US" dirty="0"/>
              <a:t>for the request as well as any concerns she has. </a:t>
            </a:r>
          </a:p>
          <a:p>
            <a:pPr marL="575945" lvl="1"/>
            <a:r>
              <a:rPr lang="en-US" dirty="0"/>
              <a:t>The staff will educate the mother regarding the negative consequences of feeding infants human milk substitutes, and </a:t>
            </a:r>
            <a:r>
              <a:rPr lang="en-US" b="1" dirty="0"/>
              <a:t>the counseling and education will be documented in the mother’s chart</a:t>
            </a:r>
            <a:r>
              <a:rPr lang="en-US" dirty="0"/>
              <a:t>. </a:t>
            </a:r>
            <a:endParaRPr lang="en-US" dirty="0">
              <a:ea typeface="+mn-lt"/>
              <a:cs typeface="+mn-lt"/>
            </a:endParaRPr>
          </a:p>
          <a:p>
            <a:pPr marL="855345" lvl="2"/>
            <a:r>
              <a:rPr lang="en-US" dirty="0">
                <a:ea typeface="+mn-lt"/>
                <a:cs typeface="+mn-lt"/>
              </a:rPr>
              <a:t>The aim of breastfeeding counseling is to empower women to breastfeed, while respecting their personal situations and wishes</a:t>
            </a:r>
            <a:endParaRPr lang="en-US"/>
          </a:p>
          <a:p>
            <a:endParaRPr lang="en-US" dirty="0"/>
          </a:p>
        </p:txBody>
      </p:sp>
      <p:sp>
        <p:nvSpPr>
          <p:cNvPr id="2" name="Title 1"/>
          <p:cNvSpPr>
            <a:spLocks noGrp="1"/>
          </p:cNvSpPr>
          <p:nvPr>
            <p:ph type="title"/>
          </p:nvPr>
        </p:nvSpPr>
        <p:spPr>
          <a:xfrm>
            <a:off x="793630" y="148547"/>
            <a:ext cx="8229600" cy="1795272"/>
          </a:xfrm>
        </p:spPr>
        <p:txBody>
          <a:bodyPr>
            <a:normAutofit fontScale="90000"/>
          </a:bodyPr>
          <a:lstStyle/>
          <a:p>
            <a:r>
              <a:rPr lang="en-US" sz="3200" dirty="0"/>
              <a:t>Step 6</a:t>
            </a:r>
            <a:br>
              <a:rPr lang="en-US" sz="3200" dirty="0"/>
            </a:br>
            <a:r>
              <a:rPr lang="en-US" sz="3200" dirty="0"/>
              <a:t>Do not provide breastfed newborns any food or fluids other than breast-milk, unless medically indicated.</a:t>
            </a:r>
          </a:p>
        </p:txBody>
      </p:sp>
      <p:pic>
        <p:nvPicPr>
          <p:cNvPr id="4" name="Picture 4" descr="Text&#10;&#10;Description automatically generated">
            <a:extLst>
              <a:ext uri="{FF2B5EF4-FFF2-40B4-BE49-F238E27FC236}">
                <a16:creationId xmlns:a16="http://schemas.microsoft.com/office/drawing/2014/main" id="{5F9A41D8-2562-5669-5479-B183BE3DB23F}"/>
              </a:ext>
            </a:extLst>
          </p:cNvPr>
          <p:cNvPicPr>
            <a:picLocks noChangeAspect="1"/>
          </p:cNvPicPr>
          <p:nvPr/>
        </p:nvPicPr>
        <p:blipFill rotWithShape="1">
          <a:blip r:embed="rId2"/>
          <a:srcRect l="64151" t="24676" r="1887" b="13483"/>
          <a:stretch/>
        </p:blipFill>
        <p:spPr>
          <a:xfrm>
            <a:off x="6038491" y="3044995"/>
            <a:ext cx="2958864" cy="3024583"/>
          </a:xfrm>
          <a:prstGeom prst="rect">
            <a:avLst/>
          </a:prstGeom>
        </p:spPr>
      </p:pic>
    </p:spTree>
    <p:extLst>
      <p:ext uri="{BB962C8B-B14F-4D97-AF65-F5344CB8AC3E}">
        <p14:creationId xmlns:p14="http://schemas.microsoft.com/office/powerpoint/2010/main" val="139952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648200"/>
          </a:xfrm>
        </p:spPr>
        <p:txBody>
          <a:bodyPr vert="horz" lIns="91440" tIns="45720" rIns="91440" bIns="45720" rtlCol="0" anchor="t">
            <a:normAutofit lnSpcReduction="10000"/>
          </a:bodyPr>
          <a:lstStyle/>
          <a:p>
            <a:r>
              <a:rPr lang="en-US" dirty="0"/>
              <a:t>HIV infection</a:t>
            </a:r>
          </a:p>
          <a:p>
            <a:pPr marL="575945" lvl="1"/>
            <a:r>
              <a:rPr lang="en-US" dirty="0"/>
              <a:t>When replacement feeding is acceptable, feasible, affordable, sustainable, and safe</a:t>
            </a:r>
          </a:p>
          <a:p>
            <a:r>
              <a:rPr lang="en-US" dirty="0"/>
              <a:t>Human t-</a:t>
            </a:r>
            <a:r>
              <a:rPr lang="en-US" dirty="0" err="1"/>
              <a:t>lymphotrophic</a:t>
            </a:r>
            <a:r>
              <a:rPr lang="en-US" dirty="0"/>
              <a:t> virus type I or II </a:t>
            </a:r>
          </a:p>
          <a:p>
            <a:pPr marL="575945" lvl="1"/>
            <a:r>
              <a:rPr lang="en-US" dirty="0"/>
              <a:t>Rare in the US</a:t>
            </a:r>
          </a:p>
          <a:p>
            <a:r>
              <a:rPr lang="en-US" dirty="0"/>
              <a:t>Untreated brucellosis</a:t>
            </a:r>
          </a:p>
          <a:p>
            <a:r>
              <a:rPr lang="en-US" dirty="0"/>
              <a:t>Suspected or confirmed Ebola virus</a:t>
            </a:r>
          </a:p>
          <a:p>
            <a:r>
              <a:rPr lang="en-US" dirty="0"/>
              <a:t>Certain medications, prescribed cancer chemotherapy, radioactive isotopes, antimetabolites, statins,  antiretroviral medications and other medications where the risk of morbidity outweighs the benefits of breast milk feeding </a:t>
            </a:r>
          </a:p>
          <a:p>
            <a:r>
              <a:rPr lang="en-US" dirty="0"/>
              <a:t>Undergoing radiation therapy </a:t>
            </a:r>
          </a:p>
        </p:txBody>
      </p:sp>
      <p:sp>
        <p:nvSpPr>
          <p:cNvPr id="2" name="Title 1"/>
          <p:cNvSpPr>
            <a:spLocks noGrp="1"/>
          </p:cNvSpPr>
          <p:nvPr>
            <p:ph type="title"/>
          </p:nvPr>
        </p:nvSpPr>
        <p:spPr/>
        <p:txBody>
          <a:bodyPr>
            <a:normAutofit fontScale="90000"/>
          </a:bodyPr>
          <a:lstStyle/>
          <a:p>
            <a:r>
              <a:rPr lang="en-US" dirty="0"/>
              <a:t>Maternal Medical Indications </a:t>
            </a:r>
            <a:br>
              <a:rPr lang="en-US" dirty="0"/>
            </a:br>
            <a:r>
              <a:rPr lang="en-US" dirty="0"/>
              <a:t>to Use Formula </a:t>
            </a:r>
          </a:p>
        </p:txBody>
      </p:sp>
    </p:spTree>
    <p:extLst>
      <p:ext uri="{BB962C8B-B14F-4D97-AF65-F5344CB8AC3E}">
        <p14:creationId xmlns:p14="http://schemas.microsoft.com/office/powerpoint/2010/main" val="74280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2081229"/>
            <a:ext cx="7408333" cy="4542154"/>
          </a:xfrm>
        </p:spPr>
        <p:txBody>
          <a:bodyPr vert="horz" lIns="91440" tIns="45720" rIns="91440" bIns="45720" rtlCol="0" anchor="t">
            <a:normAutofit fontScale="55000" lnSpcReduction="20000"/>
          </a:bodyPr>
          <a:lstStyle/>
          <a:p>
            <a:pPr marL="0" indent="0">
              <a:buNone/>
            </a:pPr>
            <a:r>
              <a:rPr lang="en-US" dirty="0">
                <a:ea typeface="+mn-lt"/>
                <a:cs typeface="+mn-lt"/>
              </a:rPr>
              <a:t>CRITICAL MANAGEMENT PROCEDURES:</a:t>
            </a:r>
            <a:endParaRPr lang="en-US" dirty="0"/>
          </a:p>
          <a:p>
            <a:pPr marL="0" indent="0">
              <a:buNone/>
            </a:pPr>
            <a:endParaRPr lang="en-US" dirty="0">
              <a:ea typeface="+mn-lt"/>
              <a:cs typeface="+mn-lt"/>
            </a:endParaRPr>
          </a:p>
          <a:p>
            <a:pPr marL="0" indent="0">
              <a:buNone/>
            </a:pPr>
            <a:r>
              <a:rPr lang="en-US" dirty="0">
                <a:ea typeface="+mn-lt"/>
                <a:cs typeface="+mn-lt"/>
              </a:rPr>
              <a:t>1 A. Comply fully with the International Code of Marketing of Breast-milk Substitutes and relevant World Health Assembly resolutions.</a:t>
            </a:r>
            <a:br>
              <a:rPr lang="en-US" dirty="0">
                <a:ea typeface="+mn-lt"/>
                <a:cs typeface="+mn-lt"/>
              </a:rPr>
            </a:br>
            <a:r>
              <a:rPr lang="en-US" dirty="0">
                <a:ea typeface="+mn-lt"/>
                <a:cs typeface="+mn-lt"/>
              </a:rPr>
              <a:t>1 B. Have a written infant feeding policy that is routinely communicated to staff and parents.</a:t>
            </a:r>
            <a:br>
              <a:rPr lang="en-US" dirty="0">
                <a:ea typeface="+mn-lt"/>
                <a:cs typeface="+mn-lt"/>
              </a:rPr>
            </a:br>
            <a:r>
              <a:rPr lang="en-US" dirty="0">
                <a:ea typeface="+mn-lt"/>
                <a:cs typeface="+mn-lt"/>
              </a:rPr>
              <a:t>1 C. Establish ongoing monitoring and data-management systems.</a:t>
            </a:r>
            <a:br>
              <a:rPr lang="en-US" dirty="0">
                <a:ea typeface="+mn-lt"/>
                <a:cs typeface="+mn-lt"/>
              </a:rPr>
            </a:br>
            <a:r>
              <a:rPr lang="en-US" dirty="0">
                <a:ea typeface="+mn-lt"/>
                <a:cs typeface="+mn-lt"/>
              </a:rPr>
              <a:t>2. Ensure that staff have sufficient knowledge, competence, and skills to support breastfeeding.</a:t>
            </a:r>
            <a:endParaRPr lang="en-US" dirty="0"/>
          </a:p>
          <a:p>
            <a:pPr marL="0" indent="0">
              <a:buNone/>
            </a:pPr>
            <a:endParaRPr lang="en-US" dirty="0">
              <a:ea typeface="+mn-lt"/>
              <a:cs typeface="+mn-lt"/>
            </a:endParaRPr>
          </a:p>
          <a:p>
            <a:pPr marL="0" indent="0">
              <a:buNone/>
            </a:pPr>
            <a:r>
              <a:rPr lang="en-US" dirty="0">
                <a:ea typeface="+mn-lt"/>
                <a:cs typeface="+mn-lt"/>
              </a:rPr>
              <a:t>KEY CLINICAL PRACTICES:</a:t>
            </a:r>
            <a:endParaRPr lang="en-US" dirty="0"/>
          </a:p>
          <a:p>
            <a:pPr marL="0" indent="0">
              <a:buNone/>
            </a:pPr>
            <a:endParaRPr lang="en-US" dirty="0">
              <a:ea typeface="+mn-lt"/>
              <a:cs typeface="+mn-lt"/>
            </a:endParaRPr>
          </a:p>
          <a:p>
            <a:pPr marL="0" indent="0">
              <a:buNone/>
            </a:pPr>
            <a:r>
              <a:rPr lang="en-US" dirty="0">
                <a:ea typeface="+mn-lt"/>
                <a:cs typeface="+mn-lt"/>
              </a:rPr>
              <a:t>3. Discuss the importance and management of breastfeeding with pregnant women and their families.</a:t>
            </a:r>
            <a:br>
              <a:rPr lang="en-US" dirty="0">
                <a:ea typeface="+mn-lt"/>
                <a:cs typeface="+mn-lt"/>
              </a:rPr>
            </a:br>
            <a:r>
              <a:rPr lang="en-US" dirty="0">
                <a:ea typeface="+mn-lt"/>
                <a:cs typeface="+mn-lt"/>
              </a:rPr>
              <a:t>4. Facilitate immediate and uninterrupted skin-to-skin contact and support mothers to initiate breastfeeding as soon as possible after birth.</a:t>
            </a:r>
            <a:br>
              <a:rPr lang="en-US" dirty="0">
                <a:ea typeface="+mn-lt"/>
                <a:cs typeface="+mn-lt"/>
              </a:rPr>
            </a:br>
            <a:r>
              <a:rPr lang="en-US" dirty="0">
                <a:ea typeface="+mn-lt"/>
                <a:cs typeface="+mn-lt"/>
              </a:rPr>
              <a:t>5. Support mothers to initiate and maintain breastfeeding and manage common difficulties.</a:t>
            </a:r>
            <a:br>
              <a:rPr lang="en-US" dirty="0">
                <a:ea typeface="+mn-lt"/>
                <a:cs typeface="+mn-lt"/>
              </a:rPr>
            </a:br>
            <a:r>
              <a:rPr lang="en-US" dirty="0">
                <a:ea typeface="+mn-lt"/>
                <a:cs typeface="+mn-lt"/>
              </a:rPr>
              <a:t>6. Do not provide breastfed newborns any food or fluids other than breast-milk, unless medically indicated.</a:t>
            </a:r>
            <a:br>
              <a:rPr lang="en-US" dirty="0">
                <a:ea typeface="+mn-lt"/>
                <a:cs typeface="+mn-lt"/>
              </a:rPr>
            </a:br>
            <a:r>
              <a:rPr lang="en-US" dirty="0">
                <a:ea typeface="+mn-lt"/>
                <a:cs typeface="+mn-lt"/>
              </a:rPr>
              <a:t>7. Enable mothers and their infants to remain together and to practice rooming-in 24 hours a day.</a:t>
            </a:r>
            <a:br>
              <a:rPr lang="en-US" dirty="0">
                <a:ea typeface="+mn-lt"/>
                <a:cs typeface="+mn-lt"/>
              </a:rPr>
            </a:br>
            <a:r>
              <a:rPr lang="en-US" dirty="0">
                <a:ea typeface="+mn-lt"/>
                <a:cs typeface="+mn-lt"/>
              </a:rPr>
              <a:t>8. Support mothers to recognize and respond to their infants’ cues for feeding.</a:t>
            </a:r>
            <a:br>
              <a:rPr lang="en-US" dirty="0">
                <a:ea typeface="+mn-lt"/>
                <a:cs typeface="+mn-lt"/>
              </a:rPr>
            </a:br>
            <a:r>
              <a:rPr lang="en-US" dirty="0">
                <a:ea typeface="+mn-lt"/>
                <a:cs typeface="+mn-lt"/>
              </a:rPr>
              <a:t>9. Counsel mothers on the use and risks of feeding bottles, artificial nipples (teats) and pacifiers.</a:t>
            </a:r>
            <a:br>
              <a:rPr lang="en-US" dirty="0">
                <a:ea typeface="+mn-lt"/>
                <a:cs typeface="+mn-lt"/>
              </a:rPr>
            </a:br>
            <a:r>
              <a:rPr lang="en-US" dirty="0">
                <a:ea typeface="+mn-lt"/>
                <a:cs typeface="+mn-lt"/>
              </a:rPr>
              <a:t>10. Coordinate discharge so that parents and their infants have timely access to ongoing support and care.</a:t>
            </a:r>
            <a:endParaRPr lang="en-US" dirty="0"/>
          </a:p>
          <a:p>
            <a:pPr marL="0" indent="0">
              <a:buNone/>
            </a:pPr>
            <a:endParaRPr lang="en-US" dirty="0"/>
          </a:p>
        </p:txBody>
      </p:sp>
      <p:sp>
        <p:nvSpPr>
          <p:cNvPr id="5" name="Title 4"/>
          <p:cNvSpPr>
            <a:spLocks noGrp="1"/>
          </p:cNvSpPr>
          <p:nvPr>
            <p:ph type="title"/>
          </p:nvPr>
        </p:nvSpPr>
        <p:spPr/>
        <p:txBody>
          <a:bodyPr>
            <a:normAutofit fontScale="90000"/>
          </a:bodyPr>
          <a:lstStyle/>
          <a:p>
            <a:r>
              <a:rPr lang="en-US" dirty="0"/>
              <a:t>The WHO/UNICEF Ten Steps to </a:t>
            </a:r>
            <a:br>
              <a:rPr lang="en-US" dirty="0"/>
            </a:br>
            <a:r>
              <a:rPr lang="en-US" dirty="0"/>
              <a:t>Successful Breastfeeding</a:t>
            </a:r>
          </a:p>
        </p:txBody>
      </p:sp>
    </p:spTree>
    <p:extLst>
      <p:ext uri="{BB962C8B-B14F-4D97-AF65-F5344CB8AC3E}">
        <p14:creationId xmlns:p14="http://schemas.microsoft.com/office/powerpoint/2010/main" val="115261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0571"/>
            <a:ext cx="8229600" cy="4855029"/>
          </a:xfrm>
        </p:spPr>
        <p:txBody>
          <a:bodyPr vert="horz" lIns="91440" tIns="45720" rIns="91440" bIns="45720" rtlCol="0" anchor="t">
            <a:normAutofit fontScale="92500"/>
          </a:bodyPr>
          <a:lstStyle/>
          <a:p>
            <a:r>
              <a:rPr lang="en-US" dirty="0"/>
              <a:t>Severe illness that prevents a mother from caring for her infant</a:t>
            </a:r>
          </a:p>
          <a:p>
            <a:pPr marL="575945" lvl="1"/>
            <a:r>
              <a:rPr lang="en-US" dirty="0"/>
              <a:t>For example sepsis</a:t>
            </a:r>
          </a:p>
          <a:p>
            <a:r>
              <a:rPr lang="en-US" sz="2200" dirty="0"/>
              <a:t>Herpes simplex virus type 1 (HSV-1): direct contact between lesions on the mother's breasts and the infant's mouth should be avoided until all active lesions have resolved</a:t>
            </a:r>
          </a:p>
          <a:p>
            <a:pPr marL="575945" lvl="1"/>
            <a:r>
              <a:rPr lang="en-US" dirty="0"/>
              <a:t>Expressed milk may be fed to infant from unaffected breast</a:t>
            </a:r>
          </a:p>
          <a:p>
            <a:r>
              <a:rPr lang="en-US" sz="2200" dirty="0"/>
              <a:t>Active, untreated tuberculosis</a:t>
            </a:r>
          </a:p>
          <a:p>
            <a:pPr marL="575945" lvl="1"/>
            <a:r>
              <a:rPr lang="en-US" dirty="0"/>
              <a:t>Until treatment has been received and mother is no longer contagious, expressed milk must be fed to the infant</a:t>
            </a:r>
          </a:p>
          <a:p>
            <a:r>
              <a:rPr lang="en-US" sz="2200" dirty="0"/>
              <a:t>Active, untreated varicella </a:t>
            </a:r>
          </a:p>
          <a:p>
            <a:pPr marL="575945" lvl="1"/>
            <a:r>
              <a:rPr lang="en-US" dirty="0"/>
              <a:t>Infant may breastfeed after receiving immune globulin but should not have direct contact with uncrusted lesions </a:t>
            </a:r>
          </a:p>
          <a:p>
            <a:pPr marL="575945" lvl="1"/>
            <a:r>
              <a:rPr lang="en-US" dirty="0"/>
              <a:t>Expressed milk may be fed to infant</a:t>
            </a:r>
          </a:p>
        </p:txBody>
      </p:sp>
      <p:sp>
        <p:nvSpPr>
          <p:cNvPr id="2" name="Title 1"/>
          <p:cNvSpPr>
            <a:spLocks noGrp="1"/>
          </p:cNvSpPr>
          <p:nvPr>
            <p:ph type="title"/>
          </p:nvPr>
        </p:nvSpPr>
        <p:spPr>
          <a:xfrm>
            <a:off x="457200" y="152400"/>
            <a:ext cx="8229600" cy="1252728"/>
          </a:xfrm>
        </p:spPr>
        <p:txBody>
          <a:bodyPr>
            <a:normAutofit/>
          </a:bodyPr>
          <a:lstStyle/>
          <a:p>
            <a:r>
              <a:rPr lang="en-US" dirty="0"/>
              <a:t>Avoid Breastfeeding Temporarily</a:t>
            </a:r>
          </a:p>
        </p:txBody>
      </p:sp>
    </p:spTree>
    <p:extLst>
      <p:ext uri="{BB962C8B-B14F-4D97-AF65-F5344CB8AC3E}">
        <p14:creationId xmlns:p14="http://schemas.microsoft.com/office/powerpoint/2010/main" val="354758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094" y="2570588"/>
            <a:ext cx="8629425" cy="4064533"/>
          </a:xfrm>
        </p:spPr>
        <p:txBody>
          <a:bodyPr vert="horz" lIns="91440" tIns="45720" rIns="91440" bIns="45720" rtlCol="0" anchor="t">
            <a:normAutofit fontScale="62500" lnSpcReduction="20000"/>
          </a:bodyPr>
          <a:lstStyle/>
          <a:p>
            <a:r>
              <a:rPr lang="en-US" dirty="0"/>
              <a:t>Maternal use of nicotine, alcohol, ecstasy, amphetamines, cocaine, and related stimulants</a:t>
            </a:r>
          </a:p>
          <a:p>
            <a:pPr marL="575945" lvl="1"/>
            <a:r>
              <a:rPr lang="en-US" dirty="0"/>
              <a:t>Demonstrated to have harmful effects on breastfed babies</a:t>
            </a:r>
            <a:endParaRPr lang="en-US"/>
          </a:p>
          <a:p>
            <a:r>
              <a:rPr lang="en-US" dirty="0"/>
              <a:t>Maternal smoking is a risk factor for low milk supply, poor weight gain, and SIDS</a:t>
            </a:r>
          </a:p>
          <a:p>
            <a:pPr marL="575945" lvl="1"/>
            <a:r>
              <a:rPr lang="en-US" dirty="0"/>
              <a:t>Encourage smoking cessation- but breastfeeding a baby in a smoke filled environment will be beneficial to protect against respiratory infections</a:t>
            </a:r>
          </a:p>
          <a:p>
            <a:pPr marL="575945" lvl="1"/>
            <a:r>
              <a:rPr lang="en-US" dirty="0"/>
              <a:t>Limit smoking to after nursing</a:t>
            </a:r>
          </a:p>
          <a:p>
            <a:r>
              <a:rPr lang="en-US" dirty="0">
                <a:ea typeface="+mn-lt"/>
                <a:cs typeface="+mn-lt"/>
              </a:rPr>
              <a:t>Illicit opioids, cocaine, &amp; phencyclidine are considered breastfeeding contraindications </a:t>
            </a:r>
          </a:p>
          <a:p>
            <a:pPr marL="575945" lvl="1"/>
            <a:r>
              <a:rPr lang="en-US" dirty="0">
                <a:ea typeface="+mn-lt"/>
                <a:cs typeface="+mn-lt"/>
              </a:rPr>
              <a:t>Potential effect on the infant’s long-term neurobehavioral development</a:t>
            </a:r>
          </a:p>
          <a:p>
            <a:pPr marL="575945" lvl="1"/>
            <a:r>
              <a:rPr lang="en-US" dirty="0">
                <a:ea typeface="+mn-lt"/>
                <a:cs typeface="+mn-lt"/>
              </a:rPr>
              <a:t>Generally, recommend mothers with prenatal opioid use initiate breastfeeding and practice exclusive breastfeeding to mitigate the impact of potential withdrawal on the newborn infant</a:t>
            </a:r>
            <a:endParaRPr lang="en-US"/>
          </a:p>
          <a:p>
            <a:r>
              <a:rPr lang="en-US" dirty="0">
                <a:ea typeface="+mn-lt"/>
                <a:cs typeface="+mn-lt"/>
              </a:rPr>
              <a:t>Alcohol</a:t>
            </a:r>
            <a:r>
              <a:rPr lang="en-US" dirty="0"/>
              <a:t>, opioids, benzodiazepines and cannabis can cause sedation in both the mother and the baby</a:t>
            </a:r>
            <a:endParaRPr lang="en-US"/>
          </a:p>
          <a:p>
            <a:pPr marL="575945" lvl="1"/>
            <a:r>
              <a:rPr lang="en-US" dirty="0"/>
              <a:t>Alcohol ingestion should be limited to ~2oz liquor, 8oz wine, or 2 beers</a:t>
            </a:r>
          </a:p>
          <a:p>
            <a:pPr marL="575945" lvl="1"/>
            <a:r>
              <a:rPr lang="en-US" dirty="0"/>
              <a:t>Nursing should occur ≥2 hours after alcohol intake to reduce level in plasma and milk</a:t>
            </a:r>
          </a:p>
          <a:p>
            <a:r>
              <a:rPr lang="en-US" dirty="0"/>
              <a:t>Mothers should be encouraged not to use these substances and given opportunities and support to abstain</a:t>
            </a:r>
          </a:p>
          <a:p>
            <a:r>
              <a:rPr lang="en-US" dirty="0"/>
              <a:t>Mothers enrolled in supervised methadone maintenance programs may be encouraged to breastfeed</a:t>
            </a:r>
          </a:p>
          <a:p>
            <a:r>
              <a:rPr lang="en-US" dirty="0"/>
              <a:t>Insufficient evidence is available on marijuana exposure and risk, so use is discouraged</a:t>
            </a:r>
          </a:p>
          <a:p>
            <a:endParaRPr lang="en-US" dirty="0"/>
          </a:p>
        </p:txBody>
      </p:sp>
      <p:sp>
        <p:nvSpPr>
          <p:cNvPr id="2" name="Title 1"/>
          <p:cNvSpPr>
            <a:spLocks noGrp="1"/>
          </p:cNvSpPr>
          <p:nvPr>
            <p:ph type="title"/>
          </p:nvPr>
        </p:nvSpPr>
        <p:spPr>
          <a:xfrm>
            <a:off x="457200" y="457200"/>
            <a:ext cx="8229600" cy="1252728"/>
          </a:xfrm>
        </p:spPr>
        <p:txBody>
          <a:bodyPr>
            <a:normAutofit fontScale="90000"/>
          </a:bodyPr>
          <a:lstStyle/>
          <a:p>
            <a:r>
              <a:rPr lang="en-US" dirty="0"/>
              <a:t>Maternal Substance and/or </a:t>
            </a:r>
            <a:br>
              <a:rPr lang="en-US" dirty="0"/>
            </a:br>
            <a:r>
              <a:rPr lang="en-US" dirty="0"/>
              <a:t>Alcohol Abuse</a:t>
            </a:r>
          </a:p>
        </p:txBody>
      </p:sp>
    </p:spTree>
    <p:extLst>
      <p:ext uri="{BB962C8B-B14F-4D97-AF65-F5344CB8AC3E}">
        <p14:creationId xmlns:p14="http://schemas.microsoft.com/office/powerpoint/2010/main" val="36056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57200" y="2514600"/>
            <a:ext cx="8229600" cy="4191000"/>
          </a:xfrm>
        </p:spPr>
        <p:txBody>
          <a:bodyPr vert="horz" lIns="91440" tIns="45720" rIns="91440" bIns="45720" rtlCol="0" anchor="t">
            <a:normAutofit/>
          </a:bodyPr>
          <a:lstStyle/>
          <a:p>
            <a:pPr eaLnBrk="1" hangingPunct="1">
              <a:lnSpc>
                <a:spcPct val="80000"/>
              </a:lnSpc>
              <a:defRPr/>
            </a:pPr>
            <a:r>
              <a:rPr lang="en-US" sz="2800" dirty="0"/>
              <a:t>Most medicines mothers take are safe for term infants.  Risk is highest in first two months of life and decreases after that.  Drugs with LMW or low protein binding pass more easily into breast milk- so monitoring is necessary.</a:t>
            </a:r>
          </a:p>
          <a:p>
            <a:pPr eaLnBrk="1" hangingPunct="1">
              <a:lnSpc>
                <a:spcPct val="80000"/>
              </a:lnSpc>
              <a:defRPr/>
            </a:pPr>
            <a:r>
              <a:rPr lang="en-US" sz="2800" dirty="0"/>
              <a:t>Caffeine after one cup of coffee is insignificant but level may accumulate if large </a:t>
            </a:r>
            <a:r>
              <a:rPr lang="en-US" sz="2800"/>
              <a:t>amounts</a:t>
            </a:r>
            <a:r>
              <a:rPr lang="en-US" sz="2800" dirty="0"/>
              <a:t> of caffeinated beverages are consumed; caffeine is not metabolized well by young infants.</a:t>
            </a:r>
          </a:p>
          <a:p>
            <a:pPr eaLnBrk="1" hangingPunct="1">
              <a:lnSpc>
                <a:spcPct val="80000"/>
              </a:lnSpc>
              <a:defRPr/>
            </a:pPr>
            <a:r>
              <a:rPr lang="en-US" sz="2800" dirty="0"/>
              <a:t>Exercising may increase lactic acid in milk for 30-90 minutes and may change the taste.</a:t>
            </a:r>
          </a:p>
        </p:txBody>
      </p:sp>
      <p:sp>
        <p:nvSpPr>
          <p:cNvPr id="129026" name="Rectangle 2"/>
          <p:cNvSpPr>
            <a:spLocks noGrp="1" noChangeArrowheads="1"/>
          </p:cNvSpPr>
          <p:nvPr>
            <p:ph type="title"/>
          </p:nvPr>
        </p:nvSpPr>
        <p:spPr/>
        <p:txBody>
          <a:bodyPr>
            <a:normAutofit/>
          </a:bodyPr>
          <a:lstStyle/>
          <a:p>
            <a:pPr eaLnBrk="1" hangingPunct="1">
              <a:defRPr/>
            </a:pPr>
            <a:r>
              <a:rPr lang="en-US" dirty="0"/>
              <a:t>Medications and Breastfeeding</a:t>
            </a:r>
          </a:p>
        </p:txBody>
      </p:sp>
    </p:spTree>
    <p:extLst>
      <p:ext uri="{BB962C8B-B14F-4D97-AF65-F5344CB8AC3E}">
        <p14:creationId xmlns:p14="http://schemas.microsoft.com/office/powerpoint/2010/main" val="130947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880AE3E-208B-E6F2-9519-61B83628419C}"/>
              </a:ext>
            </a:extLst>
          </p:cNvPr>
          <p:cNvGraphicFramePr>
            <a:graphicFrameLocks noGrp="1"/>
          </p:cNvGraphicFramePr>
          <p:nvPr>
            <p:ph idx="1"/>
            <p:extLst>
              <p:ext uri="{D42A27DB-BD31-4B8C-83A1-F6EECF244321}">
                <p14:modId xmlns:p14="http://schemas.microsoft.com/office/powerpoint/2010/main" val="721388325"/>
              </p:ext>
            </p:extLst>
          </p:nvPr>
        </p:nvGraphicFramePr>
        <p:xfrm>
          <a:off x="241378" y="1632857"/>
          <a:ext cx="8658386" cy="5021461"/>
        </p:xfrm>
        <a:graphic>
          <a:graphicData uri="http://schemas.openxmlformats.org/drawingml/2006/table">
            <a:tbl>
              <a:tblPr firstRow="1" bandRow="1">
                <a:tableStyleId>{5C22544A-7EE6-4342-B048-85BDC9FD1C3A}</a:tableStyleId>
              </a:tblPr>
              <a:tblGrid>
                <a:gridCol w="4329193">
                  <a:extLst>
                    <a:ext uri="{9D8B030D-6E8A-4147-A177-3AD203B41FA5}">
                      <a16:colId xmlns:a16="http://schemas.microsoft.com/office/drawing/2014/main" val="1294331075"/>
                    </a:ext>
                  </a:extLst>
                </a:gridCol>
                <a:gridCol w="4329193">
                  <a:extLst>
                    <a:ext uri="{9D8B030D-6E8A-4147-A177-3AD203B41FA5}">
                      <a16:colId xmlns:a16="http://schemas.microsoft.com/office/drawing/2014/main" val="3833598461"/>
                    </a:ext>
                  </a:extLst>
                </a:gridCol>
              </a:tblGrid>
              <a:tr h="343976">
                <a:tc>
                  <a:txBody>
                    <a:bodyPr/>
                    <a:lstStyle/>
                    <a:p>
                      <a:pPr algn="l" fontAlgn="base"/>
                      <a:r>
                        <a:rPr lang="en-US" dirty="0">
                          <a:effectLst/>
                        </a:rPr>
                        <a:t>Reference</a:t>
                      </a:r>
                      <a:endParaRPr lang="en-US" b="1" dirty="0">
                        <a:effectLst/>
                      </a:endParaRPr>
                    </a:p>
                  </a:txBody>
                  <a:tcPr anchor="ctr"/>
                </a:tc>
                <a:tc>
                  <a:txBody>
                    <a:bodyPr/>
                    <a:lstStyle/>
                    <a:p>
                      <a:pPr algn="l" fontAlgn="base"/>
                      <a:r>
                        <a:rPr lang="en-US" dirty="0">
                          <a:effectLst/>
                        </a:rPr>
                        <a:t>Website</a:t>
                      </a:r>
                      <a:endParaRPr lang="en-US" b="1" dirty="0">
                        <a:effectLst/>
                      </a:endParaRPr>
                    </a:p>
                  </a:txBody>
                  <a:tcPr anchor="ctr"/>
                </a:tc>
                <a:extLst>
                  <a:ext uri="{0D108BD9-81ED-4DB2-BD59-A6C34878D82A}">
                    <a16:rowId xmlns:a16="http://schemas.microsoft.com/office/drawing/2014/main" val="2428241063"/>
                  </a:ext>
                </a:extLst>
              </a:tr>
              <a:tr h="1128240">
                <a:tc>
                  <a:txBody>
                    <a:bodyPr/>
                    <a:lstStyle/>
                    <a:p>
                      <a:pPr algn="l" fontAlgn="base"/>
                      <a:r>
                        <a:rPr lang="en-US" dirty="0">
                          <a:effectLst/>
                        </a:rPr>
                        <a:t>Drugs and Lactation Database (</a:t>
                      </a:r>
                      <a:r>
                        <a:rPr lang="en-US" dirty="0" err="1">
                          <a:effectLst/>
                        </a:rPr>
                        <a:t>LactMed</a:t>
                      </a:r>
                      <a:r>
                        <a:rPr lang="en-US" dirty="0">
                          <a:effectLst/>
                        </a:rPr>
                        <a:t>), National Library of Medicine/National Institutes of Health, available via the internet or through mobile applications </a:t>
                      </a:r>
                    </a:p>
                  </a:txBody>
                  <a:tcPr anchor="ctr"/>
                </a:tc>
                <a:tc>
                  <a:txBody>
                    <a:bodyPr/>
                    <a:lstStyle/>
                    <a:p>
                      <a:pPr algn="l" fontAlgn="base"/>
                      <a:r>
                        <a:rPr lang="en-US" u="none" strike="noStrike" dirty="0">
                          <a:effectLst/>
                          <a:hlinkClick r:id="rId2"/>
                        </a:rPr>
                        <a:t>https://www.ncbi.nlm.nih.gov/books/NBK501922/?report=classic</a:t>
                      </a:r>
                      <a:r>
                        <a:rPr lang="en-US" dirty="0">
                          <a:effectLst/>
                        </a:rPr>
                        <a:t> </a:t>
                      </a:r>
                    </a:p>
                  </a:txBody>
                  <a:tcPr anchor="ctr"/>
                </a:tc>
                <a:extLst>
                  <a:ext uri="{0D108BD9-81ED-4DB2-BD59-A6C34878D82A}">
                    <a16:rowId xmlns:a16="http://schemas.microsoft.com/office/drawing/2014/main" val="819082331"/>
                  </a:ext>
                </a:extLst>
              </a:tr>
              <a:tr h="866818">
                <a:tc>
                  <a:txBody>
                    <a:bodyPr/>
                    <a:lstStyle/>
                    <a:p>
                      <a:pPr algn="l" fontAlgn="base"/>
                      <a:r>
                        <a:rPr lang="en-US" dirty="0">
                          <a:effectLst/>
                        </a:rPr>
                        <a:t>Dr Thomas Hale’s Medications and Mother’s Milk; Infant Risk Center at Texas Tech University </a:t>
                      </a:r>
                    </a:p>
                  </a:txBody>
                  <a:tcPr anchor="ctr"/>
                </a:tc>
                <a:tc>
                  <a:txBody>
                    <a:bodyPr/>
                    <a:lstStyle/>
                    <a:p>
                      <a:pPr algn="l" fontAlgn="base"/>
                      <a:r>
                        <a:rPr lang="en-US" u="none" strike="noStrike" dirty="0">
                          <a:effectLst/>
                          <a:hlinkClick r:id="rId3"/>
                        </a:rPr>
                        <a:t>https://www.infantrisk.com/</a:t>
                      </a:r>
                      <a:r>
                        <a:rPr lang="en-US" dirty="0">
                          <a:effectLst/>
                        </a:rPr>
                        <a:t> </a:t>
                      </a:r>
                    </a:p>
                  </a:txBody>
                  <a:tcPr anchor="ctr"/>
                </a:tc>
                <a:extLst>
                  <a:ext uri="{0D108BD9-81ED-4DB2-BD59-A6C34878D82A}">
                    <a16:rowId xmlns:a16="http://schemas.microsoft.com/office/drawing/2014/main" val="3579285367"/>
                  </a:ext>
                </a:extLst>
              </a:tr>
              <a:tr h="605396">
                <a:tc>
                  <a:txBody>
                    <a:bodyPr/>
                    <a:lstStyle/>
                    <a:p>
                      <a:pPr algn="l" fontAlgn="base"/>
                      <a:r>
                        <a:rPr lang="en-US" dirty="0" err="1">
                          <a:effectLst/>
                        </a:rPr>
                        <a:t>MotherToBaby</a:t>
                      </a:r>
                      <a:r>
                        <a:rPr lang="en-US" dirty="0">
                          <a:effectLst/>
                        </a:rPr>
                        <a:t> medication fact sheets </a:t>
                      </a:r>
                    </a:p>
                  </a:txBody>
                  <a:tcPr anchor="ctr"/>
                </a:tc>
                <a:tc>
                  <a:txBody>
                    <a:bodyPr/>
                    <a:lstStyle/>
                    <a:p>
                      <a:pPr algn="l" fontAlgn="base"/>
                      <a:r>
                        <a:rPr lang="en-US" u="none" strike="noStrike" dirty="0">
                          <a:effectLst/>
                          <a:hlinkClick r:id="rId4"/>
                        </a:rPr>
                        <a:t>https://mothertobaby.org/fact-sheets-parent/</a:t>
                      </a:r>
                      <a:r>
                        <a:rPr lang="en-US" dirty="0">
                          <a:effectLst/>
                        </a:rPr>
                        <a:t> </a:t>
                      </a:r>
                    </a:p>
                  </a:txBody>
                  <a:tcPr anchor="ctr"/>
                </a:tc>
                <a:extLst>
                  <a:ext uri="{0D108BD9-81ED-4DB2-BD59-A6C34878D82A}">
                    <a16:rowId xmlns:a16="http://schemas.microsoft.com/office/drawing/2014/main" val="418159562"/>
                  </a:ext>
                </a:extLst>
              </a:tr>
              <a:tr h="1912501">
                <a:tc>
                  <a:txBody>
                    <a:bodyPr/>
                    <a:lstStyle/>
                    <a:p>
                      <a:pPr algn="l" fontAlgn="base"/>
                      <a:r>
                        <a:rPr lang="en-US" dirty="0">
                          <a:effectLst/>
                        </a:rPr>
                        <a:t>Sachs HC; American Academy of Pediatrics, Committee on Drugs. Clinical report: The transfer of drugs and therapeutics into human breast milk: an update on selected topics. Pediatrics. 2013;132(3):e796-e809. Reaffirmed May 2018 </a:t>
                      </a:r>
                    </a:p>
                  </a:txBody>
                  <a:tcPr anchor="ctr"/>
                </a:tc>
                <a:tc>
                  <a:txBody>
                    <a:bodyPr/>
                    <a:lstStyle/>
                    <a:p>
                      <a:pPr algn="l" fontAlgn="base"/>
                      <a:r>
                        <a:rPr lang="en-US" u="none" strike="noStrike" dirty="0">
                          <a:effectLst/>
                          <a:hlinkClick r:id="rId5"/>
                        </a:rPr>
                        <a:t>https://pediatrics.aappublications.org/content/132/3/e796</a:t>
                      </a:r>
                      <a:r>
                        <a:rPr lang="en-US" dirty="0">
                          <a:effectLst/>
                        </a:rPr>
                        <a:t> </a:t>
                      </a:r>
                    </a:p>
                  </a:txBody>
                  <a:tcPr anchor="ctr"/>
                </a:tc>
                <a:extLst>
                  <a:ext uri="{0D108BD9-81ED-4DB2-BD59-A6C34878D82A}">
                    <a16:rowId xmlns:a16="http://schemas.microsoft.com/office/drawing/2014/main" val="1896133978"/>
                  </a:ext>
                </a:extLst>
              </a:tr>
            </a:tbl>
          </a:graphicData>
        </a:graphic>
      </p:graphicFrame>
      <p:sp>
        <p:nvSpPr>
          <p:cNvPr id="3" name="Title 2">
            <a:extLst>
              <a:ext uri="{FF2B5EF4-FFF2-40B4-BE49-F238E27FC236}">
                <a16:creationId xmlns:a16="http://schemas.microsoft.com/office/drawing/2014/main" id="{23264E23-F16D-9156-DD62-850972595F31}"/>
              </a:ext>
            </a:extLst>
          </p:cNvPr>
          <p:cNvSpPr>
            <a:spLocks noGrp="1"/>
          </p:cNvSpPr>
          <p:nvPr>
            <p:ph type="title"/>
          </p:nvPr>
        </p:nvSpPr>
        <p:spPr/>
        <p:txBody>
          <a:bodyPr>
            <a:normAutofit fontScale="90000"/>
          </a:bodyPr>
          <a:lstStyle/>
          <a:p>
            <a:r>
              <a:rPr lang="en-US" dirty="0"/>
              <a:t>Medications and Breastfeeding References</a:t>
            </a:r>
          </a:p>
        </p:txBody>
      </p:sp>
      <p:sp>
        <p:nvSpPr>
          <p:cNvPr id="6" name="TextBox 5">
            <a:extLst>
              <a:ext uri="{FF2B5EF4-FFF2-40B4-BE49-F238E27FC236}">
                <a16:creationId xmlns:a16="http://schemas.microsoft.com/office/drawing/2014/main" id="{DA17D99B-7141-BF29-C716-6918D60D1D4B}"/>
              </a:ext>
            </a:extLst>
          </p:cNvPr>
          <p:cNvSpPr txBox="1"/>
          <p:nvPr/>
        </p:nvSpPr>
        <p:spPr>
          <a:xfrm>
            <a:off x="3157804" y="-30513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1A1A1A"/>
              </a:solidFill>
              <a:latin typeface="Open Sans"/>
              <a:ea typeface="Open Sans"/>
              <a:cs typeface="Open Sans"/>
            </a:endParaRPr>
          </a:p>
          <a:p>
            <a:endParaRPr lang="en-US">
              <a:solidFill>
                <a:srgbClr val="1A1A1A"/>
              </a:solidFill>
              <a:latin typeface="Open Sans"/>
              <a:ea typeface="Open Sans"/>
              <a:cs typeface="Open Sans"/>
            </a:endParaRPr>
          </a:p>
          <a:p>
            <a:endParaRPr lang="en-US">
              <a:solidFill>
                <a:srgbClr val="1A1A1A"/>
              </a:solidFill>
              <a:latin typeface="Open Sans"/>
              <a:ea typeface="Open Sans"/>
              <a:cs typeface="Open Sans"/>
            </a:endParaRPr>
          </a:p>
        </p:txBody>
      </p:sp>
    </p:spTree>
    <p:extLst>
      <p:ext uri="{BB962C8B-B14F-4D97-AF65-F5344CB8AC3E}">
        <p14:creationId xmlns:p14="http://schemas.microsoft.com/office/powerpoint/2010/main" val="2425698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648200"/>
          </a:xfrm>
        </p:spPr>
        <p:txBody>
          <a:bodyPr vert="horz" lIns="91440" tIns="45720" rIns="91440" bIns="45720" rtlCol="0" anchor="t">
            <a:normAutofit fontScale="85000" lnSpcReduction="20000"/>
          </a:bodyPr>
          <a:lstStyle/>
          <a:p>
            <a:r>
              <a:rPr lang="en-US" dirty="0"/>
              <a:t>Breast abscess</a:t>
            </a:r>
          </a:p>
          <a:p>
            <a:pPr marL="575945" lvl="1"/>
            <a:r>
              <a:rPr lang="en-US" dirty="0"/>
              <a:t>Breastfeeding should continue on the unaffected breast</a:t>
            </a:r>
          </a:p>
          <a:p>
            <a:pPr marL="575945" lvl="1"/>
            <a:r>
              <a:rPr lang="en-US" dirty="0"/>
              <a:t>Feeding from the affected breast can resume once treatment has started</a:t>
            </a:r>
          </a:p>
          <a:p>
            <a:r>
              <a:rPr lang="en-US" dirty="0"/>
              <a:t>Hepatitis B</a:t>
            </a:r>
          </a:p>
          <a:p>
            <a:pPr marL="575945" lvl="1"/>
            <a:r>
              <a:rPr lang="en-US" dirty="0"/>
              <a:t>Infants should be given hepatitis B vaccine, within the first 48 hours or as soon as possible thereafter</a:t>
            </a:r>
          </a:p>
          <a:p>
            <a:r>
              <a:rPr lang="en-US" dirty="0"/>
              <a:t>Hepatitis C</a:t>
            </a:r>
          </a:p>
          <a:p>
            <a:r>
              <a:rPr lang="en-US" dirty="0"/>
              <a:t>Mastitis</a:t>
            </a:r>
          </a:p>
          <a:p>
            <a:pPr marL="575945" lvl="1"/>
            <a:r>
              <a:rPr lang="en-US" dirty="0"/>
              <a:t>If breastfeeding is very painful, milk must be removed by expression to prevent progression of the condition</a:t>
            </a:r>
          </a:p>
          <a:p>
            <a:r>
              <a:rPr lang="en-US" dirty="0"/>
              <a:t>Tuberculosis</a:t>
            </a:r>
          </a:p>
          <a:p>
            <a:pPr marL="575945" lvl="1"/>
            <a:r>
              <a:rPr lang="en-US" dirty="0"/>
              <a:t>Mother and baby should be managed according to national tuberculosis guidelines (separation with feeds of expressed milk until mother is treated and  no longer contagious)</a:t>
            </a:r>
          </a:p>
          <a:p>
            <a:r>
              <a:rPr lang="en-US" dirty="0"/>
              <a:t>Poor maternal nutrition</a:t>
            </a:r>
          </a:p>
        </p:txBody>
      </p:sp>
      <p:sp>
        <p:nvSpPr>
          <p:cNvPr id="2" name="Title 1"/>
          <p:cNvSpPr>
            <a:spLocks noGrp="1"/>
          </p:cNvSpPr>
          <p:nvPr>
            <p:ph type="title"/>
          </p:nvPr>
        </p:nvSpPr>
        <p:spPr/>
        <p:txBody>
          <a:bodyPr>
            <a:noAutofit/>
          </a:bodyPr>
          <a:lstStyle/>
          <a:p>
            <a:r>
              <a:rPr lang="en-US" dirty="0"/>
              <a:t>Conditions that Do Not Contraindicate Breastfeeding</a:t>
            </a:r>
          </a:p>
        </p:txBody>
      </p:sp>
    </p:spTree>
    <p:extLst>
      <p:ext uri="{BB962C8B-B14F-4D97-AF65-F5344CB8AC3E}">
        <p14:creationId xmlns:p14="http://schemas.microsoft.com/office/powerpoint/2010/main" val="4291135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00" y="2462486"/>
            <a:ext cx="8189263" cy="3905056"/>
          </a:xfrm>
        </p:spPr>
        <p:txBody>
          <a:bodyPr vert="horz" lIns="91440" tIns="45720" rIns="91440" bIns="45720" rtlCol="0" anchor="t">
            <a:normAutofit/>
          </a:bodyPr>
          <a:lstStyle/>
          <a:p>
            <a:r>
              <a:rPr lang="en-US" dirty="0"/>
              <a:t>Galactosemia</a:t>
            </a:r>
          </a:p>
          <a:p>
            <a:pPr marL="575945" lvl="1"/>
            <a:r>
              <a:rPr lang="en-US" dirty="0"/>
              <a:t>Galactose free formula is needed </a:t>
            </a:r>
          </a:p>
          <a:p>
            <a:r>
              <a:rPr lang="en-US" dirty="0"/>
              <a:t>Maple Syrup Urine Disease </a:t>
            </a:r>
          </a:p>
          <a:p>
            <a:pPr marL="575945" lvl="1"/>
            <a:r>
              <a:rPr lang="en-US" dirty="0"/>
              <a:t>Formula must be free of leucine, isoleucine, and valine</a:t>
            </a:r>
          </a:p>
          <a:p>
            <a:pPr marL="575945" lvl="1"/>
            <a:r>
              <a:rPr lang="en-US" dirty="0">
                <a:ea typeface="+mn-lt"/>
                <a:cs typeface="+mn-lt"/>
              </a:rPr>
              <a:t>Some breastfeeding is possible with monitoring</a:t>
            </a:r>
            <a:endParaRPr lang="en-US" dirty="0"/>
          </a:p>
          <a:p>
            <a:r>
              <a:rPr lang="en-US" dirty="0"/>
              <a:t>PKU </a:t>
            </a:r>
          </a:p>
          <a:p>
            <a:pPr marL="575945" lvl="1"/>
            <a:r>
              <a:rPr lang="en-US" dirty="0"/>
              <a:t>Phenylalanine-free formula is needed </a:t>
            </a:r>
          </a:p>
          <a:p>
            <a:pPr marL="575945" lvl="1"/>
            <a:r>
              <a:rPr lang="en-US" dirty="0"/>
              <a:t>Some breastfeeding is possible with monitoring</a:t>
            </a:r>
          </a:p>
        </p:txBody>
      </p:sp>
      <p:sp>
        <p:nvSpPr>
          <p:cNvPr id="2" name="Title 1"/>
          <p:cNvSpPr>
            <a:spLocks noGrp="1"/>
          </p:cNvSpPr>
          <p:nvPr>
            <p:ph type="title"/>
          </p:nvPr>
        </p:nvSpPr>
        <p:spPr/>
        <p:txBody>
          <a:bodyPr>
            <a:normAutofit fontScale="90000"/>
          </a:bodyPr>
          <a:lstStyle/>
          <a:p>
            <a:r>
              <a:rPr lang="en-US" dirty="0"/>
              <a:t>Infant Conditions </a:t>
            </a:r>
            <a:br>
              <a:rPr lang="en-US" dirty="0"/>
            </a:br>
            <a:r>
              <a:rPr lang="en-US" dirty="0"/>
              <a:t>Requiring Formula Use</a:t>
            </a:r>
          </a:p>
        </p:txBody>
      </p:sp>
    </p:spTree>
    <p:extLst>
      <p:ext uri="{BB962C8B-B14F-4D97-AF65-F5344CB8AC3E}">
        <p14:creationId xmlns:p14="http://schemas.microsoft.com/office/powerpoint/2010/main" val="338372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D7BBB-81B3-872E-4C5B-E5DEC7E25979}"/>
              </a:ext>
            </a:extLst>
          </p:cNvPr>
          <p:cNvSpPr>
            <a:spLocks noGrp="1"/>
          </p:cNvSpPr>
          <p:nvPr>
            <p:ph idx="1"/>
          </p:nvPr>
        </p:nvSpPr>
        <p:spPr>
          <a:xfrm>
            <a:off x="289918" y="2576075"/>
            <a:ext cx="8615227" cy="3862460"/>
          </a:xfrm>
        </p:spPr>
        <p:txBody>
          <a:bodyPr vert="horz" lIns="91440" tIns="45720" rIns="91440" bIns="45720" rtlCol="0" anchor="t">
            <a:normAutofit fontScale="92500"/>
          </a:bodyPr>
          <a:lstStyle/>
          <a:p>
            <a:r>
              <a:rPr lang="en-US" dirty="0"/>
              <a:t>Asymptomatic hypoglycemia unresponsive to frequent breastfeeding</a:t>
            </a:r>
            <a:endParaRPr lang="en-US"/>
          </a:p>
          <a:p>
            <a:pPr marL="575945" lvl="1"/>
            <a:r>
              <a:rPr lang="en-US" dirty="0"/>
              <a:t>40% dextrose gel applied to  infant's buccal mucosa increases glucose and improves rate of exclusive breastfeeding</a:t>
            </a:r>
          </a:p>
          <a:p>
            <a:r>
              <a:rPr lang="en-US" dirty="0"/>
              <a:t>Signs or symptoms of inadequate breastmilk intake</a:t>
            </a:r>
          </a:p>
          <a:p>
            <a:pPr marL="575945" lvl="1"/>
            <a:r>
              <a:rPr lang="en-US" dirty="0"/>
              <a:t>Significant dehydration (high Na, poor feeding, lethargy, etc.)</a:t>
            </a:r>
          </a:p>
          <a:p>
            <a:pPr marL="575945" lvl="1"/>
            <a:r>
              <a:rPr lang="en-US" dirty="0" err="1"/>
              <a:t>Wt</a:t>
            </a:r>
            <a:r>
              <a:rPr lang="en-US" dirty="0"/>
              <a:t> loss </a:t>
            </a:r>
            <a:r>
              <a:rPr lang="en-US" u="sng" dirty="0"/>
              <a:t>&gt;</a:t>
            </a:r>
            <a:r>
              <a:rPr lang="en-US" dirty="0"/>
              <a:t>10% (day 5 or later)</a:t>
            </a:r>
          </a:p>
          <a:p>
            <a:pPr marL="575945" lvl="1"/>
            <a:r>
              <a:rPr lang="en-US" dirty="0"/>
              <a:t>Delayed stools, &lt;4 stools: dol 4, or continued meconium: dol 5</a:t>
            </a:r>
          </a:p>
          <a:p>
            <a:r>
              <a:rPr lang="en-US" dirty="0"/>
              <a:t>Hyperbilirubinemia</a:t>
            </a:r>
          </a:p>
          <a:p>
            <a:pPr marL="575945" lvl="1"/>
            <a:r>
              <a:rPr lang="en-US" dirty="0"/>
              <a:t>With ongoing </a:t>
            </a:r>
            <a:r>
              <a:rPr lang="en-US" dirty="0" err="1"/>
              <a:t>wt</a:t>
            </a:r>
            <a:r>
              <a:rPr lang="en-US" dirty="0"/>
              <a:t> loss, ltd stooling, and voiding with uric acid crystals</a:t>
            </a:r>
          </a:p>
        </p:txBody>
      </p:sp>
      <p:sp>
        <p:nvSpPr>
          <p:cNvPr id="3" name="Title 2">
            <a:extLst>
              <a:ext uri="{FF2B5EF4-FFF2-40B4-BE49-F238E27FC236}">
                <a16:creationId xmlns:a16="http://schemas.microsoft.com/office/drawing/2014/main" id="{0AF01762-82E1-1AD2-4A83-FD20EE3C16E9}"/>
              </a:ext>
            </a:extLst>
          </p:cNvPr>
          <p:cNvSpPr>
            <a:spLocks noGrp="1"/>
          </p:cNvSpPr>
          <p:nvPr>
            <p:ph type="title"/>
          </p:nvPr>
        </p:nvSpPr>
        <p:spPr>
          <a:xfrm>
            <a:off x="286815" y="338328"/>
            <a:ext cx="8655562" cy="1224329"/>
          </a:xfrm>
        </p:spPr>
        <p:txBody>
          <a:bodyPr>
            <a:normAutofit/>
          </a:bodyPr>
          <a:lstStyle/>
          <a:p>
            <a:r>
              <a:rPr lang="en-US" sz="3600" dirty="0"/>
              <a:t>Possible Indications for Supplementation: </a:t>
            </a:r>
            <a:br>
              <a:rPr lang="en-US" sz="3600" dirty="0"/>
            </a:br>
            <a:r>
              <a:rPr lang="en-US" sz="3600" dirty="0"/>
              <a:t>Healthy Term Infants (37-41 6/7 </a:t>
            </a:r>
            <a:r>
              <a:rPr lang="en-US" sz="3600" dirty="0" err="1"/>
              <a:t>wga</a:t>
            </a:r>
            <a:r>
              <a:rPr lang="en-US" sz="3600" dirty="0"/>
              <a:t>)</a:t>
            </a:r>
          </a:p>
        </p:txBody>
      </p:sp>
      <p:sp>
        <p:nvSpPr>
          <p:cNvPr id="4" name="TextBox 3">
            <a:extLst>
              <a:ext uri="{FF2B5EF4-FFF2-40B4-BE49-F238E27FC236}">
                <a16:creationId xmlns:a16="http://schemas.microsoft.com/office/drawing/2014/main" id="{D873D2F8-3A3E-0176-3215-2E40FE3B733D}"/>
              </a:ext>
            </a:extLst>
          </p:cNvPr>
          <p:cNvSpPr txBox="1"/>
          <p:nvPr/>
        </p:nvSpPr>
        <p:spPr>
          <a:xfrm>
            <a:off x="411764" y="6488832"/>
            <a:ext cx="84340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https://www.bfmed.org/assets/DOCUMENTS/PROTOCOLS/3-supplementation-protocol-english.pdf</a:t>
            </a:r>
          </a:p>
        </p:txBody>
      </p:sp>
      <p:sp>
        <p:nvSpPr>
          <p:cNvPr id="5" name="TextBox 4">
            <a:extLst>
              <a:ext uri="{FF2B5EF4-FFF2-40B4-BE49-F238E27FC236}">
                <a16:creationId xmlns:a16="http://schemas.microsoft.com/office/drawing/2014/main" id="{E837C612-E4FD-0E45-D679-7A5CAEC72230}"/>
              </a:ext>
            </a:extLst>
          </p:cNvPr>
          <p:cNvSpPr txBox="1"/>
          <p:nvPr/>
        </p:nvSpPr>
        <p:spPr>
          <a:xfrm>
            <a:off x="5182547" y="1561863"/>
            <a:ext cx="3904658"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3600" dirty="0">
                <a:solidFill>
                  <a:schemeClr val="bg1"/>
                </a:solidFill>
                <a:ea typeface="+mn-lt"/>
                <a:cs typeface="+mn-lt"/>
              </a:rPr>
              <a:t>Infant Indications</a:t>
            </a:r>
            <a:endParaRPr lang="en-US" sz="36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856462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D7BBB-81B3-872E-4C5B-E5DEC7E25979}"/>
              </a:ext>
            </a:extLst>
          </p:cNvPr>
          <p:cNvSpPr>
            <a:spLocks noGrp="1"/>
          </p:cNvSpPr>
          <p:nvPr>
            <p:ph idx="1"/>
          </p:nvPr>
        </p:nvSpPr>
        <p:spPr>
          <a:xfrm>
            <a:off x="261521" y="2377293"/>
            <a:ext cx="8615227" cy="4032845"/>
          </a:xfrm>
        </p:spPr>
        <p:txBody>
          <a:bodyPr vert="horz" lIns="91440" tIns="45720" rIns="91440" bIns="45720" rtlCol="0" anchor="t">
            <a:normAutofit fontScale="92500" lnSpcReduction="20000"/>
          </a:bodyPr>
          <a:lstStyle/>
          <a:p>
            <a:r>
              <a:rPr lang="en-US" dirty="0"/>
              <a:t>Delayed secretory activation (day 3-5 or later)</a:t>
            </a:r>
          </a:p>
          <a:p>
            <a:r>
              <a:rPr lang="en-US" dirty="0">
                <a:ea typeface="+mn-lt"/>
                <a:cs typeface="+mn-lt"/>
              </a:rPr>
              <a:t>Primary glandular insufficiency</a:t>
            </a:r>
          </a:p>
          <a:p>
            <a:pPr marL="575945" lvl="1"/>
            <a:r>
              <a:rPr lang="en-US" dirty="0">
                <a:ea typeface="+mn-lt"/>
                <a:cs typeface="+mn-lt"/>
              </a:rPr>
              <a:t>&lt;5% of women have primary lactation failure</a:t>
            </a:r>
          </a:p>
          <a:p>
            <a:pPr marL="575945" lvl="1"/>
            <a:r>
              <a:rPr lang="en-US" dirty="0">
                <a:ea typeface="+mn-lt"/>
                <a:cs typeface="+mn-lt"/>
              </a:rPr>
              <a:t>Abnormal breast shape, poor breast growth during pregnancy, or minimal indications of secretory activation</a:t>
            </a:r>
          </a:p>
          <a:p>
            <a:r>
              <a:rPr lang="en-US" dirty="0">
                <a:ea typeface="+mn-lt"/>
                <a:cs typeface="+mn-lt"/>
              </a:rPr>
              <a:t>Breast pathology or prior breast surgery resulting in poor milk production</a:t>
            </a:r>
          </a:p>
          <a:p>
            <a:r>
              <a:rPr lang="en-US" dirty="0"/>
              <a:t>Temporary cessation of breastfeeding due to certain medications (</a:t>
            </a:r>
            <a:r>
              <a:rPr lang="en-US" dirty="0" err="1"/>
              <a:t>eg</a:t>
            </a:r>
            <a:r>
              <a:rPr lang="en-US" dirty="0"/>
              <a:t> chemotherapy)</a:t>
            </a:r>
          </a:p>
          <a:p>
            <a:r>
              <a:rPr lang="en-US" dirty="0"/>
              <a:t>Temporary separation of mother and baby without expressed breastmilk available</a:t>
            </a:r>
          </a:p>
          <a:p>
            <a:r>
              <a:rPr lang="en-US" dirty="0"/>
              <a:t>Intolerable pain during feeds unrelieved by interventions</a:t>
            </a:r>
          </a:p>
        </p:txBody>
      </p:sp>
      <p:sp>
        <p:nvSpPr>
          <p:cNvPr id="3" name="Title 2">
            <a:extLst>
              <a:ext uri="{FF2B5EF4-FFF2-40B4-BE49-F238E27FC236}">
                <a16:creationId xmlns:a16="http://schemas.microsoft.com/office/drawing/2014/main" id="{0AF01762-82E1-1AD2-4A83-FD20EE3C16E9}"/>
              </a:ext>
            </a:extLst>
          </p:cNvPr>
          <p:cNvSpPr>
            <a:spLocks noGrp="1"/>
          </p:cNvSpPr>
          <p:nvPr>
            <p:ph type="title"/>
          </p:nvPr>
        </p:nvSpPr>
        <p:spPr>
          <a:xfrm>
            <a:off x="258418" y="338328"/>
            <a:ext cx="8683959" cy="1309523"/>
          </a:xfrm>
        </p:spPr>
        <p:txBody>
          <a:bodyPr>
            <a:normAutofit/>
          </a:bodyPr>
          <a:lstStyle/>
          <a:p>
            <a:r>
              <a:rPr lang="en-US" sz="3600" dirty="0"/>
              <a:t>Possible Indications for Supplementation: </a:t>
            </a:r>
            <a:br>
              <a:rPr lang="en-US" sz="3600" dirty="0"/>
            </a:br>
            <a:r>
              <a:rPr lang="en-US" sz="3600" dirty="0"/>
              <a:t>Healthy Term Infants (37-41 6/7 </a:t>
            </a:r>
            <a:r>
              <a:rPr lang="en-US" sz="3600" dirty="0" err="1"/>
              <a:t>wga</a:t>
            </a:r>
            <a:r>
              <a:rPr lang="en-US" sz="3600" dirty="0"/>
              <a:t>)</a:t>
            </a:r>
          </a:p>
        </p:txBody>
      </p:sp>
      <p:sp>
        <p:nvSpPr>
          <p:cNvPr id="4" name="TextBox 3">
            <a:extLst>
              <a:ext uri="{FF2B5EF4-FFF2-40B4-BE49-F238E27FC236}">
                <a16:creationId xmlns:a16="http://schemas.microsoft.com/office/drawing/2014/main" id="{D873D2F8-3A3E-0176-3215-2E40FE3B733D}"/>
              </a:ext>
            </a:extLst>
          </p:cNvPr>
          <p:cNvSpPr txBox="1"/>
          <p:nvPr/>
        </p:nvSpPr>
        <p:spPr>
          <a:xfrm>
            <a:off x="411764" y="6488832"/>
            <a:ext cx="84340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t>https://www.bfmed.org/assets/DOCUMENTS/PROTOCOLS/3-supplementation-protocol-english.pdf</a:t>
            </a:r>
          </a:p>
        </p:txBody>
      </p:sp>
      <p:sp>
        <p:nvSpPr>
          <p:cNvPr id="5" name="TextBox 4">
            <a:extLst>
              <a:ext uri="{FF2B5EF4-FFF2-40B4-BE49-F238E27FC236}">
                <a16:creationId xmlns:a16="http://schemas.microsoft.com/office/drawing/2014/main" id="{F866FC49-D6E8-6054-773B-772E8225449D}"/>
              </a:ext>
            </a:extLst>
          </p:cNvPr>
          <p:cNvSpPr txBox="1"/>
          <p:nvPr/>
        </p:nvSpPr>
        <p:spPr>
          <a:xfrm>
            <a:off x="4571999" y="1647055"/>
            <a:ext cx="44548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mn-lt"/>
                <a:cs typeface="+mn-lt"/>
              </a:rPr>
              <a:t>Maternal indications</a:t>
            </a:r>
            <a:endParaRPr lang="en-US" sz="3600" dirty="0">
              <a:solidFill>
                <a:schemeClr val="bg1"/>
              </a:solidFill>
            </a:endParaRPr>
          </a:p>
        </p:txBody>
      </p:sp>
    </p:spTree>
    <p:extLst>
      <p:ext uri="{BB962C8B-B14F-4D97-AF65-F5344CB8AC3E}">
        <p14:creationId xmlns:p14="http://schemas.microsoft.com/office/powerpoint/2010/main" val="297000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07" y="2320499"/>
            <a:ext cx="8359649" cy="4288421"/>
          </a:xfrm>
        </p:spPr>
        <p:txBody>
          <a:bodyPr>
            <a:normAutofit fontScale="92500" lnSpcReduction="10000"/>
          </a:bodyPr>
          <a:lstStyle/>
          <a:p>
            <a:r>
              <a:rPr lang="en-US" dirty="0"/>
              <a:t>Very low birth weight infants (those born weighing less than 1500g)</a:t>
            </a:r>
          </a:p>
          <a:p>
            <a:r>
              <a:rPr lang="en-US" dirty="0"/>
              <a:t>Very preterm infants, i.e. those born less than 32 weeks gestational age</a:t>
            </a:r>
          </a:p>
          <a:p>
            <a:r>
              <a:rPr lang="en-US" dirty="0"/>
              <a:t>Newborn infants who are at risk of hypoglycemia by virtue of impaired metabolic adaptation or increased glucose demand </a:t>
            </a:r>
          </a:p>
          <a:p>
            <a:pPr lvl="1"/>
            <a:r>
              <a:rPr lang="en-US" dirty="0"/>
              <a:t>Preterm</a:t>
            </a:r>
          </a:p>
          <a:p>
            <a:pPr lvl="1"/>
            <a:r>
              <a:rPr lang="en-US" dirty="0"/>
              <a:t>Small for gestational age </a:t>
            </a:r>
          </a:p>
          <a:p>
            <a:pPr lvl="1"/>
            <a:r>
              <a:rPr lang="en-US" dirty="0"/>
              <a:t>Significant intrapartum hypoxic/ischemic stress</a:t>
            </a:r>
          </a:p>
          <a:p>
            <a:pPr lvl="1"/>
            <a:r>
              <a:rPr lang="en-US" dirty="0"/>
              <a:t>Illness</a:t>
            </a:r>
          </a:p>
          <a:p>
            <a:pPr lvl="1"/>
            <a:r>
              <a:rPr lang="en-US" dirty="0"/>
              <a:t>Those whose mothers are diabetic if their blood sugar fails to respond to optimal breastfeeding or breast-milk feeding</a:t>
            </a:r>
          </a:p>
          <a:p>
            <a:endParaRPr lang="en-US" dirty="0"/>
          </a:p>
        </p:txBody>
      </p:sp>
      <p:sp>
        <p:nvSpPr>
          <p:cNvPr id="2" name="Title 1"/>
          <p:cNvSpPr>
            <a:spLocks noGrp="1"/>
          </p:cNvSpPr>
          <p:nvPr>
            <p:ph type="title"/>
          </p:nvPr>
        </p:nvSpPr>
        <p:spPr/>
        <p:txBody>
          <a:bodyPr>
            <a:normAutofit fontScale="90000"/>
          </a:bodyPr>
          <a:lstStyle/>
          <a:p>
            <a:r>
              <a:rPr lang="en-US" dirty="0"/>
              <a:t>Continue Breastmilk but</a:t>
            </a:r>
            <a:br>
              <a:rPr lang="en-US" dirty="0"/>
            </a:br>
            <a:r>
              <a:rPr lang="en-US" dirty="0"/>
              <a:t>Limited Supplements may be needed</a:t>
            </a:r>
          </a:p>
        </p:txBody>
      </p:sp>
    </p:spTree>
    <p:extLst>
      <p:ext uri="{BB962C8B-B14F-4D97-AF65-F5344CB8AC3E}">
        <p14:creationId xmlns:p14="http://schemas.microsoft.com/office/powerpoint/2010/main" val="202789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661" y="2405270"/>
            <a:ext cx="8771412" cy="4245826"/>
          </a:xfrm>
        </p:spPr>
        <p:txBody>
          <a:bodyPr vert="horz" lIns="91440" tIns="45720" rIns="91440" bIns="45720" rtlCol="0" anchor="t">
            <a:normAutofit lnSpcReduction="10000"/>
          </a:bodyPr>
          <a:lstStyle/>
          <a:p>
            <a:r>
              <a:rPr lang="en-US" dirty="0"/>
              <a:t>The facility will track exclusive breast milk feeding according to The Joint Commission definition of exclusive breast milk feeding. </a:t>
            </a:r>
          </a:p>
          <a:p>
            <a:r>
              <a:rPr lang="en-US" dirty="0"/>
              <a:t>All Joint Commission accredited hospitals with </a:t>
            </a:r>
            <a:r>
              <a:rPr lang="en-US" u="sng" dirty="0"/>
              <a:t>&gt;</a:t>
            </a:r>
            <a:r>
              <a:rPr lang="en-US" dirty="0"/>
              <a:t>300 live births/year must record exclusive breastmilk feedings  throughout hospitalization</a:t>
            </a:r>
          </a:p>
          <a:p>
            <a:pPr marL="575945" lvl="1"/>
            <a:r>
              <a:rPr lang="en-US" dirty="0"/>
              <a:t>Goal is to reduce or eliminate unnecessary supplementation of the breastfed newborn</a:t>
            </a:r>
          </a:p>
          <a:p>
            <a:r>
              <a:rPr lang="en-US" dirty="0"/>
              <a:t>Health consequences of non-exclusive breastfeeding</a:t>
            </a:r>
          </a:p>
          <a:p>
            <a:pPr marL="575945" lvl="1"/>
            <a:r>
              <a:rPr lang="en-US" dirty="0"/>
              <a:t>Increased infections and diarrhea in the short term</a:t>
            </a:r>
          </a:p>
          <a:p>
            <a:pPr marL="575945" lvl="1"/>
            <a:r>
              <a:rPr lang="en-US" dirty="0"/>
              <a:t>Allergy and autoimmune problems in the long term</a:t>
            </a:r>
          </a:p>
          <a:p>
            <a:pPr marL="575945" lvl="1"/>
            <a:endParaRPr lang="en-US" dirty="0"/>
          </a:p>
        </p:txBody>
      </p:sp>
      <p:sp>
        <p:nvSpPr>
          <p:cNvPr id="2" name="Title 1"/>
          <p:cNvSpPr>
            <a:spLocks noGrp="1"/>
          </p:cNvSpPr>
          <p:nvPr>
            <p:ph type="title"/>
          </p:nvPr>
        </p:nvSpPr>
        <p:spPr>
          <a:xfrm>
            <a:off x="457200" y="338328"/>
            <a:ext cx="8229600" cy="1342332"/>
          </a:xfrm>
        </p:spPr>
        <p:txBody>
          <a:bodyPr>
            <a:normAutofit fontScale="90000"/>
          </a:bodyPr>
          <a:lstStyle/>
          <a:p>
            <a:r>
              <a:rPr lang="en-US" dirty="0">
                <a:solidFill>
                  <a:schemeClr val="bg1"/>
                </a:solidFill>
              </a:rPr>
              <a:t>Step 6 </a:t>
            </a:r>
            <a:br>
              <a:rPr lang="en-US" dirty="0">
                <a:solidFill>
                  <a:schemeClr val="bg1"/>
                </a:solidFill>
              </a:rPr>
            </a:br>
            <a:r>
              <a:rPr lang="en-US" dirty="0">
                <a:solidFill>
                  <a:schemeClr val="bg1"/>
                </a:solidFill>
              </a:rPr>
              <a:t>Track Exclusive Breast Milk Feeding </a:t>
            </a:r>
          </a:p>
        </p:txBody>
      </p:sp>
    </p:spTree>
    <p:extLst>
      <p:ext uri="{BB962C8B-B14F-4D97-AF65-F5344CB8AC3E}">
        <p14:creationId xmlns:p14="http://schemas.microsoft.com/office/powerpoint/2010/main" val="122526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BF158-D35F-BD3E-BFFF-24A4AB852A43}"/>
              </a:ext>
            </a:extLst>
          </p:cNvPr>
          <p:cNvSpPr>
            <a:spLocks noGrp="1"/>
          </p:cNvSpPr>
          <p:nvPr>
            <p:ph idx="1"/>
          </p:nvPr>
        </p:nvSpPr>
        <p:spPr>
          <a:xfrm>
            <a:off x="244706" y="2108265"/>
            <a:ext cx="4537942" cy="4533537"/>
          </a:xfrm>
        </p:spPr>
        <p:txBody>
          <a:bodyPr vert="horz" lIns="91440" tIns="45720" rIns="91440" bIns="45720" rtlCol="0" anchor="t">
            <a:normAutofit/>
          </a:bodyPr>
          <a:lstStyle/>
          <a:p>
            <a:r>
              <a:rPr lang="en-US" dirty="0">
                <a:ea typeface="+mn-lt"/>
                <a:cs typeface="+mn-lt"/>
              </a:rPr>
              <a:t>Step 1: Three critical management procedures </a:t>
            </a:r>
          </a:p>
          <a:p>
            <a:pPr marL="575945" lvl="1"/>
            <a:r>
              <a:rPr lang="en-US">
                <a:ea typeface="+mn-lt"/>
                <a:cs typeface="+mn-lt"/>
              </a:rPr>
              <a:t>Step 1A Application of the International Code of </a:t>
            </a:r>
            <a:r>
              <a:rPr lang="en-US" dirty="0">
                <a:ea typeface="+mn-lt"/>
                <a:cs typeface="+mn-lt"/>
              </a:rPr>
              <a:t>Marketing of Breast-milk Substitutes </a:t>
            </a:r>
          </a:p>
          <a:p>
            <a:pPr marL="575945" lvl="1"/>
            <a:r>
              <a:rPr lang="en-US">
                <a:ea typeface="+mn-lt"/>
                <a:cs typeface="+mn-lt"/>
              </a:rPr>
              <a:t>Step 1B Development of written policies </a:t>
            </a:r>
          </a:p>
          <a:p>
            <a:pPr marL="575945" lvl="1"/>
            <a:r>
              <a:rPr lang="en-US">
                <a:ea typeface="+mn-lt"/>
                <a:cs typeface="+mn-lt"/>
              </a:rPr>
              <a:t>Step 1C Operation of monitoring and data-</a:t>
            </a:r>
            <a:r>
              <a:rPr lang="en-US" dirty="0">
                <a:ea typeface="+mn-lt"/>
                <a:cs typeface="+mn-lt"/>
              </a:rPr>
              <a:t>management systems </a:t>
            </a:r>
            <a:endParaRPr lang="en-US"/>
          </a:p>
        </p:txBody>
      </p:sp>
      <p:sp>
        <p:nvSpPr>
          <p:cNvPr id="3" name="Title 2">
            <a:extLst>
              <a:ext uri="{FF2B5EF4-FFF2-40B4-BE49-F238E27FC236}">
                <a16:creationId xmlns:a16="http://schemas.microsoft.com/office/drawing/2014/main" id="{AD1BD4A1-0269-ADC6-D97D-E4710966C8F3}"/>
              </a:ext>
            </a:extLst>
          </p:cNvPr>
          <p:cNvSpPr>
            <a:spLocks noGrp="1"/>
          </p:cNvSpPr>
          <p:nvPr>
            <p:ph type="title"/>
          </p:nvPr>
        </p:nvSpPr>
        <p:spPr/>
        <p:txBody>
          <a:bodyPr>
            <a:normAutofit fontScale="90000"/>
          </a:bodyPr>
          <a:lstStyle/>
          <a:p>
            <a:r>
              <a:rPr lang="en-US" dirty="0"/>
              <a:t>Step 1</a:t>
            </a:r>
            <a:br>
              <a:rPr lang="en-US" dirty="0"/>
            </a:br>
            <a:r>
              <a:rPr lang="en-US" dirty="0"/>
              <a:t>Hospital Policies</a:t>
            </a:r>
          </a:p>
        </p:txBody>
      </p:sp>
      <p:pic>
        <p:nvPicPr>
          <p:cNvPr id="4" name="Picture 4" descr="Graphical user interface, text, application, website&#10;&#10;Description automatically generated">
            <a:extLst>
              <a:ext uri="{FF2B5EF4-FFF2-40B4-BE49-F238E27FC236}">
                <a16:creationId xmlns:a16="http://schemas.microsoft.com/office/drawing/2014/main" id="{74A6E22C-9588-24F2-F514-FFF9A1A60DB6}"/>
              </a:ext>
            </a:extLst>
          </p:cNvPr>
          <p:cNvPicPr>
            <a:picLocks noChangeAspect="1"/>
          </p:cNvPicPr>
          <p:nvPr/>
        </p:nvPicPr>
        <p:blipFill rotWithShape="1">
          <a:blip r:embed="rId2"/>
          <a:srcRect l="33229" t="24581" r="32915" b="15642"/>
          <a:stretch/>
        </p:blipFill>
        <p:spPr>
          <a:xfrm>
            <a:off x="5073888" y="2752008"/>
            <a:ext cx="3592871" cy="3603706"/>
          </a:xfrm>
          <a:prstGeom prst="rect">
            <a:avLst/>
          </a:prstGeom>
        </p:spPr>
      </p:pic>
    </p:spTree>
    <p:extLst>
      <p:ext uri="{BB962C8B-B14F-4D97-AF65-F5344CB8AC3E}">
        <p14:creationId xmlns:p14="http://schemas.microsoft.com/office/powerpoint/2010/main" val="294821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51" y="2245127"/>
            <a:ext cx="8586829" cy="3517379"/>
          </a:xfrm>
        </p:spPr>
        <p:txBody>
          <a:bodyPr vert="horz" lIns="91440" tIns="45720" rIns="91440" bIns="45720" rtlCol="0" anchor="t">
            <a:normAutofit fontScale="92500"/>
          </a:bodyPr>
          <a:lstStyle/>
          <a:p>
            <a:r>
              <a:rPr lang="en-US" dirty="0">
                <a:ea typeface="+mn-lt"/>
                <a:cs typeface="+mn-lt"/>
              </a:rPr>
              <a:t>It may interfere with the establishment of milk production. </a:t>
            </a:r>
          </a:p>
          <a:p>
            <a:r>
              <a:rPr lang="en-US" dirty="0">
                <a:ea typeface="+mn-lt"/>
                <a:cs typeface="+mn-lt"/>
              </a:rPr>
              <a:t>It decreases the infant’s suckling at breast, potentially creating a cycle of insufficient milk and supplementation. </a:t>
            </a:r>
          </a:p>
          <a:p>
            <a:r>
              <a:rPr lang="en-US" dirty="0">
                <a:ea typeface="+mn-lt"/>
                <a:cs typeface="+mn-lt"/>
              </a:rPr>
              <a:t>Even one dose of formula significantly alters the intestinal microbiota. </a:t>
            </a:r>
          </a:p>
          <a:p>
            <a:r>
              <a:rPr lang="en-US" dirty="0">
                <a:ea typeface="+mn-lt"/>
                <a:cs typeface="+mn-lt"/>
              </a:rPr>
              <a:t>It increases the risks of diseases and allergies.</a:t>
            </a:r>
          </a:p>
          <a:p>
            <a:r>
              <a:rPr lang="en-US" dirty="0" err="1">
                <a:ea typeface="+mn-lt"/>
                <a:cs typeface="+mn-lt"/>
              </a:rPr>
              <a:t>Prelacteal</a:t>
            </a:r>
            <a:r>
              <a:rPr lang="en-US" dirty="0">
                <a:ea typeface="+mn-lt"/>
                <a:cs typeface="+mn-lt"/>
              </a:rPr>
              <a:t> feeds reduce importance of colostrum. </a:t>
            </a:r>
          </a:p>
          <a:p>
            <a:pPr marL="575945" lvl="1"/>
            <a:r>
              <a:rPr lang="en-US" dirty="0"/>
              <a:t>Feeds other than breastmilk</a:t>
            </a:r>
            <a:r>
              <a:rPr lang="en-US" dirty="0">
                <a:ea typeface="+mn-lt"/>
                <a:cs typeface="+mn-lt"/>
              </a:rPr>
              <a:t> given to newborns</a:t>
            </a:r>
            <a:r>
              <a:rPr lang="en-US" dirty="0"/>
              <a:t> in the first 3 days of life</a:t>
            </a:r>
          </a:p>
          <a:p>
            <a:pPr marL="575945" lvl="1"/>
            <a:r>
              <a:rPr lang="en-US" dirty="0"/>
              <a:t>Associated with increased morbidity and mortality</a:t>
            </a:r>
          </a:p>
        </p:txBody>
      </p:sp>
      <p:sp>
        <p:nvSpPr>
          <p:cNvPr id="2" name="Title 1"/>
          <p:cNvSpPr>
            <a:spLocks noGrp="1"/>
          </p:cNvSpPr>
          <p:nvPr>
            <p:ph type="title"/>
          </p:nvPr>
        </p:nvSpPr>
        <p:spPr/>
        <p:txBody>
          <a:bodyPr>
            <a:normAutofit fontScale="90000"/>
          </a:bodyPr>
          <a:lstStyle/>
          <a:p>
            <a:r>
              <a:rPr lang="en-US" dirty="0"/>
              <a:t>Health Consequences of </a:t>
            </a:r>
            <a:br>
              <a:rPr lang="en-US" dirty="0"/>
            </a:br>
            <a:r>
              <a:rPr lang="en-US" dirty="0"/>
              <a:t>Non-exclusive Breastfeeding</a:t>
            </a:r>
          </a:p>
        </p:txBody>
      </p:sp>
      <p:sp>
        <p:nvSpPr>
          <p:cNvPr id="4" name="TextBox 3"/>
          <p:cNvSpPr txBox="1"/>
          <p:nvPr/>
        </p:nvSpPr>
        <p:spPr>
          <a:xfrm>
            <a:off x="303854" y="5760436"/>
            <a:ext cx="8386732" cy="1169551"/>
          </a:xfrm>
          <a:prstGeom prst="rect">
            <a:avLst/>
          </a:prstGeom>
          <a:noFill/>
        </p:spPr>
        <p:txBody>
          <a:bodyPr wrap="square" lIns="91440" tIns="45720" rIns="91440" bIns="45720" rtlCol="0" anchor="t">
            <a:spAutoFit/>
          </a:bodyPr>
          <a:lstStyle/>
          <a:p>
            <a:r>
              <a:rPr lang="en-US" sz="1400" dirty="0">
                <a:ea typeface="+mn-lt"/>
                <a:cs typeface="+mn-lt"/>
                <a:hlinkClick r:id="rId3"/>
              </a:rPr>
              <a:t>https://apps.who.int/iris/bitstream/handle/10665/333685/9789240009387-eng.pdf?sequence=1&amp;isAllowed=y</a:t>
            </a:r>
            <a:endParaRPr lang="en-US" dirty="0">
              <a:ea typeface="+mn-lt"/>
              <a:cs typeface="+mn-lt"/>
            </a:endParaRPr>
          </a:p>
          <a:p>
            <a:r>
              <a:rPr lang="en-US" sz="1400" dirty="0">
                <a:ea typeface="+mn-lt"/>
                <a:cs typeface="+mn-lt"/>
                <a:hlinkClick r:id="rId4"/>
              </a:rPr>
              <a:t>https://journals.sagepub.com/doi/full/10.1177/2333794X211018321#:~:text=Prelacteal%20feeding%20is%20the%20feeding,first%203%20days%20of%20life.&amp;text=Prelacteal%20feeding%20deprives%20the%20child,to%20the%20risk%20of%20infection</a:t>
            </a:r>
            <a:r>
              <a:rPr lang="en-US" sz="1400" dirty="0">
                <a:ea typeface="+mn-lt"/>
                <a:cs typeface="+mn-lt"/>
              </a:rPr>
              <a:t>.</a:t>
            </a:r>
            <a:endParaRPr lang="en-US">
              <a:ea typeface="+mn-lt"/>
              <a:cs typeface="+mn-lt"/>
            </a:endParaRPr>
          </a:p>
          <a:p>
            <a:endParaRPr lang="en-US" sz="1400" dirty="0"/>
          </a:p>
        </p:txBody>
      </p:sp>
    </p:spTree>
    <p:extLst>
      <p:ext uri="{BB962C8B-B14F-4D97-AF65-F5344CB8AC3E}">
        <p14:creationId xmlns:p14="http://schemas.microsoft.com/office/powerpoint/2010/main" val="900837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B604F5-347E-545D-3F29-6D7A02EC505C}"/>
              </a:ext>
            </a:extLst>
          </p:cNvPr>
          <p:cNvGraphicFramePr>
            <a:graphicFrameLocks noGrp="1"/>
          </p:cNvGraphicFramePr>
          <p:nvPr>
            <p:ph idx="1"/>
            <p:extLst>
              <p:ext uri="{D42A27DB-BD31-4B8C-83A1-F6EECF244321}">
                <p14:modId xmlns:p14="http://schemas.microsoft.com/office/powerpoint/2010/main" val="155483575"/>
              </p:ext>
            </p:extLst>
          </p:nvPr>
        </p:nvGraphicFramePr>
        <p:xfrm>
          <a:off x="5037" y="1528323"/>
          <a:ext cx="9123236" cy="4724400"/>
        </p:xfrm>
        <a:graphic>
          <a:graphicData uri="http://schemas.openxmlformats.org/drawingml/2006/table">
            <a:tbl>
              <a:tblPr firstRow="1" bandRow="1">
                <a:tableStyleId>{5C22544A-7EE6-4342-B048-85BDC9FD1C3A}</a:tableStyleId>
              </a:tblPr>
              <a:tblGrid>
                <a:gridCol w="1945229">
                  <a:extLst>
                    <a:ext uri="{9D8B030D-6E8A-4147-A177-3AD203B41FA5}">
                      <a16:colId xmlns:a16="http://schemas.microsoft.com/office/drawing/2014/main" val="4198277437"/>
                    </a:ext>
                  </a:extLst>
                </a:gridCol>
                <a:gridCol w="974784">
                  <a:extLst>
                    <a:ext uri="{9D8B030D-6E8A-4147-A177-3AD203B41FA5}">
                      <a16:colId xmlns:a16="http://schemas.microsoft.com/office/drawing/2014/main" val="3714457904"/>
                    </a:ext>
                  </a:extLst>
                </a:gridCol>
                <a:gridCol w="1260655">
                  <a:extLst>
                    <a:ext uri="{9D8B030D-6E8A-4147-A177-3AD203B41FA5}">
                      <a16:colId xmlns:a16="http://schemas.microsoft.com/office/drawing/2014/main" val="1220120927"/>
                    </a:ext>
                  </a:extLst>
                </a:gridCol>
                <a:gridCol w="1117720">
                  <a:extLst>
                    <a:ext uri="{9D8B030D-6E8A-4147-A177-3AD203B41FA5}">
                      <a16:colId xmlns:a16="http://schemas.microsoft.com/office/drawing/2014/main" val="3576440546"/>
                    </a:ext>
                  </a:extLst>
                </a:gridCol>
                <a:gridCol w="2070339">
                  <a:extLst>
                    <a:ext uri="{9D8B030D-6E8A-4147-A177-3AD203B41FA5}">
                      <a16:colId xmlns:a16="http://schemas.microsoft.com/office/drawing/2014/main" val="1964859623"/>
                    </a:ext>
                  </a:extLst>
                </a:gridCol>
                <a:gridCol w="884806">
                  <a:extLst>
                    <a:ext uri="{9D8B030D-6E8A-4147-A177-3AD203B41FA5}">
                      <a16:colId xmlns:a16="http://schemas.microsoft.com/office/drawing/2014/main" val="745081569"/>
                    </a:ext>
                  </a:extLst>
                </a:gridCol>
                <a:gridCol w="869703">
                  <a:extLst>
                    <a:ext uri="{9D8B030D-6E8A-4147-A177-3AD203B41FA5}">
                      <a16:colId xmlns:a16="http://schemas.microsoft.com/office/drawing/2014/main" val="2017014582"/>
                    </a:ext>
                  </a:extLst>
                </a:gridCol>
              </a:tblGrid>
              <a:tr h="125121">
                <a:tc>
                  <a:txBody>
                    <a:bodyPr/>
                    <a:lstStyle/>
                    <a:p>
                      <a:pPr algn="l" fontAlgn="base"/>
                      <a:r>
                        <a:rPr lang="en-US" sz="1000" dirty="0">
                          <a:effectLst/>
                        </a:rPr>
                        <a:t>Outcome and Reference</a:t>
                      </a:r>
                      <a:endParaRPr lang="en-US" sz="1000" b="1" dirty="0">
                        <a:effectLst/>
                      </a:endParaRPr>
                    </a:p>
                  </a:txBody>
                  <a:tcPr anchor="ctr"/>
                </a:tc>
                <a:tc>
                  <a:txBody>
                    <a:bodyPr/>
                    <a:lstStyle/>
                    <a:p>
                      <a:pPr algn="l" fontAlgn="base"/>
                      <a:r>
                        <a:rPr lang="en-US" sz="1000" dirty="0">
                          <a:effectLst/>
                        </a:rPr>
                        <a:t>% Lower Risk</a:t>
                      </a:r>
                      <a:endParaRPr lang="en-US" sz="1000" b="1" dirty="0">
                        <a:effectLst/>
                      </a:endParaRPr>
                    </a:p>
                  </a:txBody>
                  <a:tcPr anchor="ctr"/>
                </a:tc>
                <a:tc>
                  <a:txBody>
                    <a:bodyPr/>
                    <a:lstStyle/>
                    <a:p>
                      <a:pPr algn="l" fontAlgn="base"/>
                      <a:r>
                        <a:rPr lang="en-US" sz="1000" dirty="0" err="1">
                          <a:effectLst/>
                        </a:rPr>
                        <a:t>Breastfeeding</a:t>
                      </a:r>
                      <a:r>
                        <a:rPr lang="en-US" sz="1000" u="none" strike="noStrike" baseline="30000" dirty="0" err="1">
                          <a:effectLst/>
                        </a:rPr>
                        <a:t>a</a:t>
                      </a:r>
                      <a:endParaRPr lang="en-US" sz="1000" b="1" dirty="0" err="1">
                        <a:effectLst/>
                      </a:endParaRPr>
                    </a:p>
                  </a:txBody>
                  <a:tcPr anchor="ctr"/>
                </a:tc>
                <a:tc>
                  <a:txBody>
                    <a:bodyPr/>
                    <a:lstStyle/>
                    <a:p>
                      <a:pPr algn="l" fontAlgn="base"/>
                      <a:r>
                        <a:rPr lang="en-US" sz="1000" dirty="0">
                          <a:effectLst/>
                        </a:rPr>
                        <a:t>Compared With:</a:t>
                      </a:r>
                      <a:endParaRPr lang="en-US" sz="1000" b="1" dirty="0">
                        <a:effectLst/>
                      </a:endParaRPr>
                    </a:p>
                  </a:txBody>
                  <a:tcPr anchor="ctr"/>
                </a:tc>
                <a:tc>
                  <a:txBody>
                    <a:bodyPr/>
                    <a:lstStyle/>
                    <a:p>
                      <a:pPr algn="l" fontAlgn="base"/>
                      <a:r>
                        <a:rPr lang="en-US" sz="1000" dirty="0" err="1">
                          <a:effectLst/>
                        </a:rPr>
                        <a:t>Comments</a:t>
                      </a:r>
                      <a:r>
                        <a:rPr lang="en-US" sz="1000" u="none" strike="noStrike" baseline="30000" dirty="0" err="1">
                          <a:effectLst/>
                        </a:rPr>
                        <a:t>b</a:t>
                      </a:r>
                      <a:endParaRPr lang="en-US" sz="1000" b="1" dirty="0" err="1">
                        <a:effectLst/>
                      </a:endParaRPr>
                    </a:p>
                  </a:txBody>
                  <a:tcPr anchor="ctr"/>
                </a:tc>
                <a:tc>
                  <a:txBody>
                    <a:bodyPr/>
                    <a:lstStyle/>
                    <a:p>
                      <a:pPr algn="l" fontAlgn="base"/>
                      <a:r>
                        <a:rPr lang="en-US" sz="1000" dirty="0">
                          <a:effectLst/>
                        </a:rPr>
                        <a:t>OR, RR, or HR</a:t>
                      </a:r>
                      <a:endParaRPr lang="en-US" sz="1000" b="1" dirty="0">
                        <a:effectLst/>
                      </a:endParaRPr>
                    </a:p>
                  </a:txBody>
                  <a:tcPr anchor="ctr"/>
                </a:tc>
                <a:tc>
                  <a:txBody>
                    <a:bodyPr/>
                    <a:lstStyle/>
                    <a:p>
                      <a:pPr algn="l" fontAlgn="base"/>
                      <a:r>
                        <a:rPr lang="en-US" sz="1000" dirty="0">
                          <a:effectLst/>
                        </a:rPr>
                        <a:t>95% CI</a:t>
                      </a:r>
                      <a:endParaRPr lang="en-US" sz="1000" b="1" dirty="0">
                        <a:effectLst/>
                      </a:endParaRPr>
                    </a:p>
                  </a:txBody>
                  <a:tcPr anchor="ctr"/>
                </a:tc>
                <a:extLst>
                  <a:ext uri="{0D108BD9-81ED-4DB2-BD59-A6C34878D82A}">
                    <a16:rowId xmlns:a16="http://schemas.microsoft.com/office/drawing/2014/main" val="3373006193"/>
                  </a:ext>
                </a:extLst>
              </a:tr>
              <a:tr h="271096">
                <a:tc>
                  <a:txBody>
                    <a:bodyPr/>
                    <a:lstStyle/>
                    <a:p>
                      <a:pPr algn="l" fontAlgn="base"/>
                      <a:r>
                        <a:rPr lang="en-US" sz="1000" dirty="0">
                          <a:effectLst/>
                        </a:rPr>
                        <a:t>SIDS</a:t>
                      </a:r>
                      <a:r>
                        <a:rPr lang="en-US" sz="1000" baseline="30000" dirty="0">
                          <a:effectLst/>
                        </a:rPr>
                        <a:t>87 </a:t>
                      </a:r>
                      <a:r>
                        <a:rPr lang="en-US" sz="1000" dirty="0">
                          <a:effectLst/>
                        </a:rPr>
                        <a:t> </a:t>
                      </a:r>
                    </a:p>
                  </a:txBody>
                  <a:tcPr anchor="ctr"/>
                </a:tc>
                <a:tc>
                  <a:txBody>
                    <a:bodyPr/>
                    <a:lstStyle/>
                    <a:p>
                      <a:pPr algn="l" fontAlgn="base"/>
                      <a:r>
                        <a:rPr lang="en-US" sz="1000" dirty="0">
                          <a:effectLst/>
                        </a:rPr>
                        <a:t>40 </a:t>
                      </a:r>
                    </a:p>
                  </a:txBody>
                  <a:tcPr anchor="ctr"/>
                </a:tc>
                <a:tc>
                  <a:txBody>
                    <a:bodyPr/>
                    <a:lstStyle/>
                    <a:p>
                      <a:pPr algn="l" fontAlgn="base"/>
                      <a:r>
                        <a:rPr lang="en-US" sz="1000" dirty="0">
                          <a:effectLst/>
                        </a:rPr>
                        <a:t>2–4 </a:t>
                      </a:r>
                      <a:r>
                        <a:rPr lang="en-US" sz="1000" dirty="0" err="1">
                          <a:effectLst/>
                        </a:rPr>
                        <a:t>mo</a:t>
                      </a:r>
                      <a:r>
                        <a:rPr lang="en-US" sz="1000" dirty="0">
                          <a:effectLst/>
                        </a:rPr>
                        <a:t> </a:t>
                      </a:r>
                    </a:p>
                  </a:txBody>
                  <a:tcPr anchor="ctr"/>
                </a:tc>
                <a:tc>
                  <a:txBody>
                    <a:bodyPr/>
                    <a:lstStyle/>
                    <a:p>
                      <a:pPr algn="l" fontAlgn="base"/>
                      <a:r>
                        <a:rPr lang="en-US" sz="1000" dirty="0">
                          <a:effectLst/>
                        </a:rPr>
                        <a:t>None </a:t>
                      </a:r>
                    </a:p>
                  </a:txBody>
                  <a:tcPr anchor="ctr"/>
                </a:tc>
                <a:tc>
                  <a:txBody>
                    <a:bodyPr/>
                    <a:lstStyle/>
                    <a:p>
                      <a:pPr algn="l" fontAlgn="base"/>
                      <a:r>
                        <a:rPr lang="en-US" sz="1000" dirty="0">
                          <a:effectLst/>
                        </a:rPr>
                        <a:t>Breastfeed at least 2 </a:t>
                      </a:r>
                      <a:r>
                        <a:rPr lang="en-US" sz="1000" dirty="0" err="1">
                          <a:effectLst/>
                        </a:rPr>
                        <a:t>mo</a:t>
                      </a:r>
                      <a:r>
                        <a:rPr lang="en-US" sz="1000" dirty="0">
                          <a:effectLst/>
                        </a:rPr>
                        <a:t> to reduce SIDS </a:t>
                      </a:r>
                    </a:p>
                  </a:txBody>
                  <a:tcPr anchor="ctr"/>
                </a:tc>
                <a:tc>
                  <a:txBody>
                    <a:bodyPr/>
                    <a:lstStyle/>
                    <a:p>
                      <a:pPr algn="l" fontAlgn="base"/>
                      <a:r>
                        <a:rPr lang="en-US" sz="1000" dirty="0">
                          <a:effectLst/>
                        </a:rPr>
                        <a:t>OR 0.60 </a:t>
                      </a:r>
                    </a:p>
                  </a:txBody>
                  <a:tcPr anchor="ctr"/>
                </a:tc>
                <a:tc>
                  <a:txBody>
                    <a:bodyPr/>
                    <a:lstStyle/>
                    <a:p>
                      <a:pPr algn="l" fontAlgn="base"/>
                      <a:r>
                        <a:rPr lang="en-US" sz="1000" dirty="0">
                          <a:effectLst/>
                        </a:rPr>
                        <a:t>0.44–0.82 </a:t>
                      </a:r>
                    </a:p>
                  </a:txBody>
                  <a:tcPr anchor="ctr"/>
                </a:tc>
                <a:extLst>
                  <a:ext uri="{0D108BD9-81ED-4DB2-BD59-A6C34878D82A}">
                    <a16:rowId xmlns:a16="http://schemas.microsoft.com/office/drawing/2014/main" val="4250126530"/>
                  </a:ext>
                </a:extLst>
              </a:tr>
              <a:tr h="120950">
                <a:tc>
                  <a:txBody>
                    <a:bodyPr/>
                    <a:lstStyle/>
                    <a:p>
                      <a:pPr algn="l" fontAlgn="base"/>
                      <a:endParaRPr lang="en-US" sz="1000" dirty="0">
                        <a:effectLst/>
                      </a:endParaRPr>
                    </a:p>
                  </a:txBody>
                  <a:tcPr anchor="ctr"/>
                </a:tc>
                <a:tc>
                  <a:txBody>
                    <a:bodyPr/>
                    <a:lstStyle/>
                    <a:p>
                      <a:pPr algn="l" fontAlgn="base"/>
                      <a:r>
                        <a:rPr lang="en-US" sz="1000" dirty="0">
                          <a:effectLst/>
                        </a:rPr>
                        <a:t>60 </a:t>
                      </a:r>
                    </a:p>
                  </a:txBody>
                  <a:tcPr anchor="ctr"/>
                </a:tc>
                <a:tc>
                  <a:txBody>
                    <a:bodyPr/>
                    <a:lstStyle/>
                    <a:p>
                      <a:pPr algn="l" fontAlgn="base"/>
                      <a:r>
                        <a:rPr lang="en-US" sz="1000" dirty="0">
                          <a:effectLst/>
                        </a:rPr>
                        <a:t>4–6 </a:t>
                      </a:r>
                      <a:r>
                        <a:rPr lang="en-US" sz="1000" dirty="0" err="1">
                          <a:effectLst/>
                        </a:rPr>
                        <a:t>mo</a:t>
                      </a:r>
                      <a:r>
                        <a:rPr lang="en-US" sz="1000" dirty="0">
                          <a:effectLst/>
                        </a:rPr>
                        <a:t> </a:t>
                      </a:r>
                    </a:p>
                  </a:txBody>
                  <a:tcPr anchor="ctr"/>
                </a:tc>
                <a:tc>
                  <a:txBody>
                    <a:bodyPr/>
                    <a:lstStyle/>
                    <a:p>
                      <a:pPr algn="l" fontAlgn="base"/>
                      <a:r>
                        <a:rPr lang="en-US" sz="1000" dirty="0">
                          <a:effectLst/>
                        </a:rPr>
                        <a:t>None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0.40 </a:t>
                      </a:r>
                    </a:p>
                  </a:txBody>
                  <a:tcPr anchor="ctr"/>
                </a:tc>
                <a:tc>
                  <a:txBody>
                    <a:bodyPr/>
                    <a:lstStyle/>
                    <a:p>
                      <a:pPr algn="l" fontAlgn="base"/>
                      <a:r>
                        <a:rPr lang="en-US" sz="1000" dirty="0">
                          <a:effectLst/>
                        </a:rPr>
                        <a:t>0.26–0.63 </a:t>
                      </a:r>
                    </a:p>
                  </a:txBody>
                  <a:tcPr anchor="ctr"/>
                </a:tc>
                <a:extLst>
                  <a:ext uri="{0D108BD9-81ED-4DB2-BD59-A6C34878D82A}">
                    <a16:rowId xmlns:a16="http://schemas.microsoft.com/office/drawing/2014/main" val="1989039945"/>
                  </a:ext>
                </a:extLst>
              </a:tr>
              <a:tr h="120950">
                <a:tc>
                  <a:txBody>
                    <a:bodyPr/>
                    <a:lstStyle/>
                    <a:p>
                      <a:pPr algn="l" fontAlgn="base"/>
                      <a:endParaRPr lang="en-US" sz="1000" dirty="0">
                        <a:effectLst/>
                      </a:endParaRPr>
                    </a:p>
                  </a:txBody>
                  <a:tcPr anchor="ctr"/>
                </a:tc>
                <a:tc>
                  <a:txBody>
                    <a:bodyPr/>
                    <a:lstStyle/>
                    <a:p>
                      <a:pPr algn="l" fontAlgn="base"/>
                      <a:r>
                        <a:rPr lang="en-US" sz="1000" dirty="0">
                          <a:effectLst/>
                        </a:rPr>
                        <a:t>64 </a:t>
                      </a:r>
                    </a:p>
                  </a:txBody>
                  <a:tcPr anchor="ctr"/>
                </a:tc>
                <a:tc>
                  <a:txBody>
                    <a:bodyPr/>
                    <a:lstStyle/>
                    <a:p>
                      <a:pPr algn="l" fontAlgn="base"/>
                      <a:r>
                        <a:rPr lang="en-US" sz="1000" dirty="0">
                          <a:effectLst/>
                        </a:rPr>
                        <a:t>&gt;6 </a:t>
                      </a:r>
                      <a:r>
                        <a:rPr lang="en-US" sz="1000" dirty="0" err="1">
                          <a:effectLst/>
                        </a:rPr>
                        <a:t>mo</a:t>
                      </a:r>
                      <a:r>
                        <a:rPr lang="en-US" sz="1000" dirty="0">
                          <a:effectLst/>
                        </a:rPr>
                        <a:t> </a:t>
                      </a:r>
                    </a:p>
                  </a:txBody>
                  <a:tcPr anchor="ctr"/>
                </a:tc>
                <a:tc>
                  <a:txBody>
                    <a:bodyPr/>
                    <a:lstStyle/>
                    <a:p>
                      <a:pPr algn="l" fontAlgn="base"/>
                      <a:r>
                        <a:rPr lang="en-US" sz="1000" dirty="0">
                          <a:effectLst/>
                        </a:rPr>
                        <a:t>None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0.36 </a:t>
                      </a:r>
                    </a:p>
                  </a:txBody>
                  <a:tcPr anchor="ctr"/>
                </a:tc>
                <a:tc>
                  <a:txBody>
                    <a:bodyPr/>
                    <a:lstStyle/>
                    <a:p>
                      <a:pPr algn="l" fontAlgn="base"/>
                      <a:r>
                        <a:rPr lang="en-US" sz="1000" dirty="0">
                          <a:effectLst/>
                        </a:rPr>
                        <a:t>0.22–0.61 </a:t>
                      </a:r>
                    </a:p>
                  </a:txBody>
                  <a:tcPr anchor="ctr"/>
                </a:tc>
                <a:extLst>
                  <a:ext uri="{0D108BD9-81ED-4DB2-BD59-A6C34878D82A}">
                    <a16:rowId xmlns:a16="http://schemas.microsoft.com/office/drawing/2014/main" val="3652774889"/>
                  </a:ext>
                </a:extLst>
              </a:tr>
              <a:tr h="200194">
                <a:tc>
                  <a:txBody>
                    <a:bodyPr/>
                    <a:lstStyle/>
                    <a:p>
                      <a:pPr algn="l" fontAlgn="base"/>
                      <a:r>
                        <a:rPr lang="en-US" sz="1000" dirty="0">
                          <a:effectLst/>
                        </a:rPr>
                        <a:t>Infant mortality, United States</a:t>
                      </a:r>
                      <a:r>
                        <a:rPr lang="en-US" sz="1000" baseline="30000" dirty="0">
                          <a:effectLst/>
                        </a:rPr>
                        <a:t>88 </a:t>
                      </a:r>
                      <a:r>
                        <a:rPr lang="en-US" sz="1000" dirty="0">
                          <a:effectLst/>
                        </a:rPr>
                        <a:t> </a:t>
                      </a:r>
                    </a:p>
                  </a:txBody>
                  <a:tcPr anchor="ctr"/>
                </a:tc>
                <a:tc>
                  <a:txBody>
                    <a:bodyPr/>
                    <a:lstStyle/>
                    <a:p>
                      <a:pPr algn="l" fontAlgn="base"/>
                      <a:r>
                        <a:rPr lang="en-US" sz="1000" dirty="0">
                          <a:effectLst/>
                        </a:rPr>
                        <a:t>19 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cohort </a:t>
                      </a:r>
                    </a:p>
                  </a:txBody>
                  <a:tcPr anchor="ctr"/>
                </a:tc>
                <a:tc>
                  <a:txBody>
                    <a:bodyPr/>
                    <a:lstStyle/>
                    <a:p>
                      <a:pPr algn="l" fontAlgn="base"/>
                      <a:r>
                        <a:rPr lang="en-US" sz="1000" dirty="0">
                          <a:effectLst/>
                        </a:rPr>
                        <a:t>OR 0.81 </a:t>
                      </a:r>
                    </a:p>
                  </a:txBody>
                  <a:tcPr anchor="ctr"/>
                </a:tc>
                <a:tc>
                  <a:txBody>
                    <a:bodyPr/>
                    <a:lstStyle/>
                    <a:p>
                      <a:pPr algn="l" fontAlgn="base"/>
                      <a:r>
                        <a:rPr lang="en-US" sz="1000" dirty="0">
                          <a:effectLst/>
                        </a:rPr>
                        <a:t>0.68–0.97 </a:t>
                      </a:r>
                    </a:p>
                  </a:txBody>
                  <a:tcPr anchor="ctr"/>
                </a:tc>
                <a:extLst>
                  <a:ext uri="{0D108BD9-81ED-4DB2-BD59-A6C34878D82A}">
                    <a16:rowId xmlns:a16="http://schemas.microsoft.com/office/drawing/2014/main" val="53990653"/>
                  </a:ext>
                </a:extLst>
              </a:tr>
              <a:tr h="125121">
                <a:tc>
                  <a:txBody>
                    <a:bodyPr/>
                    <a:lstStyle/>
                    <a:p>
                      <a:pPr algn="l" fontAlgn="base"/>
                      <a:r>
                        <a:rPr lang="en-US" sz="1000" dirty="0">
                          <a:effectLst/>
                        </a:rPr>
                        <a:t>Neonatal mortality (8–27 d)</a:t>
                      </a:r>
                      <a:r>
                        <a:rPr lang="en-US" sz="1000" baseline="30000" dirty="0">
                          <a:effectLst/>
                        </a:rPr>
                        <a:t>88 </a:t>
                      </a:r>
                      <a:r>
                        <a:rPr lang="en-US" sz="1000" dirty="0">
                          <a:effectLst/>
                        </a:rPr>
                        <a:t> </a:t>
                      </a:r>
                    </a:p>
                  </a:txBody>
                  <a:tcPr anchor="ctr"/>
                </a:tc>
                <a:tc>
                  <a:txBody>
                    <a:bodyPr/>
                    <a:lstStyle/>
                    <a:p>
                      <a:pPr algn="l" fontAlgn="base"/>
                      <a:r>
                        <a:rPr lang="en-US" sz="1000" dirty="0">
                          <a:effectLst/>
                        </a:rPr>
                        <a:t>51 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cohort </a:t>
                      </a:r>
                    </a:p>
                  </a:txBody>
                  <a:tcPr anchor="ctr"/>
                </a:tc>
                <a:tc>
                  <a:txBody>
                    <a:bodyPr/>
                    <a:lstStyle/>
                    <a:p>
                      <a:pPr algn="l" fontAlgn="base"/>
                      <a:r>
                        <a:rPr lang="en-US" sz="1000" dirty="0">
                          <a:effectLst/>
                        </a:rPr>
                        <a:t>OR 0.49 </a:t>
                      </a:r>
                    </a:p>
                  </a:txBody>
                  <a:tcPr anchor="ctr"/>
                </a:tc>
                <a:tc>
                  <a:txBody>
                    <a:bodyPr/>
                    <a:lstStyle/>
                    <a:p>
                      <a:pPr algn="l" fontAlgn="base"/>
                      <a:r>
                        <a:rPr lang="en-US" sz="1000" dirty="0">
                          <a:effectLst/>
                        </a:rPr>
                        <a:t>0.34–0.72 </a:t>
                      </a:r>
                    </a:p>
                  </a:txBody>
                  <a:tcPr anchor="ctr"/>
                </a:tc>
                <a:extLst>
                  <a:ext uri="{0D108BD9-81ED-4DB2-BD59-A6C34878D82A}">
                    <a16:rowId xmlns:a16="http://schemas.microsoft.com/office/drawing/2014/main" val="3622746442"/>
                  </a:ext>
                </a:extLst>
              </a:tr>
              <a:tr h="271096">
                <a:tc>
                  <a:txBody>
                    <a:bodyPr/>
                    <a:lstStyle/>
                    <a:p>
                      <a:pPr algn="l" fontAlgn="base"/>
                      <a:r>
                        <a:rPr lang="en-US" sz="1000" dirty="0" err="1">
                          <a:effectLst/>
                        </a:rPr>
                        <a:t>Postneonatal</a:t>
                      </a:r>
                      <a:r>
                        <a:rPr lang="en-US" sz="1000" dirty="0">
                          <a:effectLst/>
                        </a:rPr>
                        <a:t> mortality</a:t>
                      </a:r>
                      <a:r>
                        <a:rPr lang="en-US" sz="1000" baseline="30000" dirty="0">
                          <a:effectLst/>
                        </a:rPr>
                        <a:t>8 </a:t>
                      </a:r>
                      <a:r>
                        <a:rPr lang="en-US" sz="1000" dirty="0">
                          <a:effectLst/>
                        </a:rPr>
                        <a:t> </a:t>
                      </a:r>
                    </a:p>
                  </a:txBody>
                  <a:tcPr anchor="ctr"/>
                </a:tc>
                <a:tc>
                  <a:txBody>
                    <a:bodyPr/>
                    <a:lstStyle/>
                    <a:p>
                      <a:pPr algn="l" fontAlgn="base"/>
                      <a:r>
                        <a:rPr lang="en-US" sz="1000" dirty="0">
                          <a:effectLst/>
                        </a:rPr>
                        <a:t>21 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nationally representative sample </a:t>
                      </a:r>
                    </a:p>
                  </a:txBody>
                  <a:tcPr anchor="ctr"/>
                </a:tc>
                <a:tc>
                  <a:txBody>
                    <a:bodyPr/>
                    <a:lstStyle/>
                    <a:p>
                      <a:pPr algn="l" fontAlgn="base"/>
                      <a:r>
                        <a:rPr lang="en-US" sz="1000" dirty="0">
                          <a:effectLst/>
                        </a:rPr>
                        <a:t>OR 0.79 </a:t>
                      </a:r>
                    </a:p>
                  </a:txBody>
                  <a:tcPr anchor="ctr"/>
                </a:tc>
                <a:tc>
                  <a:txBody>
                    <a:bodyPr/>
                    <a:lstStyle/>
                    <a:p>
                      <a:pPr algn="l" fontAlgn="base"/>
                      <a:r>
                        <a:rPr lang="en-US" sz="1000" dirty="0">
                          <a:effectLst/>
                        </a:rPr>
                        <a:t>0.67–0.93 </a:t>
                      </a:r>
                    </a:p>
                  </a:txBody>
                  <a:tcPr anchor="ctr"/>
                </a:tc>
                <a:extLst>
                  <a:ext uri="{0D108BD9-81ED-4DB2-BD59-A6C34878D82A}">
                    <a16:rowId xmlns:a16="http://schemas.microsoft.com/office/drawing/2014/main" val="3078424578"/>
                  </a:ext>
                </a:extLst>
              </a:tr>
              <a:tr h="120950">
                <a:tc>
                  <a:txBody>
                    <a:bodyPr/>
                    <a:lstStyle/>
                    <a:p>
                      <a:pPr algn="l" fontAlgn="base"/>
                      <a:endParaRPr lang="en-US" sz="1000" dirty="0">
                        <a:effectLst/>
                      </a:endParaRPr>
                    </a:p>
                  </a:txBody>
                  <a:tcPr anchor="ctr"/>
                </a:tc>
                <a:tc>
                  <a:txBody>
                    <a:bodyPr/>
                    <a:lstStyle/>
                    <a:p>
                      <a:pPr algn="l" fontAlgn="base"/>
                      <a:r>
                        <a:rPr lang="en-US" sz="1000" dirty="0">
                          <a:effectLst/>
                        </a:rPr>
                        <a:t>38 </a:t>
                      </a:r>
                    </a:p>
                  </a:txBody>
                  <a:tcPr anchor="ctr"/>
                </a:tc>
                <a:tc>
                  <a:txBody>
                    <a:bodyPr/>
                    <a:lstStyle/>
                    <a:p>
                      <a:pPr algn="l" fontAlgn="base"/>
                      <a:r>
                        <a:rPr lang="en-US" sz="1000" dirty="0">
                          <a:effectLst/>
                        </a:rPr>
                        <a:t>&gt;3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0.62 </a:t>
                      </a:r>
                    </a:p>
                  </a:txBody>
                  <a:tcPr anchor="ctr"/>
                </a:tc>
                <a:tc>
                  <a:txBody>
                    <a:bodyPr/>
                    <a:lstStyle/>
                    <a:p>
                      <a:pPr algn="l" fontAlgn="base"/>
                      <a:r>
                        <a:rPr lang="en-US" sz="1000" dirty="0">
                          <a:effectLst/>
                        </a:rPr>
                        <a:t>0.46–0.82 </a:t>
                      </a:r>
                    </a:p>
                  </a:txBody>
                  <a:tcPr anchor="ctr"/>
                </a:tc>
                <a:extLst>
                  <a:ext uri="{0D108BD9-81ED-4DB2-BD59-A6C34878D82A}">
                    <a16:rowId xmlns:a16="http://schemas.microsoft.com/office/drawing/2014/main" val="3678904127"/>
                  </a:ext>
                </a:extLst>
              </a:tr>
              <a:tr h="196023">
                <a:tc>
                  <a:txBody>
                    <a:bodyPr/>
                    <a:lstStyle/>
                    <a:p>
                      <a:pPr algn="l" fontAlgn="base"/>
                      <a:r>
                        <a:rPr lang="en-US" sz="1000" dirty="0">
                          <a:effectLst/>
                        </a:rPr>
                        <a:t>Infant mortality (7–365 d)</a:t>
                      </a:r>
                      <a:r>
                        <a:rPr lang="en-US" sz="1000" baseline="30000" dirty="0">
                          <a:effectLst/>
                        </a:rPr>
                        <a:t>9 </a:t>
                      </a:r>
                      <a:r>
                        <a:rPr lang="en-US" sz="1000" dirty="0">
                          <a:effectLst/>
                        </a:rPr>
                        <a:t> </a:t>
                      </a:r>
                    </a:p>
                  </a:txBody>
                  <a:tcPr anchor="ctr"/>
                </a:tc>
                <a:tc>
                  <a:txBody>
                    <a:bodyPr/>
                    <a:lstStyle/>
                    <a:p>
                      <a:pPr algn="l" fontAlgn="base"/>
                      <a:r>
                        <a:rPr lang="en-US" sz="1000" dirty="0">
                          <a:effectLst/>
                        </a:rPr>
                        <a:t>26 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national cohort </a:t>
                      </a:r>
                    </a:p>
                  </a:txBody>
                  <a:tcPr anchor="ctr"/>
                </a:tc>
                <a:tc>
                  <a:txBody>
                    <a:bodyPr/>
                    <a:lstStyle/>
                    <a:p>
                      <a:pPr algn="l" fontAlgn="base"/>
                      <a:r>
                        <a:rPr lang="en-US" sz="1000" dirty="0">
                          <a:effectLst/>
                        </a:rPr>
                        <a:t>OR 0.74 </a:t>
                      </a:r>
                    </a:p>
                  </a:txBody>
                  <a:tcPr anchor="ctr"/>
                </a:tc>
                <a:tc>
                  <a:txBody>
                    <a:bodyPr/>
                    <a:lstStyle/>
                    <a:p>
                      <a:pPr algn="l" fontAlgn="base"/>
                      <a:r>
                        <a:rPr lang="en-US" sz="1000" dirty="0">
                          <a:effectLst/>
                        </a:rPr>
                        <a:t>0.70-0.79 </a:t>
                      </a:r>
                    </a:p>
                  </a:txBody>
                  <a:tcPr anchor="ctr"/>
                </a:tc>
                <a:extLst>
                  <a:ext uri="{0D108BD9-81ED-4DB2-BD59-A6C34878D82A}">
                    <a16:rowId xmlns:a16="http://schemas.microsoft.com/office/drawing/2014/main" val="3844502656"/>
                  </a:ext>
                </a:extLst>
              </a:tr>
              <a:tr h="196023">
                <a:tc>
                  <a:txBody>
                    <a:bodyPr/>
                    <a:lstStyle/>
                    <a:p>
                      <a:pPr algn="l" fontAlgn="base"/>
                      <a:r>
                        <a:rPr lang="en-US" sz="1000" dirty="0">
                          <a:effectLst/>
                        </a:rPr>
                        <a:t>Neonatal mortality (7–27 d)</a:t>
                      </a:r>
                      <a:r>
                        <a:rPr lang="en-US" sz="1000" baseline="30000" dirty="0">
                          <a:effectLst/>
                        </a:rPr>
                        <a:t>9 </a:t>
                      </a:r>
                      <a:r>
                        <a:rPr lang="en-US" sz="1000" dirty="0">
                          <a:effectLst/>
                        </a:rPr>
                        <a:t> </a:t>
                      </a:r>
                    </a:p>
                  </a:txBody>
                  <a:tcPr anchor="ctr"/>
                </a:tc>
                <a:tc>
                  <a:txBody>
                    <a:bodyPr/>
                    <a:lstStyle/>
                    <a:p>
                      <a:pPr algn="l" fontAlgn="base"/>
                      <a:r>
                        <a:rPr lang="en-US" sz="1000" dirty="0">
                          <a:effectLst/>
                        </a:rPr>
                        <a:t>40 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national cohort </a:t>
                      </a:r>
                    </a:p>
                  </a:txBody>
                  <a:tcPr anchor="ctr"/>
                </a:tc>
                <a:tc>
                  <a:txBody>
                    <a:bodyPr/>
                    <a:lstStyle/>
                    <a:p>
                      <a:pPr algn="l" fontAlgn="base"/>
                      <a:r>
                        <a:rPr lang="en-US" sz="1000" dirty="0">
                          <a:effectLst/>
                        </a:rPr>
                        <a:t>0.60 </a:t>
                      </a:r>
                    </a:p>
                  </a:txBody>
                  <a:tcPr anchor="ctr"/>
                </a:tc>
                <a:tc>
                  <a:txBody>
                    <a:bodyPr/>
                    <a:lstStyle/>
                    <a:p>
                      <a:pPr algn="l" fontAlgn="base"/>
                      <a:r>
                        <a:rPr lang="en-US" sz="1000" dirty="0">
                          <a:effectLst/>
                        </a:rPr>
                        <a:t>0.54-0.67 </a:t>
                      </a:r>
                    </a:p>
                  </a:txBody>
                  <a:tcPr anchor="ctr"/>
                </a:tc>
                <a:extLst>
                  <a:ext uri="{0D108BD9-81ED-4DB2-BD59-A6C34878D82A}">
                    <a16:rowId xmlns:a16="http://schemas.microsoft.com/office/drawing/2014/main" val="1326773125"/>
                  </a:ext>
                </a:extLst>
              </a:tr>
              <a:tr h="200194">
                <a:tc>
                  <a:txBody>
                    <a:bodyPr/>
                    <a:lstStyle/>
                    <a:p>
                      <a:pPr algn="l" fontAlgn="base"/>
                      <a:r>
                        <a:rPr lang="en-US" sz="1000" dirty="0" err="1">
                          <a:effectLst/>
                        </a:rPr>
                        <a:t>Postneonatal</a:t>
                      </a:r>
                      <a:r>
                        <a:rPr lang="en-US" sz="1000" dirty="0">
                          <a:effectLst/>
                        </a:rPr>
                        <a:t> mortality (28–364 d)</a:t>
                      </a:r>
                      <a:r>
                        <a:rPr lang="en-US" sz="1000" baseline="30000" dirty="0">
                          <a:effectLst/>
                        </a:rPr>
                        <a:t>9 </a:t>
                      </a:r>
                      <a:r>
                        <a:rPr lang="en-US" sz="1000" dirty="0">
                          <a:effectLst/>
                        </a:rPr>
                        <a:t> </a:t>
                      </a:r>
                    </a:p>
                  </a:txBody>
                  <a:tcPr anchor="ctr"/>
                </a:tc>
                <a:tc>
                  <a:txBody>
                    <a:bodyPr/>
                    <a:lstStyle/>
                    <a:p>
                      <a:pPr algn="l" fontAlgn="base"/>
                      <a:r>
                        <a:rPr lang="en-US" sz="1000" dirty="0">
                          <a:effectLst/>
                        </a:rPr>
                        <a:t>19 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US national cohort </a:t>
                      </a:r>
                    </a:p>
                  </a:txBody>
                  <a:tcPr anchor="ctr"/>
                </a:tc>
                <a:tc>
                  <a:txBody>
                    <a:bodyPr/>
                    <a:lstStyle/>
                    <a:p>
                      <a:pPr algn="l" fontAlgn="base"/>
                      <a:r>
                        <a:rPr lang="en-US" sz="1000" dirty="0">
                          <a:effectLst/>
                        </a:rPr>
                        <a:t>0.81 </a:t>
                      </a:r>
                    </a:p>
                  </a:txBody>
                  <a:tcPr anchor="ctr"/>
                </a:tc>
                <a:tc>
                  <a:txBody>
                    <a:bodyPr/>
                    <a:lstStyle/>
                    <a:p>
                      <a:pPr algn="l" fontAlgn="base"/>
                      <a:r>
                        <a:rPr lang="en-US" sz="1000" dirty="0">
                          <a:effectLst/>
                        </a:rPr>
                        <a:t>0.76-0.87 </a:t>
                      </a:r>
                    </a:p>
                  </a:txBody>
                  <a:tcPr anchor="ctr"/>
                </a:tc>
                <a:extLst>
                  <a:ext uri="{0D108BD9-81ED-4DB2-BD59-A6C34878D82A}">
                    <a16:rowId xmlns:a16="http://schemas.microsoft.com/office/drawing/2014/main" val="139125447"/>
                  </a:ext>
                </a:extLst>
              </a:tr>
              <a:tr h="200194">
                <a:tc>
                  <a:txBody>
                    <a:bodyPr/>
                    <a:lstStyle/>
                    <a:p>
                      <a:pPr algn="l" fontAlgn="base"/>
                      <a:r>
                        <a:rPr lang="en-US" sz="1000" dirty="0">
                          <a:effectLst/>
                        </a:rPr>
                        <a:t>Infant mortality, developing countries</a:t>
                      </a:r>
                      <a:r>
                        <a:rPr lang="en-US" sz="1000" baseline="30000" dirty="0">
                          <a:effectLst/>
                        </a:rPr>
                        <a:t>89 </a:t>
                      </a:r>
                      <a:r>
                        <a:rPr lang="en-US" sz="1000" dirty="0">
                          <a:effectLst/>
                        </a:rPr>
                        <a:t> </a:t>
                      </a:r>
                    </a:p>
                  </a:txBody>
                  <a:tcPr anchor="ctr"/>
                </a:tc>
                <a:tc>
                  <a:txBody>
                    <a:bodyPr/>
                    <a:lstStyle/>
                    <a:p>
                      <a:pPr algn="l" fontAlgn="base"/>
                      <a:r>
                        <a:rPr lang="en-US" sz="1000" dirty="0">
                          <a:effectLst/>
                        </a:rPr>
                        <a:t>33 </a:t>
                      </a:r>
                    </a:p>
                  </a:txBody>
                  <a:tcPr anchor="ctr"/>
                </a:tc>
                <a:tc>
                  <a:txBody>
                    <a:bodyPr/>
                    <a:lstStyle/>
                    <a:p>
                      <a:pPr algn="l" fontAlgn="base"/>
                      <a:r>
                        <a:rPr lang="en-US" sz="1000" dirty="0">
                          <a:effectLst/>
                        </a:rPr>
                        <a:t>Exclusive </a:t>
                      </a:r>
                    </a:p>
                  </a:txBody>
                  <a:tcPr anchor="ctr"/>
                </a:tc>
                <a:tc>
                  <a:txBody>
                    <a:bodyPr/>
                    <a:lstStyle/>
                    <a:p>
                      <a:pPr algn="l" fontAlgn="base"/>
                      <a:r>
                        <a:rPr lang="en-US" sz="1000" dirty="0">
                          <a:effectLst/>
                        </a:rPr>
                        <a:t>Predominant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RR 0.67 </a:t>
                      </a:r>
                    </a:p>
                  </a:txBody>
                  <a:tcPr anchor="ctr"/>
                </a:tc>
                <a:tc>
                  <a:txBody>
                    <a:bodyPr/>
                    <a:lstStyle/>
                    <a:p>
                      <a:pPr algn="l" fontAlgn="base"/>
                      <a:r>
                        <a:rPr lang="en-US" sz="1000" dirty="0">
                          <a:effectLst/>
                        </a:rPr>
                        <a:t>0.52–0.88 </a:t>
                      </a:r>
                    </a:p>
                  </a:txBody>
                  <a:tcPr anchor="ctr"/>
                </a:tc>
                <a:extLst>
                  <a:ext uri="{0D108BD9-81ED-4DB2-BD59-A6C34878D82A}">
                    <a16:rowId xmlns:a16="http://schemas.microsoft.com/office/drawing/2014/main" val="2188781293"/>
                  </a:ext>
                </a:extLst>
              </a:tr>
              <a:tr h="120950">
                <a:tc>
                  <a:txBody>
                    <a:bodyPr/>
                    <a:lstStyle/>
                    <a:p>
                      <a:pPr algn="l" fontAlgn="base"/>
                      <a:endParaRPr lang="en-US" sz="1000" dirty="0">
                        <a:effectLst/>
                      </a:endParaRPr>
                    </a:p>
                  </a:txBody>
                  <a:tcPr anchor="ctr"/>
                </a:tc>
                <a:tc>
                  <a:txBody>
                    <a:bodyPr/>
                    <a:lstStyle/>
                    <a:p>
                      <a:pPr algn="l" fontAlgn="base"/>
                      <a:r>
                        <a:rPr lang="en-US" sz="1000" dirty="0">
                          <a:effectLst/>
                        </a:rPr>
                        <a:t>79 </a:t>
                      </a:r>
                    </a:p>
                  </a:txBody>
                  <a:tcPr anchor="ctr"/>
                </a:tc>
                <a:tc>
                  <a:txBody>
                    <a:bodyPr/>
                    <a:lstStyle/>
                    <a:p>
                      <a:pPr algn="l" fontAlgn="base"/>
                      <a:r>
                        <a:rPr lang="en-US" sz="1000" dirty="0">
                          <a:effectLst/>
                        </a:rPr>
                        <a:t>Exclusive </a:t>
                      </a:r>
                    </a:p>
                  </a:txBody>
                  <a:tcPr anchor="ctr"/>
                </a:tc>
                <a:tc>
                  <a:txBody>
                    <a:bodyPr/>
                    <a:lstStyle/>
                    <a:p>
                      <a:pPr algn="l" fontAlgn="base"/>
                      <a:r>
                        <a:rPr lang="en-US" sz="1000" dirty="0">
                          <a:effectLst/>
                        </a:rPr>
                        <a:t>Partial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RR 0.21 </a:t>
                      </a:r>
                    </a:p>
                  </a:txBody>
                  <a:tcPr anchor="ctr"/>
                </a:tc>
                <a:tc>
                  <a:txBody>
                    <a:bodyPr/>
                    <a:lstStyle/>
                    <a:p>
                      <a:pPr algn="l" fontAlgn="base"/>
                      <a:r>
                        <a:rPr lang="en-US" sz="1000" dirty="0">
                          <a:effectLst/>
                        </a:rPr>
                        <a:t>0.20–0.22 </a:t>
                      </a:r>
                    </a:p>
                  </a:txBody>
                  <a:tcPr anchor="ctr"/>
                </a:tc>
                <a:extLst>
                  <a:ext uri="{0D108BD9-81ED-4DB2-BD59-A6C34878D82A}">
                    <a16:rowId xmlns:a16="http://schemas.microsoft.com/office/drawing/2014/main" val="3422854836"/>
                  </a:ext>
                </a:extLst>
              </a:tr>
              <a:tr h="120950">
                <a:tc>
                  <a:txBody>
                    <a:bodyPr/>
                    <a:lstStyle/>
                    <a:p>
                      <a:pPr algn="l" fontAlgn="base"/>
                      <a:endParaRPr lang="en-US" sz="1000" dirty="0">
                        <a:effectLst/>
                      </a:endParaRPr>
                    </a:p>
                  </a:txBody>
                  <a:tcPr anchor="ctr"/>
                </a:tc>
                <a:tc>
                  <a:txBody>
                    <a:bodyPr/>
                    <a:lstStyle/>
                    <a:p>
                      <a:pPr algn="l" fontAlgn="base"/>
                      <a:r>
                        <a:rPr lang="en-US" sz="1000" dirty="0">
                          <a:effectLst/>
                        </a:rPr>
                        <a:t>93 </a:t>
                      </a:r>
                    </a:p>
                  </a:txBody>
                  <a:tcPr anchor="ctr"/>
                </a:tc>
                <a:tc>
                  <a:txBody>
                    <a:bodyPr/>
                    <a:lstStyle/>
                    <a:p>
                      <a:pPr algn="l" fontAlgn="base"/>
                      <a:r>
                        <a:rPr lang="en-US" sz="1000" dirty="0">
                          <a:effectLst/>
                        </a:rPr>
                        <a:t>Exclusive </a:t>
                      </a:r>
                    </a:p>
                  </a:txBody>
                  <a:tcPr anchor="ctr"/>
                </a:tc>
                <a:tc>
                  <a:txBody>
                    <a:bodyPr/>
                    <a:lstStyle/>
                    <a:p>
                      <a:pPr algn="l" fontAlgn="base"/>
                      <a:r>
                        <a:rPr lang="en-US" sz="1000" dirty="0">
                          <a:effectLst/>
                        </a:rPr>
                        <a:t>None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RR 0.07 </a:t>
                      </a:r>
                    </a:p>
                  </a:txBody>
                  <a:tcPr anchor="ctr"/>
                </a:tc>
                <a:tc>
                  <a:txBody>
                    <a:bodyPr/>
                    <a:lstStyle/>
                    <a:p>
                      <a:pPr algn="l" fontAlgn="base"/>
                      <a:r>
                        <a:rPr lang="en-US" sz="1000" dirty="0">
                          <a:effectLst/>
                        </a:rPr>
                        <a:t>0.03–0.16 </a:t>
                      </a:r>
                    </a:p>
                  </a:txBody>
                  <a:tcPr anchor="ctr"/>
                </a:tc>
                <a:extLst>
                  <a:ext uri="{0D108BD9-81ED-4DB2-BD59-A6C34878D82A}">
                    <a16:rowId xmlns:a16="http://schemas.microsoft.com/office/drawing/2014/main" val="977080188"/>
                  </a:ext>
                </a:extLst>
              </a:tr>
              <a:tr h="200194">
                <a:tc>
                  <a:txBody>
                    <a:bodyPr/>
                    <a:lstStyle/>
                    <a:p>
                      <a:pPr algn="l" fontAlgn="base"/>
                      <a:r>
                        <a:rPr lang="en-US" sz="1000" dirty="0">
                          <a:effectLst/>
                        </a:rPr>
                        <a:t>Infant mortality, developing countries</a:t>
                      </a:r>
                      <a:r>
                        <a:rPr lang="en-US" sz="1000" baseline="30000" dirty="0">
                          <a:effectLst/>
                        </a:rPr>
                        <a:t>90 </a:t>
                      </a:r>
                      <a:r>
                        <a:rPr lang="en-US" sz="1000" dirty="0">
                          <a:effectLst/>
                        </a:rPr>
                        <a:t> </a:t>
                      </a:r>
                    </a:p>
                  </a:txBody>
                  <a:tcPr anchor="ctr"/>
                </a:tc>
                <a:tc>
                  <a:txBody>
                    <a:bodyPr/>
                    <a:lstStyle/>
                    <a:p>
                      <a:pPr algn="l" fontAlgn="base"/>
                      <a:r>
                        <a:rPr lang="en-US" sz="1000" dirty="0">
                          <a:effectLst/>
                        </a:rPr>
                        <a:t>25 </a:t>
                      </a:r>
                    </a:p>
                  </a:txBody>
                  <a:tcPr anchor="ctr"/>
                </a:tc>
                <a:tc>
                  <a:txBody>
                    <a:bodyPr/>
                    <a:lstStyle/>
                    <a:p>
                      <a:pPr algn="l" fontAlgn="base"/>
                      <a:r>
                        <a:rPr lang="en-US" sz="1000" dirty="0">
                          <a:effectLst/>
                        </a:rPr>
                        <a:t>Initiated in first hour </a:t>
                      </a:r>
                    </a:p>
                  </a:txBody>
                  <a:tcPr anchor="ctr"/>
                </a:tc>
                <a:tc>
                  <a:txBody>
                    <a:bodyPr/>
                    <a:lstStyle/>
                    <a:p>
                      <a:pPr algn="l" fontAlgn="base"/>
                      <a:r>
                        <a:rPr lang="en-US" sz="1000" dirty="0">
                          <a:effectLst/>
                        </a:rPr>
                        <a:t>&gt;1st hour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RR 0.75 </a:t>
                      </a:r>
                    </a:p>
                  </a:txBody>
                  <a:tcPr anchor="ctr"/>
                </a:tc>
                <a:tc>
                  <a:txBody>
                    <a:bodyPr/>
                    <a:lstStyle/>
                    <a:p>
                      <a:pPr algn="l" fontAlgn="base"/>
                      <a:r>
                        <a:rPr lang="en-US" sz="1000" dirty="0">
                          <a:effectLst/>
                        </a:rPr>
                        <a:t>0.64–0.88 </a:t>
                      </a:r>
                    </a:p>
                  </a:txBody>
                  <a:tcPr anchor="ctr"/>
                </a:tc>
                <a:extLst>
                  <a:ext uri="{0D108BD9-81ED-4DB2-BD59-A6C34878D82A}">
                    <a16:rowId xmlns:a16="http://schemas.microsoft.com/office/drawing/2014/main" val="1408700364"/>
                  </a:ext>
                </a:extLst>
              </a:tr>
            </a:tbl>
          </a:graphicData>
        </a:graphic>
      </p:graphicFrame>
      <p:sp>
        <p:nvSpPr>
          <p:cNvPr id="3" name="Title 2">
            <a:extLst>
              <a:ext uri="{FF2B5EF4-FFF2-40B4-BE49-F238E27FC236}">
                <a16:creationId xmlns:a16="http://schemas.microsoft.com/office/drawing/2014/main" id="{84E2DA63-8250-A1B5-4E32-4D899C028D13}"/>
              </a:ext>
            </a:extLst>
          </p:cNvPr>
          <p:cNvSpPr>
            <a:spLocks noGrp="1"/>
          </p:cNvSpPr>
          <p:nvPr>
            <p:ph type="title"/>
          </p:nvPr>
        </p:nvSpPr>
        <p:spPr>
          <a:xfrm>
            <a:off x="7468492" y="3225657"/>
            <a:ext cx="1000665" cy="381461"/>
          </a:xfrm>
        </p:spPr>
        <p:txBody>
          <a:bodyPr>
            <a:normAutofit/>
          </a:bodyPr>
          <a:lstStyle/>
          <a:p>
            <a:endParaRPr lang="en-US" sz="800" dirty="0"/>
          </a:p>
        </p:txBody>
      </p:sp>
      <p:sp>
        <p:nvSpPr>
          <p:cNvPr id="6" name="TextBox 5">
            <a:extLst>
              <a:ext uri="{FF2B5EF4-FFF2-40B4-BE49-F238E27FC236}">
                <a16:creationId xmlns:a16="http://schemas.microsoft.com/office/drawing/2014/main" id="{E30A9A1C-146F-B612-1B84-C24517B7B438}"/>
              </a:ext>
            </a:extLst>
          </p:cNvPr>
          <p:cNvSpPr txBox="1"/>
          <p:nvPr/>
        </p:nvSpPr>
        <p:spPr>
          <a:xfrm>
            <a:off x="205695" y="378437"/>
            <a:ext cx="8728912"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Open Sans"/>
                <a:ea typeface="Open Sans"/>
                <a:cs typeface="Open Sans"/>
              </a:rPr>
              <a:t>Breastfeeding and Infant Outcomes</a:t>
            </a:r>
            <a:endParaRPr lang="en-US" sz="3200" baseline="30000" dirty="0">
              <a:solidFill>
                <a:schemeClr val="bg1"/>
              </a:solidFill>
              <a:latin typeface="Open Sans"/>
              <a:ea typeface="Open Sans"/>
              <a:cs typeface="Open Sans"/>
            </a:endParaRPr>
          </a:p>
          <a:p>
            <a:endParaRPr lang="en-US" sz="1000" dirty="0">
              <a:solidFill>
                <a:srgbClr val="1A1A1A"/>
              </a:solidFill>
              <a:latin typeface="Open Sans"/>
              <a:ea typeface="Open Sans"/>
              <a:cs typeface="Open Sans"/>
            </a:endParaRPr>
          </a:p>
          <a:p>
            <a:r>
              <a:rPr lang="en-US" sz="1000" dirty="0">
                <a:solidFill>
                  <a:srgbClr val="1A1A1A"/>
                </a:solidFill>
                <a:latin typeface="Open Sans"/>
                <a:ea typeface="Open Sans"/>
                <a:cs typeface="Open Sans"/>
              </a:rPr>
              <a:t>CI, confidence interval; HR, hazard ratio; OR, odds ratio; RR, relative risk. </a:t>
            </a:r>
            <a:r>
              <a:rPr lang="en-US" sz="1000" b="1" dirty="0" err="1">
                <a:solidFill>
                  <a:srgbClr val="1A1A1A"/>
                </a:solidFill>
                <a:latin typeface="Open Sans"/>
                <a:ea typeface="Open Sans"/>
                <a:cs typeface="Open Sans"/>
              </a:rPr>
              <a:t>a</a:t>
            </a:r>
            <a:r>
              <a:rPr lang="en-US" sz="1000" dirty="0" err="1">
                <a:solidFill>
                  <a:srgbClr val="1A1A1A"/>
                </a:solidFill>
                <a:latin typeface="Open Sans"/>
                <a:ea typeface="Open Sans"/>
                <a:cs typeface="Open Sans"/>
              </a:rPr>
              <a:t>Not</a:t>
            </a:r>
            <a:r>
              <a:rPr lang="en-US" sz="1000" dirty="0">
                <a:solidFill>
                  <a:srgbClr val="1A1A1A"/>
                </a:solidFill>
                <a:latin typeface="Open Sans"/>
                <a:ea typeface="Open Sans"/>
                <a:cs typeface="Open Sans"/>
              </a:rPr>
              <a:t> necessarily exclusive breastfeeding unless specifically written.</a:t>
            </a:r>
            <a:endParaRPr lang="en-US"/>
          </a:p>
          <a:p>
            <a:r>
              <a:rPr lang="en-US" sz="1000" b="1" dirty="0" err="1">
                <a:solidFill>
                  <a:srgbClr val="1A1A1A"/>
                </a:solidFill>
                <a:latin typeface="Open Sans"/>
                <a:ea typeface="Open Sans"/>
                <a:cs typeface="Open Sans"/>
              </a:rPr>
              <a:t>b</a:t>
            </a:r>
            <a:r>
              <a:rPr lang="en-US" sz="1000" dirty="0" err="1">
                <a:solidFill>
                  <a:srgbClr val="1A1A1A"/>
                </a:solidFill>
                <a:latin typeface="Open Sans"/>
                <a:ea typeface="Open Sans"/>
                <a:cs typeface="Open Sans"/>
              </a:rPr>
              <a:t>Data</a:t>
            </a:r>
            <a:r>
              <a:rPr lang="en-US" sz="1000" dirty="0">
                <a:solidFill>
                  <a:srgbClr val="1A1A1A"/>
                </a:solidFill>
                <a:latin typeface="Open Sans"/>
                <a:ea typeface="Open Sans"/>
                <a:cs typeface="Open Sans"/>
              </a:rPr>
              <a:t> are from meta-analyses, unless another type of study is written.</a:t>
            </a:r>
          </a:p>
        </p:txBody>
      </p:sp>
      <p:sp>
        <p:nvSpPr>
          <p:cNvPr id="7" name="TextBox 6">
            <a:extLst>
              <a:ext uri="{FF2B5EF4-FFF2-40B4-BE49-F238E27FC236}">
                <a16:creationId xmlns:a16="http://schemas.microsoft.com/office/drawing/2014/main" id="{5529C00A-D1AE-A31B-6E97-06D1A1A93CE1}"/>
              </a:ext>
            </a:extLst>
          </p:cNvPr>
          <p:cNvSpPr txBox="1"/>
          <p:nvPr/>
        </p:nvSpPr>
        <p:spPr>
          <a:xfrm>
            <a:off x="319177" y="6521570"/>
            <a:ext cx="860053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https://publications.aap.org/view-large/9906782</a:t>
            </a:r>
            <a:endParaRPr lang="en-US" sz="1200" dirty="0"/>
          </a:p>
        </p:txBody>
      </p:sp>
    </p:spTree>
    <p:extLst>
      <p:ext uri="{BB962C8B-B14F-4D97-AF65-F5344CB8AC3E}">
        <p14:creationId xmlns:p14="http://schemas.microsoft.com/office/powerpoint/2010/main" val="2556337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B604F5-347E-545D-3F29-6D7A02EC505C}"/>
              </a:ext>
            </a:extLst>
          </p:cNvPr>
          <p:cNvGraphicFramePr>
            <a:graphicFrameLocks noGrp="1"/>
          </p:cNvGraphicFramePr>
          <p:nvPr>
            <p:ph idx="1"/>
            <p:extLst>
              <p:ext uri="{D42A27DB-BD31-4B8C-83A1-F6EECF244321}">
                <p14:modId xmlns:p14="http://schemas.microsoft.com/office/powerpoint/2010/main" val="1272454060"/>
              </p:ext>
            </p:extLst>
          </p:nvPr>
        </p:nvGraphicFramePr>
        <p:xfrm>
          <a:off x="-3590" y="1631840"/>
          <a:ext cx="9123236" cy="4815483"/>
        </p:xfrm>
        <a:graphic>
          <a:graphicData uri="http://schemas.openxmlformats.org/drawingml/2006/table">
            <a:tbl>
              <a:tblPr firstRow="1" bandRow="1">
                <a:tableStyleId>{5C22544A-7EE6-4342-B048-85BDC9FD1C3A}</a:tableStyleId>
              </a:tblPr>
              <a:tblGrid>
                <a:gridCol w="1945229">
                  <a:extLst>
                    <a:ext uri="{9D8B030D-6E8A-4147-A177-3AD203B41FA5}">
                      <a16:colId xmlns:a16="http://schemas.microsoft.com/office/drawing/2014/main" val="4198277437"/>
                    </a:ext>
                  </a:extLst>
                </a:gridCol>
                <a:gridCol w="923025">
                  <a:extLst>
                    <a:ext uri="{9D8B030D-6E8A-4147-A177-3AD203B41FA5}">
                      <a16:colId xmlns:a16="http://schemas.microsoft.com/office/drawing/2014/main" val="3714457904"/>
                    </a:ext>
                  </a:extLst>
                </a:gridCol>
                <a:gridCol w="1312413">
                  <a:extLst>
                    <a:ext uri="{9D8B030D-6E8A-4147-A177-3AD203B41FA5}">
                      <a16:colId xmlns:a16="http://schemas.microsoft.com/office/drawing/2014/main" val="1220120927"/>
                    </a:ext>
                  </a:extLst>
                </a:gridCol>
                <a:gridCol w="1117720">
                  <a:extLst>
                    <a:ext uri="{9D8B030D-6E8A-4147-A177-3AD203B41FA5}">
                      <a16:colId xmlns:a16="http://schemas.microsoft.com/office/drawing/2014/main" val="3576440546"/>
                    </a:ext>
                  </a:extLst>
                </a:gridCol>
                <a:gridCol w="1915064">
                  <a:extLst>
                    <a:ext uri="{9D8B030D-6E8A-4147-A177-3AD203B41FA5}">
                      <a16:colId xmlns:a16="http://schemas.microsoft.com/office/drawing/2014/main" val="1964859623"/>
                    </a:ext>
                  </a:extLst>
                </a:gridCol>
                <a:gridCol w="919311">
                  <a:extLst>
                    <a:ext uri="{9D8B030D-6E8A-4147-A177-3AD203B41FA5}">
                      <a16:colId xmlns:a16="http://schemas.microsoft.com/office/drawing/2014/main" val="745081569"/>
                    </a:ext>
                  </a:extLst>
                </a:gridCol>
                <a:gridCol w="990474">
                  <a:extLst>
                    <a:ext uri="{9D8B030D-6E8A-4147-A177-3AD203B41FA5}">
                      <a16:colId xmlns:a16="http://schemas.microsoft.com/office/drawing/2014/main" val="2017014582"/>
                    </a:ext>
                  </a:extLst>
                </a:gridCol>
              </a:tblGrid>
              <a:tr h="379562">
                <a:tc>
                  <a:txBody>
                    <a:bodyPr/>
                    <a:lstStyle/>
                    <a:p>
                      <a:pPr algn="l" fontAlgn="base"/>
                      <a:r>
                        <a:rPr lang="en-US" sz="1000" dirty="0">
                          <a:effectLst/>
                        </a:rPr>
                        <a:t>Outcome and Reference</a:t>
                      </a:r>
                      <a:endParaRPr lang="en-US" sz="1000" b="1" dirty="0">
                        <a:effectLst/>
                      </a:endParaRPr>
                    </a:p>
                  </a:txBody>
                  <a:tcPr anchor="ctr"/>
                </a:tc>
                <a:tc>
                  <a:txBody>
                    <a:bodyPr/>
                    <a:lstStyle/>
                    <a:p>
                      <a:pPr algn="l" fontAlgn="base"/>
                      <a:r>
                        <a:rPr lang="en-US" sz="1000" dirty="0">
                          <a:effectLst/>
                        </a:rPr>
                        <a:t>% Lower Risk</a:t>
                      </a:r>
                      <a:endParaRPr lang="en-US" sz="1000" b="1" dirty="0">
                        <a:effectLst/>
                      </a:endParaRPr>
                    </a:p>
                  </a:txBody>
                  <a:tcPr anchor="ctr"/>
                </a:tc>
                <a:tc>
                  <a:txBody>
                    <a:bodyPr/>
                    <a:lstStyle/>
                    <a:p>
                      <a:pPr algn="l" fontAlgn="base"/>
                      <a:r>
                        <a:rPr lang="en-US" sz="1000" dirty="0" err="1">
                          <a:effectLst/>
                        </a:rPr>
                        <a:t>Breastfeeding</a:t>
                      </a:r>
                      <a:r>
                        <a:rPr lang="en-US" sz="1000" u="none" strike="noStrike" baseline="30000" dirty="0" err="1">
                          <a:effectLst/>
                        </a:rPr>
                        <a:t>a</a:t>
                      </a:r>
                      <a:endParaRPr lang="en-US" sz="1000" b="1" dirty="0" err="1">
                        <a:effectLst/>
                      </a:endParaRPr>
                    </a:p>
                  </a:txBody>
                  <a:tcPr anchor="ctr"/>
                </a:tc>
                <a:tc>
                  <a:txBody>
                    <a:bodyPr/>
                    <a:lstStyle/>
                    <a:p>
                      <a:pPr algn="l" fontAlgn="base"/>
                      <a:r>
                        <a:rPr lang="en-US" sz="1000" dirty="0">
                          <a:effectLst/>
                        </a:rPr>
                        <a:t>Compared With:</a:t>
                      </a:r>
                      <a:endParaRPr lang="en-US" sz="1000" b="1" dirty="0">
                        <a:effectLst/>
                      </a:endParaRPr>
                    </a:p>
                  </a:txBody>
                  <a:tcPr anchor="ctr"/>
                </a:tc>
                <a:tc>
                  <a:txBody>
                    <a:bodyPr/>
                    <a:lstStyle/>
                    <a:p>
                      <a:pPr algn="l" fontAlgn="base"/>
                      <a:r>
                        <a:rPr lang="en-US" sz="1000" dirty="0" err="1">
                          <a:effectLst/>
                        </a:rPr>
                        <a:t>Comments</a:t>
                      </a:r>
                      <a:r>
                        <a:rPr lang="en-US" sz="1000" u="none" strike="noStrike" baseline="30000" dirty="0" err="1">
                          <a:effectLst/>
                        </a:rPr>
                        <a:t>b</a:t>
                      </a:r>
                      <a:endParaRPr lang="en-US" sz="1000" b="1" dirty="0" err="1">
                        <a:effectLst/>
                      </a:endParaRPr>
                    </a:p>
                  </a:txBody>
                  <a:tcPr anchor="ctr"/>
                </a:tc>
                <a:tc>
                  <a:txBody>
                    <a:bodyPr/>
                    <a:lstStyle/>
                    <a:p>
                      <a:pPr algn="l" fontAlgn="base"/>
                      <a:r>
                        <a:rPr lang="en-US" sz="1000" dirty="0">
                          <a:effectLst/>
                        </a:rPr>
                        <a:t>OR, RR, or HR</a:t>
                      </a:r>
                      <a:endParaRPr lang="en-US" sz="1000" b="1" dirty="0">
                        <a:effectLst/>
                      </a:endParaRPr>
                    </a:p>
                  </a:txBody>
                  <a:tcPr anchor="ctr"/>
                </a:tc>
                <a:tc>
                  <a:txBody>
                    <a:bodyPr/>
                    <a:lstStyle/>
                    <a:p>
                      <a:pPr algn="l" fontAlgn="base"/>
                      <a:r>
                        <a:rPr lang="en-US" sz="1000" dirty="0">
                          <a:effectLst/>
                        </a:rPr>
                        <a:t>95% CI</a:t>
                      </a:r>
                      <a:endParaRPr lang="en-US" sz="1000" b="1" dirty="0">
                        <a:effectLst/>
                      </a:endParaRPr>
                    </a:p>
                  </a:txBody>
                  <a:tcPr anchor="ctr"/>
                </a:tc>
                <a:extLst>
                  <a:ext uri="{0D108BD9-81ED-4DB2-BD59-A6C34878D82A}">
                    <a16:rowId xmlns:a16="http://schemas.microsoft.com/office/drawing/2014/main" val="3373006193"/>
                  </a:ext>
                </a:extLst>
              </a:tr>
              <a:tr h="414067">
                <a:tc>
                  <a:txBody>
                    <a:bodyPr/>
                    <a:lstStyle/>
                    <a:p>
                      <a:pPr algn="l" fontAlgn="base"/>
                      <a:r>
                        <a:rPr lang="en-US" sz="1000" dirty="0">
                          <a:effectLst/>
                        </a:rPr>
                        <a:t>Lower respiratory tract infection</a:t>
                      </a:r>
                      <a:r>
                        <a:rPr lang="en-US" sz="1000" baseline="30000" dirty="0">
                          <a:effectLst/>
                        </a:rPr>
                        <a:t>91 </a:t>
                      </a:r>
                      <a:r>
                        <a:rPr lang="en-US" sz="1000" dirty="0">
                          <a:effectLst/>
                        </a:rPr>
                        <a:t> </a:t>
                      </a:r>
                    </a:p>
                  </a:txBody>
                  <a:tcPr anchor="ctr"/>
                </a:tc>
                <a:tc>
                  <a:txBody>
                    <a:bodyPr/>
                    <a:lstStyle/>
                    <a:p>
                      <a:pPr algn="l" fontAlgn="base"/>
                      <a:r>
                        <a:rPr lang="en-US" sz="1000" dirty="0">
                          <a:effectLst/>
                        </a:rPr>
                        <a:t>19 </a:t>
                      </a:r>
                    </a:p>
                  </a:txBody>
                  <a:tcPr anchor="ctr"/>
                </a:tc>
                <a:tc>
                  <a:txBody>
                    <a:bodyPr/>
                    <a:lstStyle/>
                    <a:p>
                      <a:pPr algn="l" fontAlgn="base"/>
                      <a:r>
                        <a:rPr lang="en-US" sz="1000" dirty="0">
                          <a:effectLst/>
                        </a:rPr>
                        <a:t>Exclusive 6 </a:t>
                      </a:r>
                      <a:r>
                        <a:rPr lang="en-US" sz="1000" dirty="0" err="1">
                          <a:effectLst/>
                        </a:rPr>
                        <a:t>mo</a:t>
                      </a:r>
                      <a:r>
                        <a:rPr lang="en-US" sz="1000" dirty="0">
                          <a:effectLst/>
                        </a:rPr>
                        <a:t> </a:t>
                      </a:r>
                    </a:p>
                  </a:txBody>
                  <a:tcPr anchor="ctr"/>
                </a:tc>
                <a:tc>
                  <a:txBody>
                    <a:bodyPr/>
                    <a:lstStyle/>
                    <a:p>
                      <a:pPr algn="l" fontAlgn="base"/>
                      <a:r>
                        <a:rPr lang="en-US" sz="1000" dirty="0">
                          <a:effectLst/>
                        </a:rPr>
                        <a:t>Exclusive &lt;4 </a:t>
                      </a:r>
                      <a:r>
                        <a:rPr lang="en-US" sz="1000" dirty="0" err="1">
                          <a:effectLst/>
                        </a:rPr>
                        <a:t>mo</a:t>
                      </a:r>
                      <a:r>
                        <a:rPr lang="en-US" sz="1000" dirty="0">
                          <a:effectLst/>
                        </a:rPr>
                        <a:t> </a:t>
                      </a:r>
                    </a:p>
                  </a:txBody>
                  <a:tcPr anchor="ctr"/>
                </a:tc>
                <a:tc>
                  <a:txBody>
                    <a:bodyPr/>
                    <a:lstStyle/>
                    <a:p>
                      <a:pPr algn="l" fontAlgn="base"/>
                      <a:r>
                        <a:rPr lang="en-US" sz="1000" dirty="0">
                          <a:effectLst/>
                        </a:rPr>
                        <a:t>Cohort </a:t>
                      </a:r>
                    </a:p>
                  </a:txBody>
                  <a:tcPr anchor="ctr"/>
                </a:tc>
                <a:tc>
                  <a:txBody>
                    <a:bodyPr/>
                    <a:lstStyle/>
                    <a:p>
                      <a:pPr algn="l" fontAlgn="base"/>
                      <a:r>
                        <a:rPr lang="en-US" sz="1000" dirty="0">
                          <a:effectLst/>
                        </a:rPr>
                        <a:t>RR 0.81 </a:t>
                      </a:r>
                    </a:p>
                  </a:txBody>
                  <a:tcPr anchor="ctr"/>
                </a:tc>
                <a:tc>
                  <a:txBody>
                    <a:bodyPr/>
                    <a:lstStyle/>
                    <a:p>
                      <a:pPr algn="l" fontAlgn="base"/>
                      <a:r>
                        <a:rPr lang="en-US" sz="1000" dirty="0">
                          <a:effectLst/>
                        </a:rPr>
                        <a:t>0.69–0.95 </a:t>
                      </a:r>
                    </a:p>
                  </a:txBody>
                  <a:tcPr anchor="ctr"/>
                </a:tc>
                <a:extLst>
                  <a:ext uri="{0D108BD9-81ED-4DB2-BD59-A6C34878D82A}">
                    <a16:rowId xmlns:a16="http://schemas.microsoft.com/office/drawing/2014/main" val="3755817215"/>
                  </a:ext>
                </a:extLst>
              </a:tr>
              <a:tr h="258792">
                <a:tc>
                  <a:txBody>
                    <a:bodyPr/>
                    <a:lstStyle/>
                    <a:p>
                      <a:pPr algn="l" fontAlgn="base"/>
                      <a:r>
                        <a:rPr lang="en-US" sz="1000" dirty="0">
                          <a:effectLst/>
                        </a:rPr>
                        <a:t>Severe or persistent diarrhea</a:t>
                      </a:r>
                      <a:r>
                        <a:rPr lang="en-US" sz="1000" baseline="30000" dirty="0">
                          <a:effectLst/>
                        </a:rPr>
                        <a:t>91 </a:t>
                      </a:r>
                      <a:r>
                        <a:rPr lang="en-US" sz="1000" dirty="0">
                          <a:effectLst/>
                        </a:rPr>
                        <a:t> </a:t>
                      </a:r>
                    </a:p>
                  </a:txBody>
                  <a:tcPr anchor="ctr"/>
                </a:tc>
                <a:tc>
                  <a:txBody>
                    <a:bodyPr/>
                    <a:lstStyle/>
                    <a:p>
                      <a:pPr algn="l" fontAlgn="base"/>
                      <a:r>
                        <a:rPr lang="en-US" sz="1000" dirty="0">
                          <a:effectLst/>
                        </a:rPr>
                        <a:t>30 </a:t>
                      </a:r>
                    </a:p>
                  </a:txBody>
                  <a:tcPr anchor="ctr"/>
                </a:tc>
                <a:tc>
                  <a:txBody>
                    <a:bodyPr/>
                    <a:lstStyle/>
                    <a:p>
                      <a:pPr algn="l" fontAlgn="base"/>
                      <a:r>
                        <a:rPr lang="en-US" sz="1000" dirty="0">
                          <a:effectLst/>
                        </a:rPr>
                        <a:t>Exclusive 6 </a:t>
                      </a:r>
                      <a:r>
                        <a:rPr lang="en-US" sz="1000" dirty="0" err="1">
                          <a:effectLst/>
                        </a:rPr>
                        <a:t>mo</a:t>
                      </a:r>
                      <a:r>
                        <a:rPr lang="en-US" sz="1000" dirty="0">
                          <a:effectLst/>
                        </a:rPr>
                        <a:t> </a:t>
                      </a:r>
                    </a:p>
                  </a:txBody>
                  <a:tcPr anchor="ctr"/>
                </a:tc>
                <a:tc>
                  <a:txBody>
                    <a:bodyPr/>
                    <a:lstStyle/>
                    <a:p>
                      <a:pPr algn="l" fontAlgn="base"/>
                      <a:r>
                        <a:rPr lang="en-US" sz="1000" dirty="0">
                          <a:effectLst/>
                        </a:rPr>
                        <a:t>Exclusive &lt;4 </a:t>
                      </a:r>
                      <a:r>
                        <a:rPr lang="en-US" sz="1000" dirty="0" err="1">
                          <a:effectLst/>
                        </a:rPr>
                        <a:t>mo</a:t>
                      </a:r>
                      <a:r>
                        <a:rPr lang="en-US" sz="1000" dirty="0">
                          <a:effectLst/>
                        </a:rPr>
                        <a:t> </a:t>
                      </a:r>
                    </a:p>
                  </a:txBody>
                  <a:tcPr anchor="ctr"/>
                </a:tc>
                <a:tc>
                  <a:txBody>
                    <a:bodyPr/>
                    <a:lstStyle/>
                    <a:p>
                      <a:pPr algn="l" fontAlgn="base"/>
                      <a:r>
                        <a:rPr lang="en-US" sz="1000" dirty="0">
                          <a:effectLst/>
                        </a:rPr>
                        <a:t>Cohort </a:t>
                      </a:r>
                    </a:p>
                  </a:txBody>
                  <a:tcPr anchor="ctr"/>
                </a:tc>
                <a:tc>
                  <a:txBody>
                    <a:bodyPr/>
                    <a:lstStyle/>
                    <a:p>
                      <a:pPr algn="l" fontAlgn="base"/>
                      <a:r>
                        <a:rPr lang="en-US" sz="1000" dirty="0">
                          <a:effectLst/>
                        </a:rPr>
                        <a:t>RR 0.70 </a:t>
                      </a:r>
                    </a:p>
                  </a:txBody>
                  <a:tcPr anchor="ctr"/>
                </a:tc>
                <a:tc>
                  <a:txBody>
                    <a:bodyPr/>
                    <a:lstStyle/>
                    <a:p>
                      <a:pPr algn="l" fontAlgn="base"/>
                      <a:r>
                        <a:rPr lang="en-US" sz="1000" dirty="0">
                          <a:effectLst/>
                        </a:rPr>
                        <a:t>0.52–0.94 </a:t>
                      </a:r>
                    </a:p>
                  </a:txBody>
                  <a:tcPr anchor="ctr"/>
                </a:tc>
                <a:extLst>
                  <a:ext uri="{0D108BD9-81ED-4DB2-BD59-A6C34878D82A}">
                    <a16:rowId xmlns:a16="http://schemas.microsoft.com/office/drawing/2014/main" val="3428027386"/>
                  </a:ext>
                </a:extLst>
              </a:tr>
              <a:tr h="258792">
                <a:tc>
                  <a:txBody>
                    <a:bodyPr/>
                    <a:lstStyle/>
                    <a:p>
                      <a:pPr algn="l" fontAlgn="base"/>
                      <a:r>
                        <a:rPr lang="en-US" sz="1000" dirty="0">
                          <a:effectLst/>
                        </a:rPr>
                        <a:t>Otitis media</a:t>
                      </a:r>
                      <a:r>
                        <a:rPr lang="en-US" sz="1000" baseline="30000" dirty="0">
                          <a:effectLst/>
                        </a:rPr>
                        <a:t>92 </a:t>
                      </a:r>
                      <a:r>
                        <a:rPr lang="en-US" sz="1000" dirty="0">
                          <a:effectLst/>
                        </a:rPr>
                        <a:t> </a:t>
                      </a:r>
                    </a:p>
                  </a:txBody>
                  <a:tcPr anchor="ctr"/>
                </a:tc>
                <a:tc>
                  <a:txBody>
                    <a:bodyPr/>
                    <a:lstStyle/>
                    <a:p>
                      <a:pPr algn="l" fontAlgn="base"/>
                      <a:r>
                        <a:rPr lang="en-US" sz="1000" dirty="0">
                          <a:effectLst/>
                        </a:rPr>
                        <a:t>33 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0.67 </a:t>
                      </a:r>
                    </a:p>
                  </a:txBody>
                  <a:tcPr anchor="ctr"/>
                </a:tc>
                <a:tc>
                  <a:txBody>
                    <a:bodyPr/>
                    <a:lstStyle/>
                    <a:p>
                      <a:pPr algn="l" fontAlgn="base"/>
                      <a:r>
                        <a:rPr lang="en-US" sz="1000" dirty="0">
                          <a:effectLst/>
                        </a:rPr>
                        <a:t>0.56–0.80 </a:t>
                      </a:r>
                    </a:p>
                  </a:txBody>
                  <a:tcPr anchor="ctr"/>
                </a:tc>
                <a:extLst>
                  <a:ext uri="{0D108BD9-81ED-4DB2-BD59-A6C34878D82A}">
                    <a16:rowId xmlns:a16="http://schemas.microsoft.com/office/drawing/2014/main" val="4060314098"/>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33 </a:t>
                      </a:r>
                    </a:p>
                  </a:txBody>
                  <a:tcPr anchor="ctr"/>
                </a:tc>
                <a:tc>
                  <a:txBody>
                    <a:bodyPr/>
                    <a:lstStyle/>
                    <a:p>
                      <a:pPr algn="l" fontAlgn="base"/>
                      <a:r>
                        <a:rPr lang="en-US" sz="1000" dirty="0">
                          <a:effectLst/>
                        </a:rPr>
                        <a:t>More </a:t>
                      </a:r>
                    </a:p>
                  </a:txBody>
                  <a:tcPr anchor="ctr"/>
                </a:tc>
                <a:tc>
                  <a:txBody>
                    <a:bodyPr/>
                    <a:lstStyle/>
                    <a:p>
                      <a:pPr algn="l" fontAlgn="base"/>
                      <a:r>
                        <a:rPr lang="en-US" sz="1000" dirty="0">
                          <a:effectLst/>
                        </a:rPr>
                        <a:t>Less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0.67 </a:t>
                      </a:r>
                    </a:p>
                  </a:txBody>
                  <a:tcPr anchor="ctr"/>
                </a:tc>
                <a:tc>
                  <a:txBody>
                    <a:bodyPr/>
                    <a:lstStyle/>
                    <a:p>
                      <a:pPr algn="l" fontAlgn="base"/>
                      <a:r>
                        <a:rPr lang="en-US" sz="1000" dirty="0">
                          <a:effectLst/>
                        </a:rPr>
                        <a:t>0.59–0.76 </a:t>
                      </a:r>
                    </a:p>
                  </a:txBody>
                  <a:tcPr anchor="ctr"/>
                </a:tc>
                <a:extLst>
                  <a:ext uri="{0D108BD9-81ED-4DB2-BD59-A6C34878D82A}">
                    <a16:rowId xmlns:a16="http://schemas.microsoft.com/office/drawing/2014/main" val="563938075"/>
                  </a:ext>
                </a:extLst>
              </a:tr>
              <a:tr h="310550">
                <a:tc>
                  <a:txBody>
                    <a:bodyPr/>
                    <a:lstStyle/>
                    <a:p>
                      <a:pPr algn="l" fontAlgn="base"/>
                      <a:endParaRPr lang="en-US" sz="1000" dirty="0">
                        <a:effectLst/>
                      </a:endParaRPr>
                    </a:p>
                  </a:txBody>
                  <a:tcPr anchor="ctr"/>
                </a:tc>
                <a:tc>
                  <a:txBody>
                    <a:bodyPr/>
                    <a:lstStyle/>
                    <a:p>
                      <a:pPr algn="l" fontAlgn="base"/>
                      <a:r>
                        <a:rPr lang="en-US" sz="1000" dirty="0">
                          <a:effectLst/>
                        </a:rPr>
                        <a:t>43 </a:t>
                      </a:r>
                    </a:p>
                  </a:txBody>
                  <a:tcPr anchor="ctr"/>
                </a:tc>
                <a:tc>
                  <a:txBody>
                    <a:bodyPr/>
                    <a:lstStyle/>
                    <a:p>
                      <a:pPr algn="l" fontAlgn="base"/>
                      <a:r>
                        <a:rPr lang="en-US" sz="1000" dirty="0">
                          <a:effectLst/>
                        </a:rPr>
                        <a:t>Exclusive 6 </a:t>
                      </a:r>
                      <a:r>
                        <a:rPr lang="en-US" sz="1000" dirty="0" err="1">
                          <a:effectLst/>
                        </a:rPr>
                        <a:t>mo</a:t>
                      </a:r>
                      <a:r>
                        <a:rPr lang="en-US" sz="1000" dirty="0">
                          <a:effectLst/>
                        </a:rPr>
                        <a:t> </a:t>
                      </a:r>
                    </a:p>
                  </a:txBody>
                  <a:tcPr anchor="ctr"/>
                </a:tc>
                <a:tc>
                  <a:txBody>
                    <a:bodyPr/>
                    <a:lstStyle/>
                    <a:p>
                      <a:pPr algn="l" fontAlgn="base"/>
                      <a:r>
                        <a:rPr lang="en-US" sz="1000" dirty="0">
                          <a:effectLst/>
                        </a:rPr>
                        <a:t>None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0.57 </a:t>
                      </a:r>
                    </a:p>
                  </a:txBody>
                  <a:tcPr anchor="ctr"/>
                </a:tc>
                <a:tc>
                  <a:txBody>
                    <a:bodyPr/>
                    <a:lstStyle/>
                    <a:p>
                      <a:pPr algn="l" fontAlgn="base"/>
                      <a:r>
                        <a:rPr lang="en-US" sz="1000" dirty="0">
                          <a:effectLst/>
                        </a:rPr>
                        <a:t>0.44–0.80 </a:t>
                      </a:r>
                    </a:p>
                  </a:txBody>
                  <a:tcPr anchor="ctr"/>
                </a:tc>
                <a:extLst>
                  <a:ext uri="{0D108BD9-81ED-4DB2-BD59-A6C34878D82A}">
                    <a16:rowId xmlns:a16="http://schemas.microsoft.com/office/drawing/2014/main" val="2862295665"/>
                  </a:ext>
                </a:extLst>
              </a:tr>
              <a:tr h="319177">
                <a:tc>
                  <a:txBody>
                    <a:bodyPr/>
                    <a:lstStyle/>
                    <a:p>
                      <a:pPr algn="l" fontAlgn="base"/>
                      <a:r>
                        <a:rPr lang="en-US" sz="1000" dirty="0">
                          <a:effectLst/>
                        </a:rPr>
                        <a:t>Asthma 5–18 y</a:t>
                      </a:r>
                      <a:r>
                        <a:rPr lang="en-US" sz="1000" baseline="30000" dirty="0">
                          <a:effectLst/>
                        </a:rPr>
                        <a:t>93 </a:t>
                      </a:r>
                      <a:r>
                        <a:rPr lang="en-US" sz="1000" dirty="0">
                          <a:effectLst/>
                        </a:rPr>
                        <a:t> </a:t>
                      </a:r>
                    </a:p>
                  </a:txBody>
                  <a:tcPr anchor="ctr"/>
                </a:tc>
                <a:tc>
                  <a:txBody>
                    <a:bodyPr/>
                    <a:lstStyle/>
                    <a:p>
                      <a:pPr algn="l" fontAlgn="base"/>
                      <a:r>
                        <a:rPr lang="en-US" sz="1000" dirty="0">
                          <a:effectLst/>
                        </a:rPr>
                        <a:t>10 </a:t>
                      </a:r>
                    </a:p>
                  </a:txBody>
                  <a:tcPr anchor="ctr"/>
                </a:tc>
                <a:tc>
                  <a:txBody>
                    <a:bodyPr/>
                    <a:lstStyle/>
                    <a:p>
                      <a:pPr algn="l" fontAlgn="base"/>
                      <a:r>
                        <a:rPr lang="en-US" sz="1000" dirty="0">
                          <a:effectLst/>
                        </a:rPr>
                        <a:t>More </a:t>
                      </a:r>
                    </a:p>
                  </a:txBody>
                  <a:tcPr anchor="ctr"/>
                </a:tc>
                <a:tc>
                  <a:txBody>
                    <a:bodyPr/>
                    <a:lstStyle/>
                    <a:p>
                      <a:pPr algn="l" fontAlgn="base"/>
                      <a:r>
                        <a:rPr lang="en-US" sz="1000" dirty="0">
                          <a:effectLst/>
                        </a:rPr>
                        <a:t>Less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0.90 </a:t>
                      </a:r>
                    </a:p>
                  </a:txBody>
                  <a:tcPr anchor="ctr"/>
                </a:tc>
                <a:tc>
                  <a:txBody>
                    <a:bodyPr/>
                    <a:lstStyle/>
                    <a:p>
                      <a:pPr algn="l" fontAlgn="base"/>
                      <a:r>
                        <a:rPr lang="en-US" sz="1000" dirty="0">
                          <a:effectLst/>
                        </a:rPr>
                        <a:t>0.84–0.97 </a:t>
                      </a:r>
                    </a:p>
                  </a:txBody>
                  <a:tcPr anchor="ctr"/>
                </a:tc>
                <a:extLst>
                  <a:ext uri="{0D108BD9-81ED-4DB2-BD59-A6C34878D82A}">
                    <a16:rowId xmlns:a16="http://schemas.microsoft.com/office/drawing/2014/main" val="3464751171"/>
                  </a:ext>
                </a:extLst>
              </a:tr>
              <a:tr h="334396">
                <a:tc>
                  <a:txBody>
                    <a:bodyPr/>
                    <a:lstStyle/>
                    <a:p>
                      <a:pPr algn="l" fontAlgn="base"/>
                      <a:endParaRPr lang="en-US" sz="1000" dirty="0">
                        <a:effectLst/>
                      </a:endParaRPr>
                    </a:p>
                  </a:txBody>
                  <a:tcPr anchor="ctr"/>
                </a:tc>
                <a:tc>
                  <a:txBody>
                    <a:bodyPr/>
                    <a:lstStyle/>
                    <a:p>
                      <a:pPr algn="l" fontAlgn="base"/>
                      <a:r>
                        <a:rPr lang="en-US" sz="1000" dirty="0">
                          <a:effectLst/>
                        </a:rPr>
                        <a:t>12 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0.88 </a:t>
                      </a:r>
                    </a:p>
                  </a:txBody>
                  <a:tcPr anchor="ctr"/>
                </a:tc>
                <a:tc>
                  <a:txBody>
                    <a:bodyPr/>
                    <a:lstStyle/>
                    <a:p>
                      <a:pPr algn="l" fontAlgn="base"/>
                      <a:r>
                        <a:rPr lang="en-US" sz="1000" dirty="0">
                          <a:effectLst/>
                        </a:rPr>
                        <a:t>0.82–0.95 </a:t>
                      </a:r>
                    </a:p>
                  </a:txBody>
                  <a:tcPr anchor="ctr"/>
                </a:tc>
                <a:extLst>
                  <a:ext uri="{0D108BD9-81ED-4DB2-BD59-A6C34878D82A}">
                    <a16:rowId xmlns:a16="http://schemas.microsoft.com/office/drawing/2014/main" val="925828388"/>
                  </a:ext>
                </a:extLst>
              </a:tr>
              <a:tr h="560716">
                <a:tc>
                  <a:txBody>
                    <a:bodyPr/>
                    <a:lstStyle/>
                    <a:p>
                      <a:pPr algn="l" fontAlgn="base"/>
                      <a:r>
                        <a:rPr lang="en-US" sz="1000" dirty="0">
                          <a:effectLst/>
                        </a:rPr>
                        <a:t>Asthma ever, all ages</a:t>
                      </a:r>
                      <a:r>
                        <a:rPr lang="en-US" sz="1000" baseline="30000" dirty="0">
                          <a:effectLst/>
                        </a:rPr>
                        <a:t>94 </a:t>
                      </a:r>
                      <a:r>
                        <a:rPr lang="en-US" sz="1000" dirty="0">
                          <a:effectLst/>
                        </a:rPr>
                        <a:t> </a:t>
                      </a:r>
                    </a:p>
                  </a:txBody>
                  <a:tcPr anchor="ctr"/>
                </a:tc>
                <a:tc>
                  <a:txBody>
                    <a:bodyPr/>
                    <a:lstStyle/>
                    <a:p>
                      <a:pPr algn="l" fontAlgn="base"/>
                      <a:r>
                        <a:rPr lang="en-US" sz="1000" dirty="0">
                          <a:effectLst/>
                        </a:rPr>
                        <a:t>22 </a:t>
                      </a:r>
                    </a:p>
                  </a:txBody>
                  <a:tcPr anchor="ctr"/>
                </a:tc>
                <a:tc>
                  <a:txBody>
                    <a:bodyPr/>
                    <a:lstStyle/>
                    <a:p>
                      <a:pPr algn="l" fontAlgn="base"/>
                      <a:r>
                        <a:rPr lang="en-US" sz="1000" dirty="0">
                          <a:effectLst/>
                        </a:rPr>
                        <a:t>Longer </a:t>
                      </a:r>
                    </a:p>
                  </a:txBody>
                  <a:tcPr anchor="ctr"/>
                </a:tc>
                <a:tc>
                  <a:txBody>
                    <a:bodyPr/>
                    <a:lstStyle/>
                    <a:p>
                      <a:pPr algn="l" fontAlgn="base"/>
                      <a:r>
                        <a:rPr lang="en-US" sz="1000" dirty="0">
                          <a:effectLst/>
                        </a:rPr>
                        <a:t>Shorter </a:t>
                      </a:r>
                    </a:p>
                  </a:txBody>
                  <a:tcPr anchor="ctr"/>
                </a:tc>
                <a:tc>
                  <a:txBody>
                    <a:bodyPr/>
                    <a:lstStyle/>
                    <a:p>
                      <a:pPr algn="l" fontAlgn="base"/>
                      <a:r>
                        <a:rPr lang="en-US" sz="1000" dirty="0">
                          <a:effectLst/>
                        </a:rPr>
                        <a:t>Most protective for wheezing in first 2 y </a:t>
                      </a:r>
                    </a:p>
                  </a:txBody>
                  <a:tcPr anchor="ctr"/>
                </a:tc>
                <a:tc>
                  <a:txBody>
                    <a:bodyPr/>
                    <a:lstStyle/>
                    <a:p>
                      <a:pPr algn="l" fontAlgn="base"/>
                      <a:r>
                        <a:rPr lang="en-US" sz="1000" dirty="0">
                          <a:effectLst/>
                        </a:rPr>
                        <a:t>OR 0.78 </a:t>
                      </a:r>
                    </a:p>
                  </a:txBody>
                  <a:tcPr anchor="ctr"/>
                </a:tc>
                <a:tc>
                  <a:txBody>
                    <a:bodyPr/>
                    <a:lstStyle/>
                    <a:p>
                      <a:pPr algn="l" fontAlgn="base"/>
                      <a:r>
                        <a:rPr lang="en-US" sz="1000" dirty="0">
                          <a:effectLst/>
                        </a:rPr>
                        <a:t>0.74–0.84 </a:t>
                      </a:r>
                    </a:p>
                  </a:txBody>
                  <a:tcPr anchor="ctr"/>
                </a:tc>
                <a:extLst>
                  <a:ext uri="{0D108BD9-81ED-4DB2-BD59-A6C34878D82A}">
                    <a16:rowId xmlns:a16="http://schemas.microsoft.com/office/drawing/2014/main" val="3323116403"/>
                  </a:ext>
                </a:extLst>
              </a:tr>
              <a:tr h="405441">
                <a:tc>
                  <a:txBody>
                    <a:bodyPr/>
                    <a:lstStyle/>
                    <a:p>
                      <a:pPr algn="l" fontAlgn="base"/>
                      <a:r>
                        <a:rPr lang="en-US" sz="1000" dirty="0">
                          <a:effectLst/>
                        </a:rPr>
                        <a:t>Eczema first, 2 y</a:t>
                      </a:r>
                      <a:r>
                        <a:rPr lang="en-US" sz="1000" baseline="30000" dirty="0">
                          <a:effectLst/>
                        </a:rPr>
                        <a:t>93 </a:t>
                      </a:r>
                      <a:r>
                        <a:rPr lang="en-US" sz="1000" dirty="0">
                          <a:effectLst/>
                        </a:rPr>
                        <a:t> </a:t>
                      </a:r>
                    </a:p>
                  </a:txBody>
                  <a:tcPr anchor="ctr"/>
                </a:tc>
                <a:tc>
                  <a:txBody>
                    <a:bodyPr/>
                    <a:lstStyle/>
                    <a:p>
                      <a:pPr algn="l" fontAlgn="base"/>
                      <a:r>
                        <a:rPr lang="en-US" sz="1000" dirty="0">
                          <a:effectLst/>
                        </a:rPr>
                        <a:t>26 </a:t>
                      </a:r>
                    </a:p>
                  </a:txBody>
                  <a:tcPr anchor="ctr"/>
                </a:tc>
                <a:tc>
                  <a:txBody>
                    <a:bodyPr/>
                    <a:lstStyle/>
                    <a:p>
                      <a:pPr algn="l" fontAlgn="base"/>
                      <a:r>
                        <a:rPr lang="en-US" sz="1000" dirty="0">
                          <a:effectLst/>
                        </a:rPr>
                        <a:t>Exclusive 3–4 </a:t>
                      </a:r>
                      <a:r>
                        <a:rPr lang="en-US" sz="1000" dirty="0" err="1">
                          <a:effectLst/>
                        </a:rPr>
                        <a:t>mo</a:t>
                      </a:r>
                      <a:r>
                        <a:rPr lang="en-US" sz="1000" dirty="0">
                          <a:effectLst/>
                        </a:rPr>
                        <a:t> </a:t>
                      </a:r>
                    </a:p>
                  </a:txBody>
                  <a:tcPr anchor="ctr"/>
                </a:tc>
                <a:tc>
                  <a:txBody>
                    <a:bodyPr/>
                    <a:lstStyle/>
                    <a:p>
                      <a:pPr algn="l" fontAlgn="base"/>
                      <a:r>
                        <a:rPr lang="en-US" sz="1000" dirty="0">
                          <a:effectLst/>
                        </a:rPr>
                        <a:t>Shorter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0.74 </a:t>
                      </a:r>
                    </a:p>
                  </a:txBody>
                  <a:tcPr anchor="ctr"/>
                </a:tc>
                <a:tc>
                  <a:txBody>
                    <a:bodyPr/>
                    <a:lstStyle/>
                    <a:p>
                      <a:pPr algn="l" fontAlgn="base"/>
                      <a:r>
                        <a:rPr lang="en-US" sz="1000" dirty="0">
                          <a:effectLst/>
                        </a:rPr>
                        <a:t>0.57–0.0.97 </a:t>
                      </a:r>
                    </a:p>
                  </a:txBody>
                  <a:tcPr anchor="ctr"/>
                </a:tc>
                <a:extLst>
                  <a:ext uri="{0D108BD9-81ED-4DB2-BD59-A6C34878D82A}">
                    <a16:rowId xmlns:a16="http://schemas.microsoft.com/office/drawing/2014/main" val="3184619114"/>
                  </a:ext>
                </a:extLst>
              </a:tr>
              <a:tr h="319177">
                <a:tc>
                  <a:txBody>
                    <a:bodyPr/>
                    <a:lstStyle/>
                    <a:p>
                      <a:pPr algn="l" fontAlgn="base"/>
                      <a:r>
                        <a:rPr lang="en-US" sz="1000" dirty="0">
                          <a:effectLst/>
                        </a:rPr>
                        <a:t>Crohn’s disease</a:t>
                      </a:r>
                      <a:r>
                        <a:rPr lang="en-US" sz="1000" baseline="30000" dirty="0">
                          <a:effectLst/>
                        </a:rPr>
                        <a:t>95 </a:t>
                      </a:r>
                      <a:r>
                        <a:rPr lang="en-US" sz="1000" dirty="0">
                          <a:effectLst/>
                        </a:rPr>
                        <a:t> </a:t>
                      </a:r>
                    </a:p>
                  </a:txBody>
                  <a:tcPr anchor="ctr"/>
                </a:tc>
                <a:tc>
                  <a:txBody>
                    <a:bodyPr/>
                    <a:lstStyle/>
                    <a:p>
                      <a:pPr algn="l" fontAlgn="base"/>
                      <a:r>
                        <a:rPr lang="en-US" sz="1000" dirty="0">
                          <a:effectLst/>
                        </a:rPr>
                        <a:t>29 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0.71 </a:t>
                      </a:r>
                    </a:p>
                  </a:txBody>
                  <a:tcPr anchor="ctr"/>
                </a:tc>
                <a:tc>
                  <a:txBody>
                    <a:bodyPr/>
                    <a:lstStyle/>
                    <a:p>
                      <a:pPr algn="l" fontAlgn="base"/>
                      <a:r>
                        <a:rPr lang="en-US" sz="1000" dirty="0">
                          <a:effectLst/>
                        </a:rPr>
                        <a:t>0.59–0.85 </a:t>
                      </a:r>
                    </a:p>
                  </a:txBody>
                  <a:tcPr anchor="ctr"/>
                </a:tc>
                <a:extLst>
                  <a:ext uri="{0D108BD9-81ED-4DB2-BD59-A6C34878D82A}">
                    <a16:rowId xmlns:a16="http://schemas.microsoft.com/office/drawing/2014/main" val="220372505"/>
                  </a:ext>
                </a:extLst>
              </a:tr>
              <a:tr h="334396">
                <a:tc>
                  <a:txBody>
                    <a:bodyPr/>
                    <a:lstStyle/>
                    <a:p>
                      <a:pPr algn="l" fontAlgn="base"/>
                      <a:endParaRPr lang="en-US" sz="1000" dirty="0">
                        <a:effectLst/>
                      </a:endParaRPr>
                    </a:p>
                  </a:txBody>
                  <a:tcPr anchor="ctr"/>
                </a:tc>
                <a:tc>
                  <a:txBody>
                    <a:bodyPr/>
                    <a:lstStyle/>
                    <a:p>
                      <a:pPr algn="l" fontAlgn="base"/>
                      <a:r>
                        <a:rPr lang="en-US" sz="1000" dirty="0">
                          <a:effectLst/>
                        </a:rPr>
                        <a:t>80 </a:t>
                      </a:r>
                    </a:p>
                  </a:txBody>
                  <a:tcPr anchor="ctr"/>
                </a:tc>
                <a:tc>
                  <a:txBody>
                    <a:bodyPr/>
                    <a:lstStyle/>
                    <a:p>
                      <a:pPr algn="l" fontAlgn="base"/>
                      <a:r>
                        <a:rPr lang="en-US" sz="1000" dirty="0">
                          <a:effectLst/>
                        </a:rPr>
                        <a:t>12 </a:t>
                      </a:r>
                      <a:r>
                        <a:rPr lang="en-US" sz="1000" dirty="0" err="1">
                          <a:effectLst/>
                        </a:rPr>
                        <a:t>mo</a:t>
                      </a:r>
                      <a:r>
                        <a:rPr lang="en-US" sz="1000" dirty="0">
                          <a:effectLst/>
                        </a:rPr>
                        <a:t> </a:t>
                      </a:r>
                    </a:p>
                  </a:txBody>
                  <a:tcPr anchor="ctr"/>
                </a:tc>
                <a:tc>
                  <a:txBody>
                    <a:bodyPr/>
                    <a:lstStyle/>
                    <a:p>
                      <a:pPr algn="l" fontAlgn="base"/>
                      <a:r>
                        <a:rPr lang="en-US" sz="1000" dirty="0">
                          <a:effectLst/>
                        </a:rPr>
                        <a:t>3–6 </a:t>
                      </a:r>
                      <a:r>
                        <a:rPr lang="en-US" sz="1000" dirty="0" err="1">
                          <a:effectLst/>
                        </a:rPr>
                        <a:t>mo</a:t>
                      </a:r>
                      <a:r>
                        <a:rPr lang="en-US" sz="1000" dirty="0">
                          <a:effectLst/>
                        </a:rPr>
                        <a:t>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0.20 </a:t>
                      </a:r>
                    </a:p>
                  </a:txBody>
                  <a:tcPr anchor="ctr"/>
                </a:tc>
                <a:tc>
                  <a:txBody>
                    <a:bodyPr/>
                    <a:lstStyle/>
                    <a:p>
                      <a:pPr algn="l" fontAlgn="base"/>
                      <a:r>
                        <a:rPr lang="en-US" sz="1000" dirty="0">
                          <a:effectLst/>
                        </a:rPr>
                        <a:t>0.08–0.50 </a:t>
                      </a:r>
                    </a:p>
                  </a:txBody>
                  <a:tcPr anchor="ctr"/>
                </a:tc>
                <a:extLst>
                  <a:ext uri="{0D108BD9-81ED-4DB2-BD59-A6C34878D82A}">
                    <a16:rowId xmlns:a16="http://schemas.microsoft.com/office/drawing/2014/main" val="1341518172"/>
                  </a:ext>
                </a:extLst>
              </a:tr>
              <a:tr h="319177">
                <a:tc>
                  <a:txBody>
                    <a:bodyPr/>
                    <a:lstStyle/>
                    <a:p>
                      <a:pPr algn="l" fontAlgn="base"/>
                      <a:r>
                        <a:rPr lang="en-US" sz="1000" dirty="0">
                          <a:effectLst/>
                        </a:rPr>
                        <a:t>Ulcerative colitis</a:t>
                      </a:r>
                      <a:r>
                        <a:rPr lang="en-US" sz="1000" baseline="30000" dirty="0">
                          <a:effectLst/>
                        </a:rPr>
                        <a:t>95 </a:t>
                      </a:r>
                      <a:r>
                        <a:rPr lang="en-US" sz="1000" dirty="0">
                          <a:effectLst/>
                        </a:rPr>
                        <a:t> </a:t>
                      </a:r>
                    </a:p>
                  </a:txBody>
                  <a:tcPr anchor="ctr"/>
                </a:tc>
                <a:tc>
                  <a:txBody>
                    <a:bodyPr/>
                    <a:lstStyle/>
                    <a:p>
                      <a:pPr algn="l" fontAlgn="base"/>
                      <a:r>
                        <a:rPr lang="en-US" sz="1000" dirty="0">
                          <a:effectLst/>
                        </a:rPr>
                        <a:t>22 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0.78 </a:t>
                      </a:r>
                    </a:p>
                  </a:txBody>
                  <a:tcPr anchor="ctr"/>
                </a:tc>
                <a:tc>
                  <a:txBody>
                    <a:bodyPr/>
                    <a:lstStyle/>
                    <a:p>
                      <a:pPr algn="l" fontAlgn="base"/>
                      <a:r>
                        <a:rPr lang="en-US" sz="1000" dirty="0">
                          <a:effectLst/>
                        </a:rPr>
                        <a:t>0.67–0.91 </a:t>
                      </a:r>
                    </a:p>
                  </a:txBody>
                  <a:tcPr anchor="ctr"/>
                </a:tc>
                <a:extLst>
                  <a:ext uri="{0D108BD9-81ED-4DB2-BD59-A6C34878D82A}">
                    <a16:rowId xmlns:a16="http://schemas.microsoft.com/office/drawing/2014/main" val="3708030445"/>
                  </a:ext>
                </a:extLst>
              </a:tr>
              <a:tr h="334396">
                <a:tc>
                  <a:txBody>
                    <a:bodyPr/>
                    <a:lstStyle/>
                    <a:p>
                      <a:pPr algn="l" fontAlgn="base"/>
                      <a:endParaRPr lang="en-US" sz="1000" dirty="0">
                        <a:effectLst/>
                      </a:endParaRPr>
                    </a:p>
                  </a:txBody>
                  <a:tcPr anchor="ctr"/>
                </a:tc>
                <a:tc>
                  <a:txBody>
                    <a:bodyPr/>
                    <a:lstStyle/>
                    <a:p>
                      <a:pPr algn="l" fontAlgn="base"/>
                      <a:r>
                        <a:rPr lang="en-US" sz="1000" dirty="0">
                          <a:effectLst/>
                        </a:rPr>
                        <a:t>79 </a:t>
                      </a:r>
                    </a:p>
                  </a:txBody>
                  <a:tcPr anchor="ctr"/>
                </a:tc>
                <a:tc>
                  <a:txBody>
                    <a:bodyPr/>
                    <a:lstStyle/>
                    <a:p>
                      <a:pPr algn="l" fontAlgn="base"/>
                      <a:r>
                        <a:rPr lang="en-US" sz="1000" dirty="0">
                          <a:effectLst/>
                        </a:rPr>
                        <a:t>12 </a:t>
                      </a:r>
                      <a:r>
                        <a:rPr lang="en-US" sz="1000" dirty="0" err="1">
                          <a:effectLst/>
                        </a:rPr>
                        <a:t>mo</a:t>
                      </a:r>
                      <a:r>
                        <a:rPr lang="en-US" sz="1000" dirty="0">
                          <a:effectLst/>
                        </a:rPr>
                        <a:t> </a:t>
                      </a:r>
                    </a:p>
                  </a:txBody>
                  <a:tcPr anchor="ctr"/>
                </a:tc>
                <a:tc>
                  <a:txBody>
                    <a:bodyPr/>
                    <a:lstStyle/>
                    <a:p>
                      <a:pPr algn="l" fontAlgn="base"/>
                      <a:r>
                        <a:rPr lang="en-US" sz="1000" dirty="0">
                          <a:effectLst/>
                        </a:rPr>
                        <a:t>3–6 </a:t>
                      </a:r>
                      <a:r>
                        <a:rPr lang="en-US" sz="1000" dirty="0" err="1">
                          <a:effectLst/>
                        </a:rPr>
                        <a:t>mo</a:t>
                      </a:r>
                      <a:r>
                        <a:rPr lang="en-US" sz="1000" dirty="0">
                          <a:effectLst/>
                        </a:rPr>
                        <a:t>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0.21 </a:t>
                      </a:r>
                    </a:p>
                  </a:txBody>
                  <a:tcPr anchor="ctr"/>
                </a:tc>
                <a:tc>
                  <a:txBody>
                    <a:bodyPr/>
                    <a:lstStyle/>
                    <a:p>
                      <a:pPr algn="l" fontAlgn="base"/>
                      <a:r>
                        <a:rPr lang="en-US" sz="1000" dirty="0">
                          <a:effectLst/>
                        </a:rPr>
                        <a:t>0.10–0.43 </a:t>
                      </a:r>
                    </a:p>
                  </a:txBody>
                  <a:tcPr anchor="ctr"/>
                </a:tc>
                <a:extLst>
                  <a:ext uri="{0D108BD9-81ED-4DB2-BD59-A6C34878D82A}">
                    <a16:rowId xmlns:a16="http://schemas.microsoft.com/office/drawing/2014/main" val="1430662222"/>
                  </a:ext>
                </a:extLst>
              </a:tr>
            </a:tbl>
          </a:graphicData>
        </a:graphic>
      </p:graphicFrame>
      <p:sp>
        <p:nvSpPr>
          <p:cNvPr id="6" name="TextBox 5">
            <a:extLst>
              <a:ext uri="{FF2B5EF4-FFF2-40B4-BE49-F238E27FC236}">
                <a16:creationId xmlns:a16="http://schemas.microsoft.com/office/drawing/2014/main" id="{E30A9A1C-146F-B612-1B84-C24517B7B438}"/>
              </a:ext>
            </a:extLst>
          </p:cNvPr>
          <p:cNvSpPr txBox="1"/>
          <p:nvPr/>
        </p:nvSpPr>
        <p:spPr>
          <a:xfrm>
            <a:off x="300585" y="300800"/>
            <a:ext cx="82113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Open Sans"/>
                <a:ea typeface="Open Sans"/>
                <a:cs typeface="Open Sans"/>
              </a:rPr>
              <a:t>Breastfeeding and Infant Outcomes</a:t>
            </a:r>
            <a:endParaRPr lang="en-US" sz="3200" baseline="30000">
              <a:solidFill>
                <a:schemeClr val="bg1"/>
              </a:solidFill>
              <a:latin typeface="Open Sans"/>
              <a:ea typeface="Open Sans"/>
              <a:cs typeface="Open Sans"/>
            </a:endParaRPr>
          </a:p>
        </p:txBody>
      </p:sp>
      <p:sp>
        <p:nvSpPr>
          <p:cNvPr id="2" name="TextBox 1">
            <a:extLst>
              <a:ext uri="{FF2B5EF4-FFF2-40B4-BE49-F238E27FC236}">
                <a16:creationId xmlns:a16="http://schemas.microsoft.com/office/drawing/2014/main" id="{E99C24D1-515B-5ACB-7D0F-990098B2E450}"/>
              </a:ext>
            </a:extLst>
          </p:cNvPr>
          <p:cNvSpPr txBox="1"/>
          <p:nvPr/>
        </p:nvSpPr>
        <p:spPr>
          <a:xfrm>
            <a:off x="207034" y="6452558"/>
            <a:ext cx="49946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https://publications.aap.org/view-large/9906782​</a:t>
            </a:r>
          </a:p>
        </p:txBody>
      </p:sp>
    </p:spTree>
    <p:extLst>
      <p:ext uri="{BB962C8B-B14F-4D97-AF65-F5344CB8AC3E}">
        <p14:creationId xmlns:p14="http://schemas.microsoft.com/office/powerpoint/2010/main" val="295207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B604F5-347E-545D-3F29-6D7A02EC505C}"/>
              </a:ext>
            </a:extLst>
          </p:cNvPr>
          <p:cNvGraphicFramePr>
            <a:graphicFrameLocks noGrp="1"/>
          </p:cNvGraphicFramePr>
          <p:nvPr>
            <p:ph idx="1"/>
            <p:extLst>
              <p:ext uri="{D42A27DB-BD31-4B8C-83A1-F6EECF244321}">
                <p14:modId xmlns:p14="http://schemas.microsoft.com/office/powerpoint/2010/main" val="3744339449"/>
              </p:ext>
            </p:extLst>
          </p:nvPr>
        </p:nvGraphicFramePr>
        <p:xfrm>
          <a:off x="13663" y="1571455"/>
          <a:ext cx="9123234" cy="4658260"/>
        </p:xfrm>
        <a:graphic>
          <a:graphicData uri="http://schemas.openxmlformats.org/drawingml/2006/table">
            <a:tbl>
              <a:tblPr firstRow="1" bandRow="1">
                <a:tableStyleId>{5C22544A-7EE6-4342-B048-85BDC9FD1C3A}</a:tableStyleId>
              </a:tblPr>
              <a:tblGrid>
                <a:gridCol w="1945229">
                  <a:extLst>
                    <a:ext uri="{9D8B030D-6E8A-4147-A177-3AD203B41FA5}">
                      <a16:colId xmlns:a16="http://schemas.microsoft.com/office/drawing/2014/main" val="4198277437"/>
                    </a:ext>
                  </a:extLst>
                </a:gridCol>
                <a:gridCol w="905773">
                  <a:extLst>
                    <a:ext uri="{9D8B030D-6E8A-4147-A177-3AD203B41FA5}">
                      <a16:colId xmlns:a16="http://schemas.microsoft.com/office/drawing/2014/main" val="3714457904"/>
                    </a:ext>
                  </a:extLst>
                </a:gridCol>
                <a:gridCol w="1647645">
                  <a:extLst>
                    <a:ext uri="{9D8B030D-6E8A-4147-A177-3AD203B41FA5}">
                      <a16:colId xmlns:a16="http://schemas.microsoft.com/office/drawing/2014/main" val="1220120927"/>
                    </a:ext>
                  </a:extLst>
                </a:gridCol>
                <a:gridCol w="1200269">
                  <a:extLst>
                    <a:ext uri="{9D8B030D-6E8A-4147-A177-3AD203B41FA5}">
                      <a16:colId xmlns:a16="http://schemas.microsoft.com/office/drawing/2014/main" val="3576440546"/>
                    </a:ext>
                  </a:extLst>
                </a:gridCol>
                <a:gridCol w="1402389">
                  <a:extLst>
                    <a:ext uri="{9D8B030D-6E8A-4147-A177-3AD203B41FA5}">
                      <a16:colId xmlns:a16="http://schemas.microsoft.com/office/drawing/2014/main" val="1964859623"/>
                    </a:ext>
                  </a:extLst>
                </a:gridCol>
                <a:gridCol w="1014202">
                  <a:extLst>
                    <a:ext uri="{9D8B030D-6E8A-4147-A177-3AD203B41FA5}">
                      <a16:colId xmlns:a16="http://schemas.microsoft.com/office/drawing/2014/main" val="745081569"/>
                    </a:ext>
                  </a:extLst>
                </a:gridCol>
                <a:gridCol w="1007727">
                  <a:extLst>
                    <a:ext uri="{9D8B030D-6E8A-4147-A177-3AD203B41FA5}">
                      <a16:colId xmlns:a16="http://schemas.microsoft.com/office/drawing/2014/main" val="2017014582"/>
                    </a:ext>
                  </a:extLst>
                </a:gridCol>
              </a:tblGrid>
              <a:tr h="379562">
                <a:tc>
                  <a:txBody>
                    <a:bodyPr/>
                    <a:lstStyle/>
                    <a:p>
                      <a:pPr algn="l" fontAlgn="base"/>
                      <a:r>
                        <a:rPr lang="en-US" sz="1000" dirty="0">
                          <a:effectLst/>
                        </a:rPr>
                        <a:t>Outcome and Reference</a:t>
                      </a:r>
                      <a:endParaRPr lang="en-US" sz="1000" b="1" dirty="0">
                        <a:effectLst/>
                      </a:endParaRPr>
                    </a:p>
                  </a:txBody>
                  <a:tcPr anchor="ctr"/>
                </a:tc>
                <a:tc>
                  <a:txBody>
                    <a:bodyPr/>
                    <a:lstStyle/>
                    <a:p>
                      <a:pPr algn="l" fontAlgn="base"/>
                      <a:r>
                        <a:rPr lang="en-US" sz="1000" dirty="0">
                          <a:effectLst/>
                        </a:rPr>
                        <a:t>% Lower Risk</a:t>
                      </a:r>
                      <a:endParaRPr lang="en-US" sz="1000" b="1" dirty="0">
                        <a:effectLst/>
                      </a:endParaRPr>
                    </a:p>
                  </a:txBody>
                  <a:tcPr anchor="ctr"/>
                </a:tc>
                <a:tc>
                  <a:txBody>
                    <a:bodyPr/>
                    <a:lstStyle/>
                    <a:p>
                      <a:pPr algn="l" fontAlgn="base"/>
                      <a:r>
                        <a:rPr lang="en-US" sz="1000" dirty="0" err="1">
                          <a:effectLst/>
                        </a:rPr>
                        <a:t>Breastfeeding</a:t>
                      </a:r>
                      <a:r>
                        <a:rPr lang="en-US" sz="1000" u="none" strike="noStrike" baseline="30000" dirty="0" err="1">
                          <a:effectLst/>
                        </a:rPr>
                        <a:t>a</a:t>
                      </a:r>
                      <a:endParaRPr lang="en-US" sz="1000" b="1" dirty="0" err="1">
                        <a:effectLst/>
                      </a:endParaRPr>
                    </a:p>
                  </a:txBody>
                  <a:tcPr anchor="ctr"/>
                </a:tc>
                <a:tc>
                  <a:txBody>
                    <a:bodyPr/>
                    <a:lstStyle/>
                    <a:p>
                      <a:pPr algn="l" fontAlgn="base"/>
                      <a:r>
                        <a:rPr lang="en-US" sz="1000" dirty="0">
                          <a:effectLst/>
                        </a:rPr>
                        <a:t>Compared With:</a:t>
                      </a:r>
                      <a:endParaRPr lang="en-US" sz="1000" b="1" dirty="0">
                        <a:effectLst/>
                      </a:endParaRPr>
                    </a:p>
                  </a:txBody>
                  <a:tcPr anchor="ctr"/>
                </a:tc>
                <a:tc>
                  <a:txBody>
                    <a:bodyPr/>
                    <a:lstStyle/>
                    <a:p>
                      <a:pPr algn="l" fontAlgn="base"/>
                      <a:r>
                        <a:rPr lang="en-US" sz="1000" dirty="0" err="1">
                          <a:effectLst/>
                        </a:rPr>
                        <a:t>Comments</a:t>
                      </a:r>
                      <a:r>
                        <a:rPr lang="en-US" sz="1000" u="none" strike="noStrike" baseline="30000" dirty="0" err="1">
                          <a:effectLst/>
                        </a:rPr>
                        <a:t>b</a:t>
                      </a:r>
                      <a:endParaRPr lang="en-US" sz="1000" b="1" dirty="0" err="1">
                        <a:effectLst/>
                      </a:endParaRPr>
                    </a:p>
                  </a:txBody>
                  <a:tcPr anchor="ctr"/>
                </a:tc>
                <a:tc>
                  <a:txBody>
                    <a:bodyPr/>
                    <a:lstStyle/>
                    <a:p>
                      <a:pPr algn="l" fontAlgn="base"/>
                      <a:r>
                        <a:rPr lang="en-US" sz="1000" dirty="0">
                          <a:effectLst/>
                        </a:rPr>
                        <a:t>OR, RR, or HR</a:t>
                      </a:r>
                      <a:endParaRPr lang="en-US" sz="1000" b="1" dirty="0">
                        <a:effectLst/>
                      </a:endParaRPr>
                    </a:p>
                  </a:txBody>
                  <a:tcPr anchor="ctr"/>
                </a:tc>
                <a:tc>
                  <a:txBody>
                    <a:bodyPr/>
                    <a:lstStyle/>
                    <a:p>
                      <a:pPr algn="l" fontAlgn="base"/>
                      <a:r>
                        <a:rPr lang="en-US" sz="1000" dirty="0">
                          <a:effectLst/>
                        </a:rPr>
                        <a:t>95% CI</a:t>
                      </a:r>
                      <a:endParaRPr lang="en-US" sz="1000" b="1" dirty="0">
                        <a:effectLst/>
                      </a:endParaRPr>
                    </a:p>
                  </a:txBody>
                  <a:tcPr anchor="ctr"/>
                </a:tc>
                <a:extLst>
                  <a:ext uri="{0D108BD9-81ED-4DB2-BD59-A6C34878D82A}">
                    <a16:rowId xmlns:a16="http://schemas.microsoft.com/office/drawing/2014/main" val="3373006193"/>
                  </a:ext>
                </a:extLst>
              </a:tr>
              <a:tr h="258792">
                <a:tc>
                  <a:txBody>
                    <a:bodyPr/>
                    <a:lstStyle/>
                    <a:p>
                      <a:pPr algn="l" fontAlgn="base"/>
                      <a:r>
                        <a:rPr lang="en-US" sz="1000" dirty="0">
                          <a:effectLst/>
                        </a:rPr>
                        <a:t>Childhood obesity</a:t>
                      </a:r>
                      <a:r>
                        <a:rPr lang="en-US" sz="1000" baseline="30000" dirty="0">
                          <a:effectLst/>
                        </a:rPr>
                        <a:t>96 </a:t>
                      </a:r>
                      <a:r>
                        <a:rPr lang="en-US" sz="1000" dirty="0">
                          <a:effectLst/>
                        </a:rPr>
                        <a:t> </a:t>
                      </a:r>
                    </a:p>
                  </a:txBody>
                  <a:tcPr anchor="ctr"/>
                </a:tc>
                <a:tc>
                  <a:txBody>
                    <a:bodyPr/>
                    <a:lstStyle/>
                    <a:p>
                      <a:pPr algn="l" fontAlgn="base"/>
                      <a:r>
                        <a:rPr lang="en-US" sz="1000" dirty="0">
                          <a:effectLst/>
                        </a:rPr>
                        <a:t>22 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0.78 </a:t>
                      </a:r>
                    </a:p>
                  </a:txBody>
                  <a:tcPr anchor="ctr"/>
                </a:tc>
                <a:tc>
                  <a:txBody>
                    <a:bodyPr/>
                    <a:lstStyle/>
                    <a:p>
                      <a:pPr algn="l" fontAlgn="base"/>
                      <a:r>
                        <a:rPr lang="en-US" sz="1000" dirty="0">
                          <a:effectLst/>
                        </a:rPr>
                        <a:t>0.74–0.81 </a:t>
                      </a:r>
                    </a:p>
                  </a:txBody>
                  <a:tcPr anchor="ctr"/>
                </a:tc>
                <a:extLst>
                  <a:ext uri="{0D108BD9-81ED-4DB2-BD59-A6C34878D82A}">
                    <a16:rowId xmlns:a16="http://schemas.microsoft.com/office/drawing/2014/main" val="2484643952"/>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10 </a:t>
                      </a:r>
                    </a:p>
                  </a:txBody>
                  <a:tcPr anchor="ctr"/>
                </a:tc>
                <a:tc>
                  <a:txBody>
                    <a:bodyPr/>
                    <a:lstStyle/>
                    <a:p>
                      <a:pPr algn="l" fontAlgn="base"/>
                      <a:r>
                        <a:rPr lang="en-US" sz="1000" dirty="0">
                          <a:effectLst/>
                        </a:rPr>
                        <a:t>&lt;3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0.90 </a:t>
                      </a:r>
                    </a:p>
                  </a:txBody>
                  <a:tcPr anchor="ctr"/>
                </a:tc>
                <a:tc>
                  <a:txBody>
                    <a:bodyPr/>
                    <a:lstStyle/>
                    <a:p>
                      <a:pPr algn="l" fontAlgn="base"/>
                      <a:r>
                        <a:rPr lang="en-US" sz="1000" dirty="0">
                          <a:effectLst/>
                        </a:rPr>
                        <a:t>0.84–0.95 </a:t>
                      </a:r>
                    </a:p>
                  </a:txBody>
                  <a:tcPr anchor="ctr"/>
                </a:tc>
                <a:extLst>
                  <a:ext uri="{0D108BD9-81ED-4DB2-BD59-A6C34878D82A}">
                    <a16:rowId xmlns:a16="http://schemas.microsoft.com/office/drawing/2014/main" val="2793792023"/>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12 </a:t>
                      </a:r>
                    </a:p>
                  </a:txBody>
                  <a:tcPr anchor="ctr"/>
                </a:tc>
                <a:tc>
                  <a:txBody>
                    <a:bodyPr/>
                    <a:lstStyle/>
                    <a:p>
                      <a:pPr algn="l" fontAlgn="base"/>
                      <a:r>
                        <a:rPr lang="en-US" sz="1000" dirty="0">
                          <a:effectLst/>
                        </a:rPr>
                        <a:t>3–5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0.88 </a:t>
                      </a:r>
                    </a:p>
                  </a:txBody>
                  <a:tcPr anchor="ctr"/>
                </a:tc>
                <a:tc>
                  <a:txBody>
                    <a:bodyPr/>
                    <a:lstStyle/>
                    <a:p>
                      <a:pPr algn="l" fontAlgn="base"/>
                      <a:r>
                        <a:rPr lang="en-US" sz="1000" dirty="0">
                          <a:effectLst/>
                        </a:rPr>
                        <a:t>0.79–0.97 </a:t>
                      </a:r>
                    </a:p>
                  </a:txBody>
                  <a:tcPr anchor="ctr"/>
                </a:tc>
                <a:extLst>
                  <a:ext uri="{0D108BD9-81ED-4DB2-BD59-A6C34878D82A}">
                    <a16:rowId xmlns:a16="http://schemas.microsoft.com/office/drawing/2014/main" val="363838719"/>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17 </a:t>
                      </a:r>
                    </a:p>
                  </a:txBody>
                  <a:tcPr anchor="ctr"/>
                </a:tc>
                <a:tc>
                  <a:txBody>
                    <a:bodyPr/>
                    <a:lstStyle/>
                    <a:p>
                      <a:pPr algn="l" fontAlgn="base"/>
                      <a:r>
                        <a:rPr lang="en-US" sz="1000" dirty="0">
                          <a:effectLst/>
                        </a:rPr>
                        <a:t>5–7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0.83 </a:t>
                      </a:r>
                    </a:p>
                  </a:txBody>
                  <a:tcPr anchor="ctr"/>
                </a:tc>
                <a:tc>
                  <a:txBody>
                    <a:bodyPr/>
                    <a:lstStyle/>
                    <a:p>
                      <a:pPr algn="l" fontAlgn="base"/>
                      <a:r>
                        <a:rPr lang="en-US" sz="1000" dirty="0">
                          <a:effectLst/>
                        </a:rPr>
                        <a:t>0.76–0.90 </a:t>
                      </a:r>
                    </a:p>
                  </a:txBody>
                  <a:tcPr anchor="ctr"/>
                </a:tc>
                <a:extLst>
                  <a:ext uri="{0D108BD9-81ED-4DB2-BD59-A6C34878D82A}">
                    <a16:rowId xmlns:a16="http://schemas.microsoft.com/office/drawing/2014/main" val="3824749953"/>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21 </a:t>
                      </a:r>
                    </a:p>
                  </a:txBody>
                  <a:tcPr anchor="ctr"/>
                </a:tc>
                <a:tc>
                  <a:txBody>
                    <a:bodyPr/>
                    <a:lstStyle/>
                    <a:p>
                      <a:pPr algn="l" fontAlgn="base"/>
                      <a:r>
                        <a:rPr lang="en-US" sz="1000" dirty="0">
                          <a:effectLst/>
                        </a:rPr>
                        <a:t>&gt;7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0.79 </a:t>
                      </a:r>
                    </a:p>
                  </a:txBody>
                  <a:tcPr anchor="ctr"/>
                </a:tc>
                <a:tc>
                  <a:txBody>
                    <a:bodyPr/>
                    <a:lstStyle/>
                    <a:p>
                      <a:pPr algn="l" fontAlgn="base"/>
                      <a:r>
                        <a:rPr lang="en-US" sz="1000" dirty="0">
                          <a:effectLst/>
                        </a:rPr>
                        <a:t>0.70–0.88 </a:t>
                      </a:r>
                    </a:p>
                  </a:txBody>
                  <a:tcPr anchor="ctr"/>
                </a:tc>
                <a:extLst>
                  <a:ext uri="{0D108BD9-81ED-4DB2-BD59-A6C34878D82A}">
                    <a16:rowId xmlns:a16="http://schemas.microsoft.com/office/drawing/2014/main" val="3831907361"/>
                  </a:ext>
                </a:extLst>
              </a:tr>
              <a:tr h="258792">
                <a:tc>
                  <a:txBody>
                    <a:bodyPr/>
                    <a:lstStyle/>
                    <a:p>
                      <a:pPr algn="l" fontAlgn="base"/>
                      <a:r>
                        <a:rPr lang="en-US" sz="1000" dirty="0">
                          <a:effectLst/>
                        </a:rPr>
                        <a:t>Childhood and adult obesity</a:t>
                      </a:r>
                      <a:r>
                        <a:rPr lang="en-US" sz="1000" baseline="30000" dirty="0">
                          <a:effectLst/>
                        </a:rPr>
                        <a:t>97 </a:t>
                      </a:r>
                      <a:r>
                        <a:rPr lang="en-US" sz="1000" dirty="0">
                          <a:effectLst/>
                        </a:rPr>
                        <a:t> </a:t>
                      </a:r>
                    </a:p>
                  </a:txBody>
                  <a:tcPr anchor="ctr"/>
                </a:tc>
                <a:tc>
                  <a:txBody>
                    <a:bodyPr/>
                    <a:lstStyle/>
                    <a:p>
                      <a:pPr algn="l" fontAlgn="base"/>
                      <a:r>
                        <a:rPr lang="en-US" sz="1000" dirty="0">
                          <a:effectLst/>
                        </a:rPr>
                        <a:t>23 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0.77 </a:t>
                      </a:r>
                    </a:p>
                  </a:txBody>
                  <a:tcPr anchor="ctr"/>
                </a:tc>
                <a:tc>
                  <a:txBody>
                    <a:bodyPr/>
                    <a:lstStyle/>
                    <a:p>
                      <a:pPr algn="l" fontAlgn="base"/>
                      <a:r>
                        <a:rPr lang="en-US" sz="1000" dirty="0">
                          <a:effectLst/>
                        </a:rPr>
                        <a:t>0.69–0.86 </a:t>
                      </a:r>
                    </a:p>
                  </a:txBody>
                  <a:tcPr anchor="ctr"/>
                </a:tc>
                <a:extLst>
                  <a:ext uri="{0D108BD9-81ED-4DB2-BD59-A6C34878D82A}">
                    <a16:rowId xmlns:a16="http://schemas.microsoft.com/office/drawing/2014/main" val="983387003"/>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26 </a:t>
                      </a:r>
                    </a:p>
                  </a:txBody>
                  <a:tcPr anchor="ctr"/>
                </a:tc>
                <a:tc>
                  <a:txBody>
                    <a:bodyPr/>
                    <a:lstStyle/>
                    <a:p>
                      <a:pPr algn="l" fontAlgn="base"/>
                      <a:r>
                        <a:rPr lang="en-US" sz="1000" dirty="0">
                          <a:effectLst/>
                        </a:rPr>
                        <a:t>Greater </a:t>
                      </a:r>
                    </a:p>
                  </a:txBody>
                  <a:tcPr anchor="ctr"/>
                </a:tc>
                <a:tc>
                  <a:txBody>
                    <a:bodyPr/>
                    <a:lstStyle/>
                    <a:p>
                      <a:pPr algn="l" fontAlgn="base"/>
                      <a:r>
                        <a:rPr lang="en-US" sz="1000" dirty="0">
                          <a:effectLst/>
                        </a:rPr>
                        <a:t>Less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0.74 </a:t>
                      </a:r>
                    </a:p>
                  </a:txBody>
                  <a:tcPr anchor="ctr"/>
                </a:tc>
                <a:tc>
                  <a:txBody>
                    <a:bodyPr/>
                    <a:lstStyle/>
                    <a:p>
                      <a:pPr algn="l" fontAlgn="base"/>
                      <a:r>
                        <a:rPr lang="en-US" sz="1000" dirty="0">
                          <a:effectLst/>
                        </a:rPr>
                        <a:t>0.68–0.80 </a:t>
                      </a:r>
                    </a:p>
                  </a:txBody>
                  <a:tcPr anchor="ctr"/>
                </a:tc>
                <a:extLst>
                  <a:ext uri="{0D108BD9-81ED-4DB2-BD59-A6C34878D82A}">
                    <a16:rowId xmlns:a16="http://schemas.microsoft.com/office/drawing/2014/main" val="1072890651"/>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31 </a:t>
                      </a:r>
                    </a:p>
                  </a:txBody>
                  <a:tcPr anchor="ctr"/>
                </a:tc>
                <a:tc>
                  <a:txBody>
                    <a:bodyPr/>
                    <a:lstStyle/>
                    <a:p>
                      <a:pPr algn="l" fontAlgn="base"/>
                      <a:r>
                        <a:rPr lang="en-US" sz="1000" dirty="0">
                          <a:effectLst/>
                        </a:rPr>
                        <a:t>Exclusive </a:t>
                      </a:r>
                    </a:p>
                  </a:txBody>
                  <a:tcPr anchor="ctr"/>
                </a:tc>
                <a:tc>
                  <a:txBody>
                    <a:bodyPr/>
                    <a:lstStyle/>
                    <a:p>
                      <a:pPr algn="l" fontAlgn="base"/>
                      <a:r>
                        <a:rPr lang="en-US" sz="1000" dirty="0">
                          <a:effectLst/>
                        </a:rPr>
                        <a:t>Nonexclusive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0.69 </a:t>
                      </a:r>
                    </a:p>
                  </a:txBody>
                  <a:tcPr anchor="ctr"/>
                </a:tc>
                <a:tc>
                  <a:txBody>
                    <a:bodyPr/>
                    <a:lstStyle/>
                    <a:p>
                      <a:pPr algn="l" fontAlgn="base"/>
                      <a:r>
                        <a:rPr lang="en-US" sz="1000" dirty="0">
                          <a:effectLst/>
                        </a:rPr>
                        <a:t>0.61–0.79 </a:t>
                      </a:r>
                    </a:p>
                  </a:txBody>
                  <a:tcPr anchor="ctr"/>
                </a:tc>
                <a:extLst>
                  <a:ext uri="{0D108BD9-81ED-4DB2-BD59-A6C34878D82A}">
                    <a16:rowId xmlns:a16="http://schemas.microsoft.com/office/drawing/2014/main" val="2359239266"/>
                  </a:ext>
                </a:extLst>
              </a:tr>
              <a:tr h="405441">
                <a:tc>
                  <a:txBody>
                    <a:bodyPr/>
                    <a:lstStyle/>
                    <a:p>
                      <a:pPr algn="l" fontAlgn="base"/>
                      <a:r>
                        <a:rPr lang="en-US" sz="1000" dirty="0">
                          <a:effectLst/>
                        </a:rPr>
                        <a:t>Childhood obesity</a:t>
                      </a:r>
                      <a:r>
                        <a:rPr lang="en-US" sz="1000" baseline="30000" dirty="0">
                          <a:effectLst/>
                        </a:rPr>
                        <a:t>98 </a:t>
                      </a:r>
                      <a:r>
                        <a:rPr lang="en-US" sz="1000" dirty="0">
                          <a:effectLst/>
                        </a:rPr>
                        <a:t> </a:t>
                      </a:r>
                    </a:p>
                  </a:txBody>
                  <a:tcPr anchor="ctr"/>
                </a:tc>
                <a:tc>
                  <a:txBody>
                    <a:bodyPr/>
                    <a:lstStyle/>
                    <a:p>
                      <a:pPr algn="l" fontAlgn="base"/>
                      <a:r>
                        <a:rPr lang="en-US" sz="1000" dirty="0">
                          <a:effectLst/>
                        </a:rPr>
                        <a:t>18 </a:t>
                      </a:r>
                    </a:p>
                  </a:txBody>
                  <a:tcPr anchor="ctr"/>
                </a:tc>
                <a:tc>
                  <a:txBody>
                    <a:bodyPr/>
                    <a:lstStyle/>
                    <a:p>
                      <a:pPr algn="l" fontAlgn="base"/>
                      <a:r>
                        <a:rPr lang="en-US" sz="1000" dirty="0">
                          <a:effectLst/>
                        </a:rPr>
                        <a:t>&gt;6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European pooled analysis </a:t>
                      </a:r>
                    </a:p>
                  </a:txBody>
                  <a:tcPr anchor="ctr"/>
                </a:tc>
                <a:tc>
                  <a:txBody>
                    <a:bodyPr/>
                    <a:lstStyle/>
                    <a:p>
                      <a:pPr algn="l" fontAlgn="base"/>
                      <a:r>
                        <a:rPr lang="en-US" sz="1000" dirty="0">
                          <a:effectLst/>
                        </a:rPr>
                        <a:t>OR 0.82 </a:t>
                      </a:r>
                    </a:p>
                  </a:txBody>
                  <a:tcPr anchor="ctr"/>
                </a:tc>
                <a:tc>
                  <a:txBody>
                    <a:bodyPr/>
                    <a:lstStyle/>
                    <a:p>
                      <a:pPr algn="l" fontAlgn="base"/>
                      <a:r>
                        <a:rPr lang="en-US" sz="1000" dirty="0">
                          <a:effectLst/>
                        </a:rPr>
                        <a:t>0.78–0.86 </a:t>
                      </a:r>
                    </a:p>
                  </a:txBody>
                  <a:tcPr anchor="ctr"/>
                </a:tc>
                <a:extLst>
                  <a:ext uri="{0D108BD9-81ED-4DB2-BD59-A6C34878D82A}">
                    <a16:rowId xmlns:a16="http://schemas.microsoft.com/office/drawing/2014/main" val="2130379212"/>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11 </a:t>
                      </a:r>
                    </a:p>
                  </a:txBody>
                  <a:tcPr anchor="ctr"/>
                </a:tc>
                <a:tc>
                  <a:txBody>
                    <a:bodyPr/>
                    <a:lstStyle/>
                    <a:p>
                      <a:pPr algn="l" fontAlgn="base"/>
                      <a:r>
                        <a:rPr lang="en-US" sz="1000" dirty="0">
                          <a:effectLst/>
                        </a:rPr>
                        <a:t>&gt;6 </a:t>
                      </a:r>
                      <a:r>
                        <a:rPr lang="en-US" sz="1000" dirty="0" err="1">
                          <a:effectLst/>
                        </a:rPr>
                        <a:t>mo</a:t>
                      </a:r>
                      <a:r>
                        <a:rPr lang="en-US" sz="1000" dirty="0">
                          <a:effectLst/>
                        </a:rPr>
                        <a:t> </a:t>
                      </a:r>
                    </a:p>
                  </a:txBody>
                  <a:tcPr anchor="ctr"/>
                </a:tc>
                <a:tc>
                  <a:txBody>
                    <a:bodyPr/>
                    <a:lstStyle/>
                    <a:p>
                      <a:pPr algn="l" fontAlgn="base"/>
                      <a:r>
                        <a:rPr lang="en-US" sz="1000" dirty="0">
                          <a:effectLst/>
                        </a:rPr>
                        <a:t>&lt;6 </a:t>
                      </a:r>
                      <a:r>
                        <a:rPr lang="en-US" sz="1000" dirty="0" err="1">
                          <a:effectLst/>
                        </a:rPr>
                        <a:t>mo</a:t>
                      </a:r>
                      <a:r>
                        <a:rPr lang="en-US" sz="1000" dirty="0">
                          <a:effectLst/>
                        </a:rPr>
                        <a:t>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0.89 </a:t>
                      </a:r>
                    </a:p>
                  </a:txBody>
                  <a:tcPr anchor="ctr"/>
                </a:tc>
                <a:tc>
                  <a:txBody>
                    <a:bodyPr/>
                    <a:lstStyle/>
                    <a:p>
                      <a:pPr algn="l" fontAlgn="base"/>
                      <a:r>
                        <a:rPr lang="en-US" sz="1000" dirty="0">
                          <a:effectLst/>
                        </a:rPr>
                        <a:t>0.86–0.93 </a:t>
                      </a:r>
                    </a:p>
                  </a:txBody>
                  <a:tcPr anchor="ctr"/>
                </a:tc>
                <a:extLst>
                  <a:ext uri="{0D108BD9-81ED-4DB2-BD59-A6C34878D82A}">
                    <a16:rowId xmlns:a16="http://schemas.microsoft.com/office/drawing/2014/main" val="1633078076"/>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20 </a:t>
                      </a:r>
                    </a:p>
                  </a:txBody>
                  <a:tcPr anchor="ctr"/>
                </a:tc>
                <a:tc>
                  <a:txBody>
                    <a:bodyPr/>
                    <a:lstStyle/>
                    <a:p>
                      <a:pPr algn="l" fontAlgn="base"/>
                      <a:r>
                        <a:rPr lang="en-US" sz="1000" dirty="0">
                          <a:effectLst/>
                        </a:rPr>
                        <a:t>Exclusive 6 </a:t>
                      </a:r>
                      <a:r>
                        <a:rPr lang="en-US" sz="1000" dirty="0" err="1">
                          <a:effectLst/>
                        </a:rPr>
                        <a:t>mo</a:t>
                      </a:r>
                      <a:r>
                        <a:rPr lang="en-US" sz="1000" dirty="0">
                          <a:effectLst/>
                        </a:rPr>
                        <a:t> </a:t>
                      </a:r>
                    </a:p>
                  </a:txBody>
                  <a:tcPr anchor="ctr"/>
                </a:tc>
                <a:tc>
                  <a:txBody>
                    <a:bodyPr/>
                    <a:lstStyle/>
                    <a:p>
                      <a:pPr algn="l" fontAlgn="base"/>
                      <a:r>
                        <a:rPr lang="en-US" sz="1000" dirty="0">
                          <a:effectLst/>
                        </a:rPr>
                        <a:t>Nonexclusive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 </a:t>
                      </a:r>
                    </a:p>
                  </a:txBody>
                  <a:tcPr anchor="ctr"/>
                </a:tc>
                <a:tc>
                  <a:txBody>
                    <a:bodyPr/>
                    <a:lstStyle/>
                    <a:p>
                      <a:pPr algn="l" fontAlgn="base"/>
                      <a:r>
                        <a:rPr lang="en-US" sz="1000" dirty="0">
                          <a:effectLst/>
                        </a:rPr>
                        <a:t>0.74–0.85 </a:t>
                      </a:r>
                    </a:p>
                  </a:txBody>
                  <a:tcPr anchor="ctr"/>
                </a:tc>
                <a:extLst>
                  <a:ext uri="{0D108BD9-81ED-4DB2-BD59-A6C34878D82A}">
                    <a16:rowId xmlns:a16="http://schemas.microsoft.com/office/drawing/2014/main" val="4046597731"/>
                  </a:ext>
                </a:extLst>
              </a:tr>
              <a:tr h="258792">
                <a:tc>
                  <a:txBody>
                    <a:bodyPr/>
                    <a:lstStyle/>
                    <a:p>
                      <a:pPr algn="l" fontAlgn="base"/>
                      <a:r>
                        <a:rPr lang="en-US" sz="1000" dirty="0">
                          <a:effectLst/>
                        </a:rPr>
                        <a:t>Type 1 diabetes</a:t>
                      </a:r>
                      <a:r>
                        <a:rPr lang="en-US" sz="1000" baseline="30000" dirty="0">
                          <a:effectLst/>
                        </a:rPr>
                        <a:t>99 </a:t>
                      </a:r>
                      <a:r>
                        <a:rPr lang="en-US" sz="1000" dirty="0">
                          <a:effectLst/>
                        </a:rPr>
                        <a:t> </a:t>
                      </a:r>
                    </a:p>
                  </a:txBody>
                  <a:tcPr anchor="ctr"/>
                </a:tc>
                <a:tc>
                  <a:txBody>
                    <a:bodyPr/>
                    <a:lstStyle/>
                    <a:p>
                      <a:pPr algn="l" fontAlgn="base"/>
                      <a:r>
                        <a:rPr lang="en-US" sz="1000" dirty="0">
                          <a:effectLst/>
                        </a:rPr>
                        <a:t>57 </a:t>
                      </a:r>
                    </a:p>
                  </a:txBody>
                  <a:tcPr anchor="ctr"/>
                </a:tc>
                <a:tc>
                  <a:txBody>
                    <a:bodyPr/>
                    <a:lstStyle/>
                    <a:p>
                      <a:pPr algn="l" fontAlgn="base"/>
                      <a:r>
                        <a:rPr lang="en-US" sz="1000" dirty="0">
                          <a:effectLst/>
                        </a:rPr>
                        <a:t>Fully breastfeeding 6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Cohort </a:t>
                      </a:r>
                    </a:p>
                  </a:txBody>
                  <a:tcPr anchor="ctr"/>
                </a:tc>
                <a:tc>
                  <a:txBody>
                    <a:bodyPr/>
                    <a:lstStyle/>
                    <a:p>
                      <a:pPr algn="l" fontAlgn="base"/>
                      <a:r>
                        <a:rPr lang="en-US" sz="1000" dirty="0">
                          <a:effectLst/>
                        </a:rPr>
                        <a:t>HR 0.43 </a:t>
                      </a:r>
                    </a:p>
                  </a:txBody>
                  <a:tcPr anchor="ctr"/>
                </a:tc>
                <a:tc>
                  <a:txBody>
                    <a:bodyPr/>
                    <a:lstStyle/>
                    <a:p>
                      <a:pPr algn="l" fontAlgn="base"/>
                      <a:r>
                        <a:rPr lang="en-US" sz="1000" dirty="0">
                          <a:effectLst/>
                        </a:rPr>
                        <a:t>0.21–0.90 </a:t>
                      </a:r>
                    </a:p>
                  </a:txBody>
                  <a:tcPr anchor="ctr"/>
                </a:tc>
                <a:extLst>
                  <a:ext uri="{0D108BD9-81ED-4DB2-BD59-A6C34878D82A}">
                    <a16:rowId xmlns:a16="http://schemas.microsoft.com/office/drawing/2014/main" val="3645811110"/>
                  </a:ext>
                </a:extLst>
              </a:tr>
              <a:tr h="250166">
                <a:tc>
                  <a:txBody>
                    <a:bodyPr/>
                    <a:lstStyle/>
                    <a:p>
                      <a:pPr algn="l" fontAlgn="base"/>
                      <a:endParaRPr lang="en-US" sz="1000" dirty="0">
                        <a:effectLst/>
                      </a:endParaRPr>
                    </a:p>
                  </a:txBody>
                  <a:tcPr anchor="ctr"/>
                </a:tc>
                <a:tc>
                  <a:txBody>
                    <a:bodyPr/>
                    <a:lstStyle/>
                    <a:p>
                      <a:pPr algn="l" fontAlgn="base"/>
                      <a:r>
                        <a:rPr lang="en-US" sz="1000" dirty="0">
                          <a:effectLst/>
                        </a:rPr>
                        <a:t>56 </a:t>
                      </a:r>
                    </a:p>
                  </a:txBody>
                  <a:tcPr anchor="ctr"/>
                </a:tc>
                <a:tc>
                  <a:txBody>
                    <a:bodyPr/>
                    <a:lstStyle/>
                    <a:p>
                      <a:pPr algn="l" fontAlgn="base"/>
                      <a:r>
                        <a:rPr lang="en-US" sz="1000" dirty="0">
                          <a:effectLst/>
                        </a:rPr>
                        <a:t>12 </a:t>
                      </a:r>
                      <a:r>
                        <a:rPr lang="en-US" sz="1000" dirty="0" err="1">
                          <a:effectLst/>
                        </a:rPr>
                        <a:t>mo</a:t>
                      </a:r>
                      <a:r>
                        <a:rPr lang="en-US" sz="1000" dirty="0">
                          <a:effectLst/>
                        </a:rPr>
                        <a:t> </a:t>
                      </a:r>
                    </a:p>
                  </a:txBody>
                  <a:tcPr anchor="ctr"/>
                </a:tc>
                <a:tc>
                  <a:txBody>
                    <a:bodyPr/>
                    <a:lstStyle/>
                    <a:p>
                      <a:pPr algn="l" fontAlgn="base"/>
                      <a:r>
                        <a:rPr lang="en-US" sz="1000" dirty="0">
                          <a:effectLst/>
                        </a:rPr>
                        <a:t>Never </a:t>
                      </a:r>
                    </a:p>
                  </a:txBody>
                  <a:tcPr anchor="ctr"/>
                </a:tc>
                <a:tc>
                  <a:txBody>
                    <a:bodyPr/>
                    <a:lstStyle/>
                    <a:p>
                      <a:pPr algn="l" fontAlgn="base"/>
                      <a:r>
                        <a:rPr lang="en-US" sz="1000" dirty="0">
                          <a:effectLst/>
                        </a:rPr>
                        <a:t>Cohort </a:t>
                      </a:r>
                    </a:p>
                  </a:txBody>
                  <a:tcPr anchor="ctr"/>
                </a:tc>
                <a:tc>
                  <a:txBody>
                    <a:bodyPr/>
                    <a:lstStyle/>
                    <a:p>
                      <a:pPr algn="l" fontAlgn="base"/>
                      <a:r>
                        <a:rPr lang="en-US" sz="1000" dirty="0">
                          <a:effectLst/>
                        </a:rPr>
                        <a:t>HR 0.44 </a:t>
                      </a:r>
                    </a:p>
                  </a:txBody>
                  <a:tcPr anchor="ctr"/>
                </a:tc>
                <a:tc>
                  <a:txBody>
                    <a:bodyPr/>
                    <a:lstStyle/>
                    <a:p>
                      <a:pPr algn="l" fontAlgn="base"/>
                      <a:r>
                        <a:rPr lang="en-US" sz="1000" dirty="0">
                          <a:effectLst/>
                        </a:rPr>
                        <a:t>0.22–0.88 </a:t>
                      </a:r>
                    </a:p>
                  </a:txBody>
                  <a:tcPr anchor="ctr"/>
                </a:tc>
                <a:extLst>
                  <a:ext uri="{0D108BD9-81ED-4DB2-BD59-A6C34878D82A}">
                    <a16:rowId xmlns:a16="http://schemas.microsoft.com/office/drawing/2014/main" val="362133679"/>
                  </a:ext>
                </a:extLst>
              </a:tr>
              <a:tr h="276045">
                <a:tc>
                  <a:txBody>
                    <a:bodyPr/>
                    <a:lstStyle/>
                    <a:p>
                      <a:pPr algn="l" fontAlgn="base"/>
                      <a:r>
                        <a:rPr lang="en-US" sz="1000" dirty="0">
                          <a:effectLst/>
                        </a:rPr>
                        <a:t>Type 2 diabetes</a:t>
                      </a:r>
                      <a:r>
                        <a:rPr lang="en-US" sz="1000" baseline="30000" dirty="0">
                          <a:effectLst/>
                        </a:rPr>
                        <a:t>100 </a:t>
                      </a:r>
                      <a:r>
                        <a:rPr lang="en-US" sz="1000" dirty="0">
                          <a:effectLst/>
                        </a:rPr>
                        <a:t> </a:t>
                      </a:r>
                    </a:p>
                  </a:txBody>
                  <a:tcPr anchor="ctr"/>
                </a:tc>
                <a:tc>
                  <a:txBody>
                    <a:bodyPr/>
                    <a:lstStyle/>
                    <a:p>
                      <a:pPr algn="l" fontAlgn="base"/>
                      <a:r>
                        <a:rPr lang="en-US" sz="1000" dirty="0">
                          <a:effectLst/>
                        </a:rPr>
                        <a:t>33 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0.67 </a:t>
                      </a:r>
                    </a:p>
                  </a:txBody>
                  <a:tcPr anchor="ctr"/>
                </a:tc>
                <a:tc>
                  <a:txBody>
                    <a:bodyPr/>
                    <a:lstStyle/>
                    <a:p>
                      <a:pPr algn="l" fontAlgn="base"/>
                      <a:r>
                        <a:rPr lang="en-US" sz="1000" dirty="0">
                          <a:effectLst/>
                        </a:rPr>
                        <a:t>0.56–0.80 </a:t>
                      </a:r>
                    </a:p>
                  </a:txBody>
                  <a:tcPr anchor="ctr"/>
                </a:tc>
                <a:extLst>
                  <a:ext uri="{0D108BD9-81ED-4DB2-BD59-A6C34878D82A}">
                    <a16:rowId xmlns:a16="http://schemas.microsoft.com/office/drawing/2014/main" val="3214802015"/>
                  </a:ext>
                </a:extLst>
              </a:tr>
              <a:tr h="301924">
                <a:tc>
                  <a:txBody>
                    <a:bodyPr/>
                    <a:lstStyle/>
                    <a:p>
                      <a:pPr algn="l" fontAlgn="base"/>
                      <a:r>
                        <a:rPr lang="en-US" sz="1000" dirty="0">
                          <a:effectLst/>
                        </a:rPr>
                        <a:t>Leukemia</a:t>
                      </a:r>
                      <a:r>
                        <a:rPr lang="en-US" sz="1000" baseline="30000" dirty="0">
                          <a:effectLst/>
                        </a:rPr>
                        <a:t>101 </a:t>
                      </a:r>
                      <a:r>
                        <a:rPr lang="en-US" sz="1000" dirty="0">
                          <a:effectLst/>
                        </a:rPr>
                        <a:t> </a:t>
                      </a:r>
                    </a:p>
                  </a:txBody>
                  <a:tcPr anchor="ctr"/>
                </a:tc>
                <a:tc>
                  <a:txBody>
                    <a:bodyPr/>
                    <a:lstStyle/>
                    <a:p>
                      <a:pPr algn="l" fontAlgn="base"/>
                      <a:r>
                        <a:rPr lang="en-US" sz="1000" dirty="0">
                          <a:effectLst/>
                        </a:rPr>
                        <a:t>11 </a:t>
                      </a:r>
                    </a:p>
                  </a:txBody>
                  <a:tcPr anchor="ctr"/>
                </a:tc>
                <a:tc>
                  <a:txBody>
                    <a:bodyPr/>
                    <a:lstStyle/>
                    <a:p>
                      <a:pPr algn="l" fontAlgn="base"/>
                      <a:r>
                        <a:rPr lang="en-US" sz="1000" dirty="0">
                          <a:effectLst/>
                        </a:rPr>
                        <a:t>Ever </a:t>
                      </a:r>
                    </a:p>
                  </a:txBody>
                  <a:tcPr anchor="ctr"/>
                </a:tc>
                <a:tc>
                  <a:txBody>
                    <a:bodyPr/>
                    <a:lstStyle/>
                    <a:p>
                      <a:pPr algn="l" fontAlgn="base"/>
                      <a:r>
                        <a:rPr lang="en-US" sz="1000" dirty="0">
                          <a:effectLst/>
                        </a:rPr>
                        <a:t>Never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0.89 </a:t>
                      </a:r>
                    </a:p>
                  </a:txBody>
                  <a:tcPr anchor="ctr"/>
                </a:tc>
                <a:tc>
                  <a:txBody>
                    <a:bodyPr/>
                    <a:lstStyle/>
                    <a:p>
                      <a:pPr algn="l" fontAlgn="base"/>
                      <a:r>
                        <a:rPr lang="en-US" sz="1000" dirty="0">
                          <a:effectLst/>
                        </a:rPr>
                        <a:t>0.84–0.94 </a:t>
                      </a:r>
                    </a:p>
                  </a:txBody>
                  <a:tcPr anchor="ctr"/>
                </a:tc>
                <a:extLst>
                  <a:ext uri="{0D108BD9-81ED-4DB2-BD59-A6C34878D82A}">
                    <a16:rowId xmlns:a16="http://schemas.microsoft.com/office/drawing/2014/main" val="1093522532"/>
                  </a:ext>
                </a:extLst>
              </a:tr>
              <a:tr h="267418">
                <a:tc>
                  <a:txBody>
                    <a:bodyPr/>
                    <a:lstStyle/>
                    <a:p>
                      <a:pPr algn="l" fontAlgn="base"/>
                      <a:endParaRPr lang="en-US" sz="1000" dirty="0">
                        <a:effectLst/>
                      </a:endParaRPr>
                    </a:p>
                  </a:txBody>
                  <a:tcPr anchor="ctr"/>
                </a:tc>
                <a:tc>
                  <a:txBody>
                    <a:bodyPr/>
                    <a:lstStyle/>
                    <a:p>
                      <a:pPr algn="l" fontAlgn="base"/>
                      <a:r>
                        <a:rPr lang="en-US" sz="1000" dirty="0">
                          <a:effectLst/>
                        </a:rPr>
                        <a:t>19 </a:t>
                      </a:r>
                    </a:p>
                  </a:txBody>
                  <a:tcPr anchor="ctr"/>
                </a:tc>
                <a:tc>
                  <a:txBody>
                    <a:bodyPr/>
                    <a:lstStyle/>
                    <a:p>
                      <a:pPr algn="l" fontAlgn="base"/>
                      <a:r>
                        <a:rPr lang="en-US" sz="1000" dirty="0">
                          <a:effectLst/>
                        </a:rPr>
                        <a:t>6 </a:t>
                      </a:r>
                      <a:r>
                        <a:rPr lang="en-US" sz="1000" dirty="0" err="1">
                          <a:effectLst/>
                        </a:rPr>
                        <a:t>mo</a:t>
                      </a:r>
                      <a:r>
                        <a:rPr lang="en-US" sz="1000" dirty="0">
                          <a:effectLst/>
                        </a:rPr>
                        <a:t> </a:t>
                      </a:r>
                    </a:p>
                  </a:txBody>
                  <a:tcPr anchor="ctr"/>
                </a:tc>
                <a:tc>
                  <a:txBody>
                    <a:bodyPr/>
                    <a:lstStyle/>
                    <a:p>
                      <a:pPr algn="l" fontAlgn="base"/>
                      <a:r>
                        <a:rPr lang="en-US" sz="1000" dirty="0">
                          <a:effectLst/>
                        </a:rPr>
                        <a:t>None or Shorter </a:t>
                      </a:r>
                    </a:p>
                  </a:txBody>
                  <a:tcPr anchor="ctr"/>
                </a:tc>
                <a:tc>
                  <a:txBody>
                    <a:bodyPr/>
                    <a:lstStyle/>
                    <a:p>
                      <a:pPr algn="l" fontAlgn="base"/>
                      <a:endParaRPr lang="en-US" sz="1000" dirty="0">
                        <a:effectLst/>
                      </a:endParaRPr>
                    </a:p>
                  </a:txBody>
                  <a:tcPr anchor="ctr"/>
                </a:tc>
                <a:tc>
                  <a:txBody>
                    <a:bodyPr/>
                    <a:lstStyle/>
                    <a:p>
                      <a:pPr algn="l" fontAlgn="base"/>
                      <a:r>
                        <a:rPr lang="en-US" sz="1000" dirty="0">
                          <a:effectLst/>
                        </a:rPr>
                        <a:t>OR 0.81 </a:t>
                      </a:r>
                    </a:p>
                  </a:txBody>
                  <a:tcPr anchor="ctr"/>
                </a:tc>
                <a:tc>
                  <a:txBody>
                    <a:bodyPr/>
                    <a:lstStyle/>
                    <a:p>
                      <a:pPr algn="l" fontAlgn="base"/>
                      <a:r>
                        <a:rPr lang="en-US" sz="1000" dirty="0">
                          <a:effectLst/>
                        </a:rPr>
                        <a:t>0.73–0.89 </a:t>
                      </a:r>
                    </a:p>
                  </a:txBody>
                  <a:tcPr anchor="ctr"/>
                </a:tc>
                <a:extLst>
                  <a:ext uri="{0D108BD9-81ED-4DB2-BD59-A6C34878D82A}">
                    <a16:rowId xmlns:a16="http://schemas.microsoft.com/office/drawing/2014/main" val="3956734127"/>
                  </a:ext>
                </a:extLst>
              </a:tr>
            </a:tbl>
          </a:graphicData>
        </a:graphic>
      </p:graphicFrame>
      <p:sp>
        <p:nvSpPr>
          <p:cNvPr id="6" name="TextBox 5">
            <a:extLst>
              <a:ext uri="{FF2B5EF4-FFF2-40B4-BE49-F238E27FC236}">
                <a16:creationId xmlns:a16="http://schemas.microsoft.com/office/drawing/2014/main" id="{E30A9A1C-146F-B612-1B84-C24517B7B438}"/>
              </a:ext>
            </a:extLst>
          </p:cNvPr>
          <p:cNvSpPr txBox="1"/>
          <p:nvPr/>
        </p:nvSpPr>
        <p:spPr>
          <a:xfrm>
            <a:off x="300585" y="300800"/>
            <a:ext cx="82113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Open Sans"/>
                <a:ea typeface="Open Sans"/>
                <a:cs typeface="Open Sans"/>
              </a:rPr>
              <a:t>Breastfeeding and Infant Outcomes</a:t>
            </a:r>
            <a:endParaRPr lang="en-US" sz="3200" baseline="30000">
              <a:solidFill>
                <a:schemeClr val="bg1"/>
              </a:solidFill>
              <a:latin typeface="Open Sans"/>
              <a:ea typeface="Open Sans"/>
              <a:cs typeface="Open Sans"/>
            </a:endParaRPr>
          </a:p>
        </p:txBody>
      </p:sp>
      <p:sp>
        <p:nvSpPr>
          <p:cNvPr id="2" name="TextBox 1">
            <a:extLst>
              <a:ext uri="{FF2B5EF4-FFF2-40B4-BE49-F238E27FC236}">
                <a16:creationId xmlns:a16="http://schemas.microsoft.com/office/drawing/2014/main" id="{5437550D-5108-EE32-B851-4122695612F6}"/>
              </a:ext>
            </a:extLst>
          </p:cNvPr>
          <p:cNvSpPr txBox="1"/>
          <p:nvPr/>
        </p:nvSpPr>
        <p:spPr>
          <a:xfrm>
            <a:off x="86264" y="6357668"/>
            <a:ext cx="52276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https://publications.aap.org/view-large/9906782​</a:t>
            </a:r>
          </a:p>
        </p:txBody>
      </p:sp>
    </p:spTree>
    <p:extLst>
      <p:ext uri="{BB962C8B-B14F-4D97-AF65-F5344CB8AC3E}">
        <p14:creationId xmlns:p14="http://schemas.microsoft.com/office/powerpoint/2010/main" val="386180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125" y="2628493"/>
            <a:ext cx="8525550" cy="3696356"/>
          </a:xfrm>
        </p:spPr>
        <p:txBody>
          <a:bodyPr>
            <a:normAutofit fontScale="85000" lnSpcReduction="20000"/>
          </a:bodyPr>
          <a:lstStyle/>
          <a:p>
            <a:r>
              <a:rPr lang="en-US" dirty="0"/>
              <a:t>Breastfed and formula-fed infants have different gut flora</a:t>
            </a:r>
          </a:p>
          <a:p>
            <a:pPr lvl="1"/>
            <a:r>
              <a:rPr lang="en-US" dirty="0"/>
              <a:t>Breastfed babies have a lower gut pH (5.1-5.4) throughout the first six weeks with gut flora of predominately bifidobacteria with reduced pathogenic microbes such as E coli, bacteroides, clostridia, and streptococci</a:t>
            </a:r>
          </a:p>
          <a:p>
            <a:pPr lvl="1"/>
            <a:r>
              <a:rPr lang="en-US" dirty="0"/>
              <a:t>Babies fed formula have a high gut pH of approximately 5.9-7.3 with a variety of putrefactive bacterial species</a:t>
            </a:r>
          </a:p>
          <a:p>
            <a:pPr lvl="1"/>
            <a:r>
              <a:rPr lang="en-US" dirty="0"/>
              <a:t>In infants fed breast milk and formula supplements, the mean pH is approximately 5.7-6.0 during the first four weeks, falling to 5.45 by the sixth week</a:t>
            </a:r>
          </a:p>
          <a:p>
            <a:pPr lvl="1"/>
            <a:r>
              <a:rPr lang="en-US" dirty="0"/>
              <a:t>When formula supplements are given to breastfed babies during the first seven days of life, the development of a strongly acidic environment is delayed and may never be reached</a:t>
            </a:r>
          </a:p>
          <a:p>
            <a:pPr lvl="1"/>
            <a:r>
              <a:rPr lang="en-US" dirty="0"/>
              <a:t>Breastfed infants who receive supplements develop gut flora and behavior like formula-fed infants</a:t>
            </a:r>
          </a:p>
        </p:txBody>
      </p:sp>
      <p:sp>
        <p:nvSpPr>
          <p:cNvPr id="2" name="Title 1"/>
          <p:cNvSpPr>
            <a:spLocks noGrp="1"/>
          </p:cNvSpPr>
          <p:nvPr>
            <p:ph type="title"/>
          </p:nvPr>
        </p:nvSpPr>
        <p:spPr/>
        <p:txBody>
          <a:bodyPr>
            <a:normAutofit fontScale="90000"/>
          </a:bodyPr>
          <a:lstStyle/>
          <a:p>
            <a:r>
              <a:rPr lang="en-US" dirty="0"/>
              <a:t>Health Consequences of </a:t>
            </a:r>
            <a:br>
              <a:rPr lang="en-US" dirty="0"/>
            </a:br>
            <a:r>
              <a:rPr lang="en-US" dirty="0"/>
              <a:t>Non-exclusive Breastfeeding</a:t>
            </a:r>
          </a:p>
        </p:txBody>
      </p:sp>
      <p:sp>
        <p:nvSpPr>
          <p:cNvPr id="4" name="TextBox 3"/>
          <p:cNvSpPr txBox="1"/>
          <p:nvPr/>
        </p:nvSpPr>
        <p:spPr>
          <a:xfrm>
            <a:off x="914400" y="6172200"/>
            <a:ext cx="7620000" cy="307777"/>
          </a:xfrm>
          <a:prstGeom prst="rect">
            <a:avLst/>
          </a:prstGeom>
          <a:noFill/>
        </p:spPr>
        <p:txBody>
          <a:bodyPr wrap="square" rtlCol="0">
            <a:spAutoFit/>
          </a:bodyPr>
          <a:lstStyle/>
          <a:p>
            <a:r>
              <a:rPr lang="en-US" sz="1400" dirty="0">
                <a:solidFill>
                  <a:prstClr val="black"/>
                </a:solidFill>
              </a:rPr>
              <a:t>Walker, Marsha. “Supplementation of the Breastfed Baby ‘Just One Bottle Won’t Hurt’---or Will It?”</a:t>
            </a:r>
          </a:p>
        </p:txBody>
      </p:sp>
    </p:spTree>
    <p:extLst>
      <p:ext uri="{BB962C8B-B14F-4D97-AF65-F5344CB8AC3E}">
        <p14:creationId xmlns:p14="http://schemas.microsoft.com/office/powerpoint/2010/main" val="2905288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428" y="2514600"/>
            <a:ext cx="8542737" cy="3782585"/>
          </a:xfrm>
        </p:spPr>
        <p:txBody>
          <a:bodyPr>
            <a:normAutofit fontScale="77500" lnSpcReduction="20000"/>
          </a:bodyPr>
          <a:lstStyle/>
          <a:p>
            <a:r>
              <a:rPr lang="en-US" dirty="0"/>
              <a:t>The neonatal GI tract undergoes rapid growth and maturational change following birth</a:t>
            </a:r>
          </a:p>
          <a:p>
            <a:pPr lvl="1"/>
            <a:r>
              <a:rPr lang="en-US" dirty="0"/>
              <a:t>Infants have a functionally immature and immunonaive gut at birth</a:t>
            </a:r>
          </a:p>
          <a:p>
            <a:pPr lvl="1"/>
            <a:r>
              <a:rPr lang="en-US" dirty="0"/>
              <a:t>Tight junctions of the GI mucosa take many weeks to mature and close leaving the gut open to whole proteins and pathogens</a:t>
            </a:r>
          </a:p>
          <a:p>
            <a:pPr lvl="1"/>
            <a:r>
              <a:rPr lang="en-US" dirty="0"/>
              <a:t>Open junctions and immaturity play a role in the acquisition of NEC, diarrheal disease, and allergy</a:t>
            </a:r>
          </a:p>
          <a:p>
            <a:pPr lvl="1"/>
            <a:r>
              <a:rPr lang="en-US" dirty="0"/>
              <a:t>sIgA from colostrum and breast milk coats the gut, passively providing immunity during the time of reduced neonatal gut immune function</a:t>
            </a:r>
          </a:p>
          <a:p>
            <a:pPr lvl="1"/>
            <a:r>
              <a:rPr lang="en-US" dirty="0"/>
              <a:t>Mothers’ sIgA is antigen specific. The antibodies are targeted against pathogens in the baby’s immediate surroundings</a:t>
            </a:r>
          </a:p>
          <a:p>
            <a:pPr lvl="1"/>
            <a:r>
              <a:rPr lang="en-US" dirty="0"/>
              <a:t>The mother synthesizes antibodies when she ingests, inhales, or otherwise comes in contact with a disease-causing microbe</a:t>
            </a:r>
          </a:p>
          <a:p>
            <a:pPr lvl="1"/>
            <a:r>
              <a:rPr lang="en-US" dirty="0"/>
              <a:t>These antibodies ignore useful bacteria normally found in the gut and ward off disease without causing inflammation</a:t>
            </a:r>
          </a:p>
        </p:txBody>
      </p:sp>
      <p:sp>
        <p:nvSpPr>
          <p:cNvPr id="2" name="Title 1"/>
          <p:cNvSpPr>
            <a:spLocks noGrp="1"/>
          </p:cNvSpPr>
          <p:nvPr>
            <p:ph type="title"/>
          </p:nvPr>
        </p:nvSpPr>
        <p:spPr/>
        <p:txBody>
          <a:bodyPr>
            <a:normAutofit fontScale="90000"/>
          </a:bodyPr>
          <a:lstStyle/>
          <a:p>
            <a:r>
              <a:rPr lang="en-US" dirty="0"/>
              <a:t>Health Consequences of </a:t>
            </a:r>
            <a:br>
              <a:rPr lang="en-US" dirty="0"/>
            </a:br>
            <a:r>
              <a:rPr lang="en-US" dirty="0"/>
              <a:t>Non-exclusive Breastfeeding</a:t>
            </a:r>
          </a:p>
        </p:txBody>
      </p:sp>
      <p:sp>
        <p:nvSpPr>
          <p:cNvPr id="4" name="TextBox 3"/>
          <p:cNvSpPr txBox="1"/>
          <p:nvPr/>
        </p:nvSpPr>
        <p:spPr>
          <a:xfrm>
            <a:off x="762000" y="6143297"/>
            <a:ext cx="7543800" cy="307777"/>
          </a:xfrm>
          <a:prstGeom prst="rect">
            <a:avLst/>
          </a:prstGeom>
          <a:noFill/>
        </p:spPr>
        <p:txBody>
          <a:bodyPr wrap="square" rtlCol="0">
            <a:spAutoFit/>
          </a:bodyPr>
          <a:lstStyle/>
          <a:p>
            <a:r>
              <a:rPr lang="en-US" sz="1400" dirty="0">
                <a:solidFill>
                  <a:prstClr val="black"/>
                </a:solidFill>
              </a:rPr>
              <a:t>Walker, Marsha. “Supplementation of the Breastfed Baby ‘Just One Bottle Won’t Hurt’---or Will It?”</a:t>
            </a:r>
          </a:p>
        </p:txBody>
      </p:sp>
    </p:spTree>
    <p:extLst>
      <p:ext uri="{BB962C8B-B14F-4D97-AF65-F5344CB8AC3E}">
        <p14:creationId xmlns:p14="http://schemas.microsoft.com/office/powerpoint/2010/main" val="3472462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72" y="2148415"/>
            <a:ext cx="5497479" cy="4692919"/>
          </a:xfrm>
        </p:spPr>
        <p:txBody>
          <a:bodyPr vert="horz" lIns="91440" tIns="45720" rIns="91440" bIns="45720" rtlCol="0" anchor="t">
            <a:normAutofit fontScale="85000" lnSpcReduction="20000"/>
          </a:bodyPr>
          <a:lstStyle/>
          <a:p>
            <a:r>
              <a:rPr lang="en-US"/>
              <a:t>Rooming-in benefits:</a:t>
            </a:r>
          </a:p>
          <a:p>
            <a:pPr marL="575945" lvl="1"/>
            <a:r>
              <a:rPr lang="en-US">
                <a:ea typeface="+mn-lt"/>
                <a:cs typeface="+mn-lt"/>
              </a:rPr>
              <a:t>To learn how to recognize and respond to her baby’s feeding cues</a:t>
            </a:r>
          </a:p>
          <a:p>
            <a:pPr marL="575945" lvl="1"/>
            <a:r>
              <a:rPr lang="en-US">
                <a:ea typeface="+mn-lt"/>
                <a:cs typeface="+mn-lt"/>
              </a:rPr>
              <a:t>To facilitate establishment of breastfeeding</a:t>
            </a:r>
          </a:p>
          <a:p>
            <a:pPr marL="575945" lvl="1"/>
            <a:r>
              <a:rPr lang="en-US">
                <a:ea typeface="+mn-lt"/>
                <a:cs typeface="+mn-lt"/>
              </a:rPr>
              <a:t>To facilitate mother and baby’s bonding/attachment</a:t>
            </a:r>
          </a:p>
          <a:p>
            <a:pPr marL="575945" lvl="1"/>
            <a:r>
              <a:rPr lang="en-US">
                <a:ea typeface="+mn-lt"/>
                <a:cs typeface="+mn-lt"/>
              </a:rPr>
              <a:t>To enable frequent, unrestricted responsive feeding</a:t>
            </a:r>
          </a:p>
          <a:p>
            <a:pPr marL="575945" lvl="1"/>
            <a:r>
              <a:rPr lang="en-US">
                <a:ea typeface="+mn-lt"/>
                <a:cs typeface="+mn-lt"/>
              </a:rPr>
              <a:t>To increase infant’s and mother’s well-being (less stress)</a:t>
            </a:r>
          </a:p>
          <a:p>
            <a:pPr marL="575945" lvl="1"/>
            <a:r>
              <a:rPr lang="en-US">
                <a:ea typeface="+mn-lt"/>
                <a:cs typeface="+mn-lt"/>
              </a:rPr>
              <a:t>To improve infection control (lower risk of spreading infectious diseases)</a:t>
            </a:r>
            <a:endParaRPr lang="en-US"/>
          </a:p>
          <a:p>
            <a:r>
              <a:rPr lang="en-US" dirty="0"/>
              <a:t>Babies are only separated from mothers for justifiable medical and safety reasons</a:t>
            </a:r>
          </a:p>
          <a:p>
            <a:r>
              <a:rPr lang="en-US" dirty="0"/>
              <a:t>Exams, procedures, baths, etc. done in mother-infant room </a:t>
            </a:r>
            <a:endParaRPr lang="en-US"/>
          </a:p>
          <a:p>
            <a:endParaRPr lang="en-US" dirty="0"/>
          </a:p>
        </p:txBody>
      </p:sp>
      <p:sp>
        <p:nvSpPr>
          <p:cNvPr id="2" name="Title 1"/>
          <p:cNvSpPr>
            <a:spLocks noGrp="1"/>
          </p:cNvSpPr>
          <p:nvPr>
            <p:ph type="title"/>
          </p:nvPr>
        </p:nvSpPr>
        <p:spPr>
          <a:xfrm>
            <a:off x="45972" y="390136"/>
            <a:ext cx="8983741" cy="1542534"/>
          </a:xfrm>
        </p:spPr>
        <p:txBody>
          <a:bodyPr vert="horz" lIns="91440" tIns="45720" rIns="91440" bIns="45720" rtlCol="0" anchor="ctr">
            <a:noAutofit/>
          </a:bodyPr>
          <a:lstStyle/>
          <a:p>
            <a:r>
              <a:rPr lang="en-US" sz="3200" dirty="0"/>
              <a:t>Step 7 </a:t>
            </a:r>
            <a:br>
              <a:rPr lang="en-US" sz="3200" dirty="0"/>
            </a:br>
            <a:r>
              <a:rPr lang="en-US" sz="3200" dirty="0"/>
              <a:t> Enable mothers and their infants to remain together and to practice rooming-in 24 hours/day.</a:t>
            </a:r>
            <a:br>
              <a:rPr lang="en-US" sz="3200" dirty="0"/>
            </a:br>
            <a:endParaRPr lang="en-US" sz="3200">
              <a:ea typeface="+mj-lt"/>
              <a:cs typeface="+mj-lt"/>
            </a:endParaRPr>
          </a:p>
        </p:txBody>
      </p:sp>
      <p:pic>
        <p:nvPicPr>
          <p:cNvPr id="4" name="Picture 4" descr="Graphical user interface, text, application&#10;&#10;Description automatically generated">
            <a:extLst>
              <a:ext uri="{FF2B5EF4-FFF2-40B4-BE49-F238E27FC236}">
                <a16:creationId xmlns:a16="http://schemas.microsoft.com/office/drawing/2014/main" id="{628626FF-04B4-1833-817D-131F8E3ECE91}"/>
              </a:ext>
            </a:extLst>
          </p:cNvPr>
          <p:cNvPicPr>
            <a:picLocks noChangeAspect="1"/>
          </p:cNvPicPr>
          <p:nvPr/>
        </p:nvPicPr>
        <p:blipFill rotWithShape="1">
          <a:blip r:embed="rId2"/>
          <a:srcRect l="56289" t="12921" r="1572" b="12921"/>
          <a:stretch/>
        </p:blipFill>
        <p:spPr>
          <a:xfrm>
            <a:off x="5745192" y="2942148"/>
            <a:ext cx="3131389" cy="3111107"/>
          </a:xfrm>
          <a:prstGeom prst="rect">
            <a:avLst/>
          </a:prstGeom>
        </p:spPr>
      </p:pic>
    </p:spTree>
    <p:extLst>
      <p:ext uri="{BB962C8B-B14F-4D97-AF65-F5344CB8AC3E}">
        <p14:creationId xmlns:p14="http://schemas.microsoft.com/office/powerpoint/2010/main" val="357383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30" y="2027135"/>
            <a:ext cx="5713580" cy="4827974"/>
          </a:xfrm>
        </p:spPr>
        <p:txBody>
          <a:bodyPr vert="horz" lIns="91440" tIns="45720" rIns="91440" bIns="45720" rtlCol="0" anchor="t">
            <a:normAutofit/>
          </a:bodyPr>
          <a:lstStyle/>
          <a:p>
            <a:r>
              <a:rPr lang="en-US" dirty="0"/>
              <a:t>Responsive feeding </a:t>
            </a:r>
            <a:endParaRPr lang="en-US"/>
          </a:p>
          <a:p>
            <a:pPr marL="575945" lvl="1"/>
            <a:r>
              <a:rPr lang="en-US" dirty="0"/>
              <a:t>On-demand or baby-led feeding</a:t>
            </a:r>
          </a:p>
          <a:p>
            <a:pPr marL="575945" lvl="1"/>
            <a:r>
              <a:rPr lang="en-US" dirty="0"/>
              <a:t>Essential to nurturing care</a:t>
            </a:r>
          </a:p>
          <a:p>
            <a:r>
              <a:rPr lang="en-US" dirty="0"/>
              <a:t>No restrictions are placed on mothers regarding frequency or duration of breastfeeding. </a:t>
            </a:r>
          </a:p>
          <a:p>
            <a:pPr marL="855345" lvl="2"/>
            <a:r>
              <a:rPr lang="en-US" dirty="0"/>
              <a:t>NOT necessarily every 2 to 3 hours</a:t>
            </a:r>
          </a:p>
          <a:p>
            <a:pPr marL="855345" lvl="2"/>
            <a:r>
              <a:rPr lang="en-US" dirty="0"/>
              <a:t>AAP recommends 8-12 times per day (tally feeds) </a:t>
            </a:r>
          </a:p>
          <a:p>
            <a:pPr marL="855345" lvl="2"/>
            <a:r>
              <a:rPr lang="en-US" dirty="0"/>
              <a:t>Feed until satiated and offer other side </a:t>
            </a:r>
          </a:p>
          <a:p>
            <a:pPr marL="855345" lvl="2"/>
            <a:r>
              <a:rPr lang="en-US" dirty="0"/>
              <a:t>NOT necessarily for 10 or 15 minutes each side </a:t>
            </a:r>
          </a:p>
          <a:p>
            <a:endParaRPr lang="en-US" dirty="0"/>
          </a:p>
        </p:txBody>
      </p:sp>
      <p:sp>
        <p:nvSpPr>
          <p:cNvPr id="2" name="Title 1"/>
          <p:cNvSpPr>
            <a:spLocks noGrp="1"/>
          </p:cNvSpPr>
          <p:nvPr>
            <p:ph type="title"/>
          </p:nvPr>
        </p:nvSpPr>
        <p:spPr>
          <a:xfrm>
            <a:off x="400405" y="2840"/>
            <a:ext cx="8641363" cy="1936313"/>
          </a:xfrm>
        </p:spPr>
        <p:txBody>
          <a:bodyPr>
            <a:normAutofit/>
          </a:bodyPr>
          <a:lstStyle/>
          <a:p>
            <a:r>
              <a:rPr lang="en-US" sz="3600"/>
              <a:t>Step 8</a:t>
            </a:r>
            <a:br>
              <a:rPr lang="en-US" sz="3600" dirty="0"/>
            </a:br>
            <a:r>
              <a:rPr lang="en-US" sz="3600"/>
              <a:t>Support mothers to recognize and respond to their infants’ cues for feeding.</a:t>
            </a:r>
          </a:p>
        </p:txBody>
      </p:sp>
      <p:pic>
        <p:nvPicPr>
          <p:cNvPr id="4" name="Picture 4" descr="Graphical user interface, text, application&#10;&#10;Description automatically generated">
            <a:extLst>
              <a:ext uri="{FF2B5EF4-FFF2-40B4-BE49-F238E27FC236}">
                <a16:creationId xmlns:a16="http://schemas.microsoft.com/office/drawing/2014/main" id="{DA0EFCBA-5AEA-BC40-93CB-EB57FE85A2FC}"/>
              </a:ext>
            </a:extLst>
          </p:cNvPr>
          <p:cNvPicPr>
            <a:picLocks noChangeAspect="1"/>
          </p:cNvPicPr>
          <p:nvPr/>
        </p:nvPicPr>
        <p:blipFill rotWithShape="1">
          <a:blip r:embed="rId3"/>
          <a:srcRect l="66038" t="31461" r="1572" b="11236"/>
          <a:stretch/>
        </p:blipFill>
        <p:spPr>
          <a:xfrm>
            <a:off x="5865963" y="2864510"/>
            <a:ext cx="3036499" cy="3032199"/>
          </a:xfrm>
          <a:prstGeom prst="rect">
            <a:avLst/>
          </a:prstGeom>
        </p:spPr>
      </p:pic>
    </p:spTree>
    <p:extLst>
      <p:ext uri="{BB962C8B-B14F-4D97-AF65-F5344CB8AC3E}">
        <p14:creationId xmlns:p14="http://schemas.microsoft.com/office/powerpoint/2010/main" val="424778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046" y="2107097"/>
            <a:ext cx="8453939" cy="4586596"/>
          </a:xfrm>
        </p:spPr>
        <p:txBody>
          <a:bodyPr vert="horz" lIns="91440" tIns="45720" rIns="91440" bIns="45720" rtlCol="0" anchor="t">
            <a:normAutofit/>
          </a:bodyPr>
          <a:lstStyle/>
          <a:p>
            <a:r>
              <a:rPr lang="en-US"/>
              <a:t>Benefits of responsive feeding</a:t>
            </a:r>
          </a:p>
          <a:p>
            <a:pPr marL="575945" lvl="1"/>
            <a:r>
              <a:rPr lang="en-US">
                <a:ea typeface="+mn-lt"/>
                <a:cs typeface="+mn-lt"/>
              </a:rPr>
              <a:t>Breastfeeding is facilitated following hormonal surge</a:t>
            </a:r>
            <a:endParaRPr lang="en-US" dirty="0">
              <a:ea typeface="+mn-lt"/>
              <a:cs typeface="+mn-lt"/>
            </a:endParaRPr>
          </a:p>
          <a:p>
            <a:pPr marL="575945" lvl="1"/>
            <a:r>
              <a:rPr lang="en-US">
                <a:ea typeface="+mn-lt"/>
                <a:cs typeface="+mn-lt"/>
              </a:rPr>
              <a:t>Faster development of milk supply (no delay in lactogenesis II)</a:t>
            </a:r>
          </a:p>
          <a:p>
            <a:pPr marL="575945" lvl="1"/>
            <a:r>
              <a:rPr lang="en-US">
                <a:ea typeface="+mn-lt"/>
                <a:cs typeface="+mn-lt"/>
              </a:rPr>
              <a:t>Less breast engorgement</a:t>
            </a:r>
          </a:p>
          <a:p>
            <a:pPr marL="575945" lvl="1"/>
            <a:r>
              <a:rPr lang="en-US">
                <a:ea typeface="+mn-lt"/>
                <a:cs typeface="+mn-lt"/>
              </a:rPr>
              <a:t>Initial weight loss and gain are within normal limits in early postnatal period</a:t>
            </a:r>
          </a:p>
          <a:p>
            <a:pPr marL="575945" lvl="1"/>
            <a:r>
              <a:rPr lang="en-US">
                <a:ea typeface="+mn-lt"/>
                <a:cs typeface="+mn-lt"/>
              </a:rPr>
              <a:t>Mother learns to respond to her baby</a:t>
            </a:r>
          </a:p>
          <a:p>
            <a:pPr marL="575945" lvl="1"/>
            <a:r>
              <a:rPr lang="en-US">
                <a:ea typeface="+mn-lt"/>
                <a:cs typeface="+mn-lt"/>
              </a:rPr>
              <a:t>Less crying so less temptation to supplement</a:t>
            </a:r>
          </a:p>
          <a:p>
            <a:pPr marL="575945" lvl="1"/>
            <a:r>
              <a:rPr lang="en-US">
                <a:ea typeface="+mn-lt"/>
                <a:cs typeface="+mn-lt"/>
              </a:rPr>
              <a:t>Avoids triggering stress (elevated cortisol levels)</a:t>
            </a:r>
          </a:p>
          <a:p>
            <a:pPr marL="575945" lvl="1"/>
            <a:r>
              <a:rPr lang="en-US">
                <a:ea typeface="+mn-lt"/>
                <a:cs typeface="+mn-lt"/>
              </a:rPr>
              <a:t>Baby learns to self-regulate intake</a:t>
            </a:r>
            <a:endParaRPr lang="en-US"/>
          </a:p>
          <a:p>
            <a:endParaRPr lang="en-US" dirty="0"/>
          </a:p>
          <a:p>
            <a:endParaRPr lang="en-US" dirty="0"/>
          </a:p>
        </p:txBody>
      </p:sp>
      <p:sp>
        <p:nvSpPr>
          <p:cNvPr id="2" name="Title 1"/>
          <p:cNvSpPr>
            <a:spLocks noGrp="1"/>
          </p:cNvSpPr>
          <p:nvPr>
            <p:ph type="title"/>
          </p:nvPr>
        </p:nvSpPr>
        <p:spPr>
          <a:xfrm>
            <a:off x="400405" y="2840"/>
            <a:ext cx="8641363" cy="1936313"/>
          </a:xfrm>
        </p:spPr>
        <p:txBody>
          <a:bodyPr>
            <a:normAutofit/>
          </a:bodyPr>
          <a:lstStyle/>
          <a:p>
            <a:r>
              <a:rPr lang="en-US" sz="3600"/>
              <a:t>Step 8</a:t>
            </a:r>
            <a:br>
              <a:rPr lang="en-US" sz="3600" dirty="0"/>
            </a:br>
            <a:r>
              <a:rPr lang="en-US" sz="3600"/>
              <a:t>Support mothers to recognize and respond to their infants’ cues for feeding.</a:t>
            </a:r>
          </a:p>
        </p:txBody>
      </p:sp>
    </p:spTree>
    <p:extLst>
      <p:ext uri="{BB962C8B-B14F-4D97-AF65-F5344CB8AC3E}">
        <p14:creationId xmlns:p14="http://schemas.microsoft.com/office/powerpoint/2010/main" val="1583090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411" y="2376872"/>
            <a:ext cx="8027978" cy="4274223"/>
          </a:xfrm>
        </p:spPr>
        <p:txBody>
          <a:bodyPr vert="horz" lIns="91440" tIns="45720" rIns="91440" bIns="45720" rtlCol="0" anchor="t">
            <a:normAutofit/>
          </a:bodyPr>
          <a:lstStyle/>
          <a:p>
            <a:r>
              <a:rPr lang="en-US"/>
              <a:t>Early feeding cues</a:t>
            </a:r>
          </a:p>
          <a:p>
            <a:pPr marL="575945" lvl="1"/>
            <a:r>
              <a:rPr lang="en-US"/>
              <a:t>Baby is waking up slowly</a:t>
            </a:r>
            <a:endParaRPr lang="en-US" dirty="0"/>
          </a:p>
          <a:p>
            <a:pPr marL="575945" lvl="1"/>
            <a:r>
              <a:rPr lang="en-US"/>
              <a:t>Baby is salivating or rooting</a:t>
            </a:r>
            <a:endParaRPr lang="en-US" dirty="0"/>
          </a:p>
          <a:p>
            <a:pPr marL="575945" lvl="1"/>
            <a:r>
              <a:rPr lang="en-US"/>
              <a:t>Baby is putting fingers or fist in or around mouth</a:t>
            </a:r>
            <a:endParaRPr lang="en-US" dirty="0"/>
          </a:p>
          <a:p>
            <a:pPr marL="575945" lvl="1"/>
            <a:r>
              <a:rPr lang="en-US"/>
              <a:t>Baby is vocalizing</a:t>
            </a:r>
            <a:endParaRPr lang="en-US" dirty="0"/>
          </a:p>
          <a:p>
            <a:r>
              <a:rPr lang="en-US"/>
              <a:t>Late feeding cues</a:t>
            </a:r>
          </a:p>
          <a:p>
            <a:pPr marL="575945" lvl="1"/>
            <a:r>
              <a:rPr lang="en-US"/>
              <a:t>Crying</a:t>
            </a:r>
            <a:endParaRPr lang="en-US" dirty="0"/>
          </a:p>
          <a:p>
            <a:pPr marL="575945" lvl="1"/>
            <a:r>
              <a:rPr lang="en-US"/>
              <a:t>Going back to sleep</a:t>
            </a:r>
            <a:endParaRPr lang="en-US" dirty="0"/>
          </a:p>
        </p:txBody>
      </p:sp>
      <p:sp>
        <p:nvSpPr>
          <p:cNvPr id="2" name="Title 1"/>
          <p:cNvSpPr>
            <a:spLocks noGrp="1"/>
          </p:cNvSpPr>
          <p:nvPr>
            <p:ph type="title"/>
          </p:nvPr>
        </p:nvSpPr>
        <p:spPr>
          <a:xfrm>
            <a:off x="400405" y="2840"/>
            <a:ext cx="8641363" cy="1936313"/>
          </a:xfrm>
        </p:spPr>
        <p:txBody>
          <a:bodyPr>
            <a:normAutofit/>
          </a:bodyPr>
          <a:lstStyle/>
          <a:p>
            <a:r>
              <a:rPr lang="en-US" sz="3600"/>
              <a:t>Step 8</a:t>
            </a:r>
            <a:br>
              <a:rPr lang="en-US" sz="3600" dirty="0"/>
            </a:br>
            <a:r>
              <a:rPr lang="en-US" sz="3600"/>
              <a:t>Support mothers to recognize and respond to their infants’ cues for feeding.</a:t>
            </a:r>
          </a:p>
        </p:txBody>
      </p:sp>
    </p:spTree>
    <p:extLst>
      <p:ext uri="{BB962C8B-B14F-4D97-AF65-F5344CB8AC3E}">
        <p14:creationId xmlns:p14="http://schemas.microsoft.com/office/powerpoint/2010/main" val="189944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0" y="2110552"/>
            <a:ext cx="8938062" cy="2844199"/>
          </a:xfrm>
        </p:spPr>
        <p:txBody>
          <a:bodyPr vert="horz" lIns="91440" tIns="45720" rIns="91440" bIns="45720" rtlCol="0" anchor="t">
            <a:normAutofit fontScale="92500" lnSpcReduction="10000"/>
          </a:bodyPr>
          <a:lstStyle/>
          <a:p>
            <a:pPr marL="575945" lvl="1"/>
            <a:r>
              <a:rPr lang="en-US" dirty="0">
                <a:ea typeface="+mn-lt"/>
                <a:cs typeface="+mn-lt"/>
              </a:rPr>
              <a:t>The Code is a set of recommendations to regulate the marketing of breast-milk substitutes, feeding bottles and teats. </a:t>
            </a:r>
          </a:p>
          <a:p>
            <a:pPr marL="575945" lvl="1"/>
            <a:r>
              <a:rPr lang="en-US" dirty="0">
                <a:ea typeface="+mn-lt"/>
                <a:cs typeface="+mn-lt"/>
              </a:rPr>
              <a:t>The Code aims to stop the aggressive and inappropriate marketing of breast-milk substitutes.</a:t>
            </a:r>
            <a:endParaRPr lang="en-US"/>
          </a:p>
          <a:p>
            <a:pPr marL="575945" lvl="1"/>
            <a:r>
              <a:rPr lang="en-US" dirty="0">
                <a:ea typeface="+mn-lt"/>
                <a:cs typeface="+mn-lt"/>
              </a:rPr>
              <a:t>The Code advocates that babies be breastfed. </a:t>
            </a:r>
          </a:p>
          <a:p>
            <a:pPr marL="575945" lvl="1"/>
            <a:r>
              <a:rPr lang="en-US" dirty="0">
                <a:ea typeface="+mn-lt"/>
                <a:cs typeface="+mn-lt"/>
              </a:rPr>
              <a:t>If babies are not breastfed, for whatever reason, the Code advocates that they be fed safely on the best available nutritional alternative. </a:t>
            </a:r>
          </a:p>
          <a:p>
            <a:pPr marL="575945" lvl="1"/>
            <a:r>
              <a:rPr lang="en-US" b="1" dirty="0">
                <a:ea typeface="+mn-lt"/>
                <a:cs typeface="+mn-lt"/>
              </a:rPr>
              <a:t>Breast-milk substitutes should be available when needed, but not be promoted.</a:t>
            </a:r>
            <a:endParaRPr lang="en-US" b="1"/>
          </a:p>
          <a:p>
            <a:pPr marL="575945" lvl="1"/>
            <a:endParaRPr lang="en-US" dirty="0"/>
          </a:p>
          <a:p>
            <a:pPr marL="575945" lvl="1"/>
            <a:endParaRPr lang="en-US" dirty="0"/>
          </a:p>
        </p:txBody>
      </p:sp>
      <p:sp>
        <p:nvSpPr>
          <p:cNvPr id="2" name="Title 1"/>
          <p:cNvSpPr>
            <a:spLocks noGrp="1"/>
          </p:cNvSpPr>
          <p:nvPr>
            <p:ph type="title"/>
          </p:nvPr>
        </p:nvSpPr>
        <p:spPr>
          <a:xfrm>
            <a:off x="494461" y="255708"/>
            <a:ext cx="8344090" cy="1626889"/>
          </a:xfrm>
        </p:spPr>
        <p:txBody>
          <a:bodyPr vert="horz" lIns="91440" tIns="45720" rIns="91440" bIns="45720" rtlCol="0" anchor="ctr">
            <a:noAutofit/>
          </a:bodyPr>
          <a:lstStyle/>
          <a:p>
            <a:r>
              <a:rPr lang="en-US" sz="2800">
                <a:solidFill>
                  <a:schemeClr val="bg1"/>
                </a:solidFill>
                <a:ea typeface="+mj-lt"/>
                <a:cs typeface="+mj-lt"/>
              </a:rPr>
              <a:t>Step 1 A. Comply fully with the International Code of </a:t>
            </a:r>
            <a:r>
              <a:rPr lang="en-US" sz="2800" dirty="0">
                <a:solidFill>
                  <a:schemeClr val="bg1"/>
                </a:solidFill>
                <a:ea typeface="+mj-lt"/>
                <a:cs typeface="+mj-lt"/>
              </a:rPr>
              <a:t>Marketing of Breast-milk Substitutes and relevant </a:t>
            </a:r>
            <a:r>
              <a:rPr lang="en-US" sz="2800">
                <a:solidFill>
                  <a:schemeClr val="bg1"/>
                </a:solidFill>
                <a:ea typeface="+mj-lt"/>
                <a:cs typeface="+mj-lt"/>
              </a:rPr>
              <a:t>World Health Assembly resolutions.</a:t>
            </a:r>
            <a:endParaRPr lang="en-US" sz="2800" dirty="0">
              <a:solidFill>
                <a:schemeClr val="bg1"/>
              </a:solidFill>
              <a:ea typeface="+mj-lt"/>
              <a:cs typeface="+mj-lt"/>
            </a:endParaRPr>
          </a:p>
        </p:txBody>
      </p:sp>
      <p:sp>
        <p:nvSpPr>
          <p:cNvPr id="4" name="TextBox 3">
            <a:extLst>
              <a:ext uri="{FF2B5EF4-FFF2-40B4-BE49-F238E27FC236}">
                <a16:creationId xmlns:a16="http://schemas.microsoft.com/office/drawing/2014/main" id="{BE95292C-D474-D181-24EB-128C77EF8FC7}"/>
              </a:ext>
            </a:extLst>
          </p:cNvPr>
          <p:cNvSpPr txBox="1"/>
          <p:nvPr/>
        </p:nvSpPr>
        <p:spPr>
          <a:xfrm>
            <a:off x="171363" y="6456377"/>
            <a:ext cx="66467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https://apps.who.int/iris/bitstream/handle/10665/254911/WHO-NMH-NHD-17.1-eng.pdf</a:t>
            </a:r>
            <a:endParaRPr lang="en-US" sz="1400"/>
          </a:p>
        </p:txBody>
      </p:sp>
      <p:pic>
        <p:nvPicPr>
          <p:cNvPr id="5" name="Picture 5" descr="Graphical user interface, application&#10;&#10;Description automatically generated">
            <a:extLst>
              <a:ext uri="{FF2B5EF4-FFF2-40B4-BE49-F238E27FC236}">
                <a16:creationId xmlns:a16="http://schemas.microsoft.com/office/drawing/2014/main" id="{7E30DA86-E984-CCD8-C89B-A03ADF704693}"/>
              </a:ext>
            </a:extLst>
          </p:cNvPr>
          <p:cNvPicPr>
            <a:picLocks noChangeAspect="1"/>
          </p:cNvPicPr>
          <p:nvPr/>
        </p:nvPicPr>
        <p:blipFill rotWithShape="1">
          <a:blip r:embed="rId2"/>
          <a:srcRect l="16246" t="31741" r="2839" b="24157"/>
          <a:stretch/>
        </p:blipFill>
        <p:spPr>
          <a:xfrm>
            <a:off x="2040212" y="4651279"/>
            <a:ext cx="5905463" cy="1806824"/>
          </a:xfrm>
          <a:prstGeom prst="rect">
            <a:avLst/>
          </a:prstGeom>
        </p:spPr>
      </p:pic>
    </p:spTree>
    <p:extLst>
      <p:ext uri="{BB962C8B-B14F-4D97-AF65-F5344CB8AC3E}">
        <p14:creationId xmlns:p14="http://schemas.microsoft.com/office/powerpoint/2010/main" val="1149944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80" y="2124833"/>
            <a:ext cx="5359210" cy="4432378"/>
          </a:xfrm>
        </p:spPr>
        <p:txBody>
          <a:bodyPr vert="horz" lIns="91440" tIns="45720" rIns="91440" bIns="45720" rtlCol="0" anchor="t">
            <a:normAutofit fontScale="92500"/>
          </a:bodyPr>
          <a:lstStyle/>
          <a:p>
            <a:r>
              <a:rPr lang="en-US" dirty="0">
                <a:ea typeface="+mn-lt"/>
                <a:cs typeface="+mn-lt"/>
              </a:rPr>
              <a:t>WHO guidelines do not call for absolute avoidance of feeding bottles, artificial nipples and pacifiers for term </a:t>
            </a:r>
            <a:r>
              <a:rPr lang="en-US">
                <a:ea typeface="+mn-lt"/>
                <a:cs typeface="+mn-lt"/>
              </a:rPr>
              <a:t>infants </a:t>
            </a:r>
          </a:p>
          <a:p>
            <a:r>
              <a:rPr lang="en-US" dirty="0">
                <a:ea typeface="+mn-lt"/>
                <a:cs typeface="+mn-lt"/>
              </a:rPr>
              <a:t>There are reasons for caution about their use, including hygiene, oral formation and recognition of feeding </a:t>
            </a:r>
            <a:r>
              <a:rPr lang="en-US">
                <a:ea typeface="+mn-lt"/>
                <a:cs typeface="+mn-lt"/>
              </a:rPr>
              <a:t>cues</a:t>
            </a:r>
            <a:endParaRPr lang="en-US"/>
          </a:p>
          <a:p>
            <a:r>
              <a:rPr lang="en-US" dirty="0"/>
              <a:t>Educate all breastfeeding mothers about how the use of bottles and artificial nipples may interfere with the development of optimal breastfeeding </a:t>
            </a:r>
          </a:p>
        </p:txBody>
      </p:sp>
      <p:sp>
        <p:nvSpPr>
          <p:cNvPr id="2" name="Title 1"/>
          <p:cNvSpPr>
            <a:spLocks noGrp="1"/>
          </p:cNvSpPr>
          <p:nvPr>
            <p:ph type="title"/>
          </p:nvPr>
        </p:nvSpPr>
        <p:spPr>
          <a:xfrm>
            <a:off x="244219" y="329411"/>
            <a:ext cx="8740754" cy="1792905"/>
          </a:xfrm>
        </p:spPr>
        <p:txBody>
          <a:bodyPr vert="horz" lIns="91440" tIns="45720" rIns="91440" bIns="45720" rtlCol="0" anchor="ctr">
            <a:noAutofit/>
          </a:bodyPr>
          <a:lstStyle/>
          <a:p>
            <a:r>
              <a:rPr lang="en-US" sz="3200"/>
              <a:t>Step 9</a:t>
            </a:r>
            <a:br>
              <a:rPr lang="en-US" sz="3200" dirty="0"/>
            </a:br>
            <a:r>
              <a:rPr lang="en-US" sz="3200"/>
              <a:t>Counsel mothers on the use and risks of feeding bottles, artificial nipples (teats) and pacifiers.</a:t>
            </a:r>
            <a:br>
              <a:rPr lang="en-US" sz="3200" dirty="0"/>
            </a:br>
            <a:endParaRPr lang="en-US" sz="3200">
              <a:ea typeface="+mj-lt"/>
              <a:cs typeface="+mj-lt"/>
            </a:endParaRPr>
          </a:p>
        </p:txBody>
      </p:sp>
      <p:pic>
        <p:nvPicPr>
          <p:cNvPr id="4" name="Picture 4" descr="Graphical user interface, text, application&#10;&#10;Description automatically generated">
            <a:extLst>
              <a:ext uri="{FF2B5EF4-FFF2-40B4-BE49-F238E27FC236}">
                <a16:creationId xmlns:a16="http://schemas.microsoft.com/office/drawing/2014/main" id="{5BC37635-07B9-DC88-C9B8-425755F1B948}"/>
              </a:ext>
            </a:extLst>
          </p:cNvPr>
          <p:cNvPicPr>
            <a:picLocks noChangeAspect="1"/>
          </p:cNvPicPr>
          <p:nvPr/>
        </p:nvPicPr>
        <p:blipFill rotWithShape="1">
          <a:blip r:embed="rId3"/>
          <a:srcRect l="68966" t="34078" r="1254" b="13408"/>
          <a:stretch/>
        </p:blipFill>
        <p:spPr>
          <a:xfrm>
            <a:off x="5563746" y="2829354"/>
            <a:ext cx="3420920" cy="3397107"/>
          </a:xfrm>
          <a:prstGeom prst="rect">
            <a:avLst/>
          </a:prstGeom>
        </p:spPr>
      </p:pic>
    </p:spTree>
    <p:extLst>
      <p:ext uri="{BB962C8B-B14F-4D97-AF65-F5344CB8AC3E}">
        <p14:creationId xmlns:p14="http://schemas.microsoft.com/office/powerpoint/2010/main" val="2430959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1877"/>
            <a:ext cx="8229600" cy="4114401"/>
          </a:xfrm>
        </p:spPr>
        <p:txBody>
          <a:bodyPr vert="horz" lIns="91440" tIns="45720" rIns="91440" bIns="45720" rtlCol="0" anchor="t">
            <a:normAutofit/>
          </a:bodyPr>
          <a:lstStyle/>
          <a:p>
            <a:r>
              <a:rPr lang="en-US" b="1" dirty="0"/>
              <a:t>Alternate methods for supplementation </a:t>
            </a:r>
            <a:r>
              <a:rPr lang="en-US" i="1" dirty="0"/>
              <a:t>in preference </a:t>
            </a:r>
            <a:r>
              <a:rPr lang="en-US" dirty="0"/>
              <a:t>to an artificial nipple or bottle. </a:t>
            </a:r>
            <a:endParaRPr lang="en-US"/>
          </a:p>
          <a:p>
            <a:pPr marL="575945" lvl="1"/>
            <a:r>
              <a:rPr lang="en-US" dirty="0">
                <a:ea typeface="+mn-lt"/>
                <a:cs typeface="+mn-lt"/>
              </a:rPr>
              <a:t>Open cup or spoon</a:t>
            </a:r>
          </a:p>
          <a:p>
            <a:pPr marL="575945" lvl="1"/>
            <a:r>
              <a:rPr lang="en-US" dirty="0">
                <a:ea typeface="+mn-lt"/>
                <a:cs typeface="+mn-lt"/>
              </a:rPr>
              <a:t>Dropper or syringe</a:t>
            </a:r>
          </a:p>
          <a:p>
            <a:pPr marL="575945" lvl="1"/>
            <a:r>
              <a:rPr lang="en-US" dirty="0">
                <a:ea typeface="+mn-lt"/>
                <a:cs typeface="+mn-lt"/>
              </a:rPr>
              <a:t>Tube-feeding device with finger</a:t>
            </a:r>
          </a:p>
          <a:p>
            <a:pPr marL="575945" lvl="1"/>
            <a:r>
              <a:rPr lang="en-US" dirty="0">
                <a:ea typeface="+mn-lt"/>
                <a:cs typeface="+mn-lt"/>
              </a:rPr>
              <a:t>Tube feeding device at the breast</a:t>
            </a:r>
            <a:endParaRPr lang="en-US" dirty="0"/>
          </a:p>
          <a:p>
            <a:endParaRPr lang="en-US" dirty="0"/>
          </a:p>
        </p:txBody>
      </p:sp>
      <p:sp>
        <p:nvSpPr>
          <p:cNvPr id="2" name="Title 1"/>
          <p:cNvSpPr>
            <a:spLocks noGrp="1"/>
          </p:cNvSpPr>
          <p:nvPr>
            <p:ph type="title"/>
          </p:nvPr>
        </p:nvSpPr>
        <p:spPr>
          <a:xfrm>
            <a:off x="244219" y="329411"/>
            <a:ext cx="8740754" cy="1792905"/>
          </a:xfrm>
        </p:spPr>
        <p:txBody>
          <a:bodyPr vert="horz" lIns="91440" tIns="45720" rIns="91440" bIns="45720" rtlCol="0" anchor="ctr">
            <a:noAutofit/>
          </a:bodyPr>
          <a:lstStyle/>
          <a:p>
            <a:r>
              <a:rPr lang="en-US" sz="3200"/>
              <a:t>Step 9</a:t>
            </a:r>
            <a:br>
              <a:rPr lang="en-US" sz="3200" dirty="0"/>
            </a:br>
            <a:r>
              <a:rPr lang="en-US" sz="3200"/>
              <a:t>Counsel mothers on the use and risks of feeding bottles, artificial nipples (teats) and pacifiers.</a:t>
            </a:r>
            <a:br>
              <a:rPr lang="en-US" sz="3200" dirty="0"/>
            </a:br>
            <a:endParaRPr lang="en-US" sz="3200">
              <a:ea typeface="+mj-lt"/>
              <a:cs typeface="+mj-lt"/>
            </a:endParaRPr>
          </a:p>
        </p:txBody>
      </p:sp>
    </p:spTree>
    <p:extLst>
      <p:ext uri="{BB962C8B-B14F-4D97-AF65-F5344CB8AC3E}">
        <p14:creationId xmlns:p14="http://schemas.microsoft.com/office/powerpoint/2010/main" val="3095810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102" y="2528749"/>
            <a:ext cx="8590547" cy="4157371"/>
          </a:xfrm>
        </p:spPr>
        <p:txBody>
          <a:bodyPr vert="horz" lIns="91440" tIns="45720" rIns="91440" bIns="45720" rtlCol="0" anchor="t">
            <a:normAutofit fontScale="77500" lnSpcReduction="20000"/>
          </a:bodyPr>
          <a:lstStyle/>
          <a:p>
            <a:r>
              <a:rPr lang="en-US" dirty="0">
                <a:ea typeface="+mn-lt"/>
                <a:cs typeface="+mn-lt"/>
              </a:rPr>
              <a:t>Explore the reasons for a mother’s request for a feeding bottle, teat or pacifier.</a:t>
            </a:r>
          </a:p>
          <a:p>
            <a:r>
              <a:rPr lang="en-US" dirty="0">
                <a:ea typeface="+mn-lt"/>
                <a:cs typeface="+mn-lt"/>
              </a:rPr>
              <a:t>Address her concerns behind her request. </a:t>
            </a:r>
            <a:endParaRPr lang="en-US">
              <a:ea typeface="+mn-lt"/>
              <a:cs typeface="+mn-lt"/>
            </a:endParaRPr>
          </a:p>
          <a:p>
            <a:r>
              <a:rPr lang="en-US" dirty="0">
                <a:ea typeface="+mn-lt"/>
                <a:cs typeface="+mn-lt"/>
              </a:rPr>
              <a:t>Educate on the risks of feeding bottles, teats or pacifier use, especially on suckling and nutritional status. </a:t>
            </a:r>
          </a:p>
          <a:p>
            <a:r>
              <a:rPr lang="en-US" dirty="0">
                <a:ea typeface="+mn-lt"/>
                <a:cs typeface="+mn-lt"/>
              </a:rPr>
              <a:t>Suggest alternatives to calm a baby. </a:t>
            </a:r>
          </a:p>
          <a:p>
            <a:r>
              <a:rPr lang="en-US" dirty="0">
                <a:ea typeface="+mn-lt"/>
                <a:cs typeface="+mn-lt"/>
              </a:rPr>
              <a:t>List possible hygiene risks related to inadequate cleaning of feeding utensils. </a:t>
            </a:r>
          </a:p>
          <a:p>
            <a:r>
              <a:rPr lang="en-US" dirty="0">
                <a:ea typeface="+mn-lt"/>
                <a:cs typeface="+mn-lt"/>
              </a:rPr>
              <a:t>Explain that suckling from a feeding bottle and teat may cause breastfeeding difficulty, especially if use starts before breastfeeding is established or bottle use is prolonged. </a:t>
            </a:r>
          </a:p>
          <a:p>
            <a:r>
              <a:rPr lang="en-US" dirty="0">
                <a:ea typeface="+mn-lt"/>
                <a:cs typeface="+mn-lt"/>
              </a:rPr>
              <a:t>Suggest that pacifiers may replace suckling, which can lead to a reduction of maternal milk production. </a:t>
            </a:r>
            <a:endParaRPr lang="en-US">
              <a:ea typeface="+mn-lt"/>
              <a:cs typeface="+mn-lt"/>
            </a:endParaRPr>
          </a:p>
          <a:p>
            <a:r>
              <a:rPr lang="en-US" dirty="0">
                <a:ea typeface="+mn-lt"/>
                <a:cs typeface="+mn-lt"/>
              </a:rPr>
              <a:t>Alert the mother that a pacifier prevents the mother from observing the infant’s subtle feeding cues, which may delay feeding. </a:t>
            </a:r>
          </a:p>
          <a:p>
            <a:r>
              <a:rPr lang="en-US" dirty="0">
                <a:ea typeface="+mn-lt"/>
                <a:cs typeface="+mn-lt"/>
              </a:rPr>
              <a:t>Explain that the use of feeding bottles with teats in preterm infants interferes with learning to suckle at the breast. </a:t>
            </a:r>
            <a:endParaRPr lang="en-US"/>
          </a:p>
          <a:p>
            <a:endParaRPr lang="en-US" dirty="0"/>
          </a:p>
        </p:txBody>
      </p:sp>
      <p:sp>
        <p:nvSpPr>
          <p:cNvPr id="2" name="Title 1"/>
          <p:cNvSpPr>
            <a:spLocks noGrp="1"/>
          </p:cNvSpPr>
          <p:nvPr>
            <p:ph type="title"/>
          </p:nvPr>
        </p:nvSpPr>
        <p:spPr>
          <a:xfrm>
            <a:off x="244219" y="329411"/>
            <a:ext cx="8740754" cy="1431958"/>
          </a:xfrm>
        </p:spPr>
        <p:txBody>
          <a:bodyPr vert="horz" lIns="91440" tIns="45720" rIns="91440" bIns="45720" rtlCol="0" anchor="ctr">
            <a:noAutofit/>
          </a:bodyPr>
          <a:lstStyle/>
          <a:p>
            <a:r>
              <a:rPr lang="en-US" sz="3200" dirty="0"/>
              <a:t>Step 9</a:t>
            </a:r>
            <a:br>
              <a:rPr lang="en-US" sz="3200" dirty="0"/>
            </a:br>
            <a:r>
              <a:rPr lang="en-US" sz="3200" dirty="0"/>
              <a:t>How to counsel mother requesting bottles,  teats, or pacifiers</a:t>
            </a:r>
            <a:endParaRPr lang="en-US" sz="3200" dirty="0">
              <a:ea typeface="+mj-lt"/>
              <a:cs typeface="+mj-lt"/>
            </a:endParaRPr>
          </a:p>
        </p:txBody>
      </p:sp>
    </p:spTree>
    <p:extLst>
      <p:ext uri="{BB962C8B-B14F-4D97-AF65-F5344CB8AC3E}">
        <p14:creationId xmlns:p14="http://schemas.microsoft.com/office/powerpoint/2010/main" val="1853365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34080"/>
            <a:ext cx="8229600" cy="4267200"/>
          </a:xfrm>
        </p:spPr>
        <p:txBody>
          <a:bodyPr vert="horz" lIns="91440" tIns="45720" rIns="91440" bIns="45720" rtlCol="0" anchor="t">
            <a:normAutofit fontScale="92500" lnSpcReduction="20000"/>
          </a:bodyPr>
          <a:lstStyle/>
          <a:p>
            <a:r>
              <a:rPr lang="en-US" dirty="0">
                <a:ea typeface="+mn-lt"/>
                <a:cs typeface="+mn-lt"/>
              </a:rPr>
              <a:t>Pacifier use in the breastfed infant should be delayed until breastfeeding is firmly established</a:t>
            </a:r>
          </a:p>
          <a:p>
            <a:r>
              <a:rPr lang="en-US" dirty="0">
                <a:ea typeface="+mn-lt"/>
                <a:cs typeface="+mn-lt"/>
              </a:rPr>
              <a:t>How mothers know that breastfeeding is firmly established</a:t>
            </a:r>
          </a:p>
          <a:p>
            <a:pPr marL="575945" lvl="1"/>
            <a:r>
              <a:rPr lang="en-US" dirty="0">
                <a:ea typeface="+mn-lt"/>
                <a:cs typeface="+mn-lt"/>
              </a:rPr>
              <a:t>milk supply has increased</a:t>
            </a:r>
          </a:p>
          <a:p>
            <a:pPr marL="575945" lvl="1"/>
            <a:r>
              <a:rPr lang="en-US" dirty="0">
                <a:ea typeface="+mn-lt"/>
                <a:cs typeface="+mn-lt"/>
              </a:rPr>
              <a:t>infant is breastfeeding 8-12 times in 24 hours</a:t>
            </a:r>
          </a:p>
          <a:p>
            <a:pPr marL="575945" lvl="1"/>
            <a:r>
              <a:rPr lang="en-US" dirty="0">
                <a:ea typeface="+mn-lt"/>
                <a:cs typeface="+mn-lt"/>
              </a:rPr>
              <a:t>infant is satisfied after feedings</a:t>
            </a:r>
          </a:p>
          <a:p>
            <a:pPr marL="575945" lvl="1"/>
            <a:r>
              <a:rPr lang="en-US" dirty="0">
                <a:ea typeface="+mn-lt"/>
                <a:cs typeface="+mn-lt"/>
              </a:rPr>
              <a:t>infant is gaining weight</a:t>
            </a:r>
          </a:p>
          <a:p>
            <a:pPr marL="575945" lvl="1"/>
            <a:r>
              <a:rPr lang="en-US" dirty="0">
                <a:ea typeface="+mn-lt"/>
                <a:cs typeface="+mn-lt"/>
              </a:rPr>
              <a:t>mother can hear baby swallowing during feeding</a:t>
            </a:r>
            <a:endParaRPr lang="en-US"/>
          </a:p>
          <a:p>
            <a:pPr marL="575945" lvl="1"/>
            <a:r>
              <a:rPr lang="en-US" dirty="0">
                <a:ea typeface="+mn-lt"/>
                <a:cs typeface="+mn-lt"/>
              </a:rPr>
              <a:t>adequate voiding and stooling according to expected norms</a:t>
            </a:r>
            <a:endParaRPr lang="en-US" dirty="0"/>
          </a:p>
          <a:p>
            <a:r>
              <a:rPr lang="en-US" dirty="0">
                <a:ea typeface="+mn-lt"/>
                <a:cs typeface="+mn-lt"/>
              </a:rPr>
              <a:t>Breastfeeding is associated with a reduced risk of SIDS, and the protective effect increases with breastfeeding duration and exclusivity, with the greatest protection offered by breastfeeding for at least 6 months.</a:t>
            </a:r>
            <a:endParaRPr lang="en-US"/>
          </a:p>
          <a:p>
            <a:endParaRPr lang="en-US" dirty="0"/>
          </a:p>
        </p:txBody>
      </p:sp>
      <p:sp>
        <p:nvSpPr>
          <p:cNvPr id="2" name="Title 1"/>
          <p:cNvSpPr>
            <a:spLocks noGrp="1"/>
          </p:cNvSpPr>
          <p:nvPr>
            <p:ph type="title"/>
          </p:nvPr>
        </p:nvSpPr>
        <p:spPr/>
        <p:txBody>
          <a:bodyPr>
            <a:normAutofit fontScale="90000"/>
          </a:bodyPr>
          <a:lstStyle/>
          <a:p>
            <a:r>
              <a:rPr lang="en-US" dirty="0"/>
              <a:t>Step 9</a:t>
            </a:r>
            <a:br>
              <a:rPr lang="en-US" dirty="0"/>
            </a:br>
            <a:r>
              <a:rPr lang="en-US" dirty="0"/>
              <a:t>Safe Sleep and SIDS Reduction</a:t>
            </a:r>
          </a:p>
        </p:txBody>
      </p:sp>
    </p:spTree>
    <p:extLst>
      <p:ext uri="{BB962C8B-B14F-4D97-AF65-F5344CB8AC3E}">
        <p14:creationId xmlns:p14="http://schemas.microsoft.com/office/powerpoint/2010/main" val="82113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267200"/>
          </a:xfrm>
        </p:spPr>
        <p:txBody>
          <a:bodyPr vert="horz" lIns="91440" tIns="45720" rIns="91440" bIns="45720" rtlCol="0" anchor="t">
            <a:normAutofit/>
          </a:bodyPr>
          <a:lstStyle/>
          <a:p>
            <a:r>
              <a:rPr lang="en-US" dirty="0">
                <a:ea typeface="+mn-lt"/>
                <a:cs typeface="+mn-lt"/>
              </a:rPr>
              <a:t>Baby should always be placed on back to sleep. </a:t>
            </a:r>
            <a:endParaRPr lang="en-US" dirty="0"/>
          </a:p>
          <a:p>
            <a:r>
              <a:rPr lang="en-US" dirty="0">
                <a:ea typeface="+mn-lt"/>
                <a:cs typeface="+mn-lt"/>
              </a:rPr>
              <a:t>Baby should sleep in an empty, approved (CPSC) crib. </a:t>
            </a:r>
          </a:p>
          <a:p>
            <a:r>
              <a:rPr lang="en-US" dirty="0">
                <a:ea typeface="+mn-lt"/>
                <a:cs typeface="+mn-lt"/>
              </a:rPr>
              <a:t>Baby should sleep in the same room as parents for at least 6 </a:t>
            </a:r>
            <a:r>
              <a:rPr lang="en-US">
                <a:ea typeface="+mn-lt"/>
                <a:cs typeface="+mn-lt"/>
              </a:rPr>
              <a:t>and preferably 12 months. </a:t>
            </a:r>
          </a:p>
          <a:p>
            <a:r>
              <a:rPr lang="en-US" dirty="0">
                <a:ea typeface="+mn-lt"/>
                <a:cs typeface="+mn-lt"/>
              </a:rPr>
              <a:t>Parents should refrain from smoking during and after pregnancy and baby should sleep in a smoke-free environment. </a:t>
            </a:r>
          </a:p>
          <a:p>
            <a:r>
              <a:rPr lang="en-US" dirty="0">
                <a:ea typeface="+mn-lt"/>
                <a:cs typeface="+mn-lt"/>
              </a:rPr>
              <a:t>Breastfeeding reduces the risk of SIDS. </a:t>
            </a:r>
            <a:endParaRPr lang="en-US">
              <a:ea typeface="+mn-lt"/>
              <a:cs typeface="+mn-lt"/>
            </a:endParaRPr>
          </a:p>
          <a:p>
            <a:r>
              <a:rPr lang="en-US" dirty="0">
                <a:ea typeface="+mn-lt"/>
                <a:cs typeface="+mn-lt"/>
              </a:rPr>
              <a:t>Pacifier use at bedtime reduces the risk of SIDS.</a:t>
            </a:r>
            <a:endParaRPr lang="en-US"/>
          </a:p>
          <a:p>
            <a:endParaRPr lang="en-US" dirty="0"/>
          </a:p>
        </p:txBody>
      </p:sp>
      <p:sp>
        <p:nvSpPr>
          <p:cNvPr id="2" name="Title 1"/>
          <p:cNvSpPr>
            <a:spLocks noGrp="1"/>
          </p:cNvSpPr>
          <p:nvPr>
            <p:ph type="title"/>
          </p:nvPr>
        </p:nvSpPr>
        <p:spPr/>
        <p:txBody>
          <a:bodyPr>
            <a:normAutofit fontScale="90000"/>
          </a:bodyPr>
          <a:lstStyle/>
          <a:p>
            <a:r>
              <a:rPr lang="en-US" dirty="0"/>
              <a:t>Step 9</a:t>
            </a:r>
            <a:br>
              <a:rPr lang="en-US" dirty="0"/>
            </a:br>
            <a:r>
              <a:rPr lang="en-US" dirty="0"/>
              <a:t>Safe Sleep and SIDS Reduction</a:t>
            </a:r>
          </a:p>
        </p:txBody>
      </p:sp>
    </p:spTree>
    <p:extLst>
      <p:ext uri="{BB962C8B-B14F-4D97-AF65-F5344CB8AC3E}">
        <p14:creationId xmlns:p14="http://schemas.microsoft.com/office/powerpoint/2010/main" val="1822265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374" y="2621739"/>
            <a:ext cx="5087956" cy="4007661"/>
          </a:xfrm>
        </p:spPr>
        <p:txBody>
          <a:bodyPr vert="horz" lIns="91440" tIns="45720" rIns="91440" bIns="45720" rtlCol="0" anchor="t">
            <a:normAutofit/>
          </a:bodyPr>
          <a:lstStyle/>
          <a:p>
            <a:r>
              <a:rPr lang="en-US" dirty="0">
                <a:ea typeface="+mn-lt"/>
                <a:cs typeface="+mn-lt"/>
              </a:rPr>
              <a:t>Breastfeeding support is especially critical in the succeeding days and weeks after discharge, to identify and address early breastfeeding challenges that occur</a:t>
            </a:r>
            <a:endParaRPr lang="en-US" dirty="0"/>
          </a:p>
          <a:p>
            <a:r>
              <a:rPr lang="en-US" dirty="0">
                <a:ea typeface="+mn-lt"/>
                <a:cs typeface="+mn-lt"/>
              </a:rPr>
              <a:t>Receiving timely support after discharge is instrumental in maintaining breastfeeding rates</a:t>
            </a:r>
            <a:endParaRPr lang="en-US" dirty="0"/>
          </a:p>
          <a:p>
            <a:endParaRPr lang="en-US" dirty="0"/>
          </a:p>
        </p:txBody>
      </p:sp>
      <p:sp>
        <p:nvSpPr>
          <p:cNvPr id="2" name="Title 1"/>
          <p:cNvSpPr>
            <a:spLocks noGrp="1"/>
          </p:cNvSpPr>
          <p:nvPr>
            <p:ph type="title"/>
          </p:nvPr>
        </p:nvSpPr>
        <p:spPr>
          <a:xfrm>
            <a:off x="371261" y="147816"/>
            <a:ext cx="8667892" cy="1947672"/>
          </a:xfrm>
        </p:spPr>
        <p:txBody>
          <a:bodyPr vert="horz" lIns="91440" tIns="45720" rIns="91440" bIns="45720" rtlCol="0" anchor="ctr">
            <a:noAutofit/>
          </a:bodyPr>
          <a:lstStyle/>
          <a:p>
            <a:r>
              <a:rPr lang="en-US" sz="3200" dirty="0"/>
              <a:t>Step 10 </a:t>
            </a:r>
            <a:br>
              <a:rPr lang="en-US" sz="3200" dirty="0">
                <a:ea typeface="+mj-lt"/>
                <a:cs typeface="+mj-lt"/>
              </a:rPr>
            </a:br>
            <a:r>
              <a:rPr lang="en-US" sz="3200" dirty="0">
                <a:ea typeface="+mj-lt"/>
                <a:cs typeface="+mj-lt"/>
              </a:rPr>
              <a:t>Coordinate discharge so that parents and their infants have timely access to ongoing support and care</a:t>
            </a:r>
            <a:endParaRPr lang="en-US" sz="3200" dirty="0"/>
          </a:p>
        </p:txBody>
      </p:sp>
      <p:pic>
        <p:nvPicPr>
          <p:cNvPr id="4" name="Picture 4" descr="Graphical user interface, text&#10;&#10;Description automatically generated">
            <a:extLst>
              <a:ext uri="{FF2B5EF4-FFF2-40B4-BE49-F238E27FC236}">
                <a16:creationId xmlns:a16="http://schemas.microsoft.com/office/drawing/2014/main" id="{EEA44F00-7E6E-0229-CFEA-7E6ACA49E5EA}"/>
              </a:ext>
            </a:extLst>
          </p:cNvPr>
          <p:cNvPicPr>
            <a:picLocks noChangeAspect="1"/>
          </p:cNvPicPr>
          <p:nvPr/>
        </p:nvPicPr>
        <p:blipFill rotWithShape="1">
          <a:blip r:embed="rId2"/>
          <a:srcRect l="56426" t="18994" r="2821" b="6145"/>
          <a:stretch/>
        </p:blipFill>
        <p:spPr>
          <a:xfrm>
            <a:off x="5469212" y="2794979"/>
            <a:ext cx="3369544" cy="3484103"/>
          </a:xfrm>
          <a:prstGeom prst="rect">
            <a:avLst/>
          </a:prstGeom>
        </p:spPr>
      </p:pic>
    </p:spTree>
    <p:extLst>
      <p:ext uri="{BB962C8B-B14F-4D97-AF65-F5344CB8AC3E}">
        <p14:creationId xmlns:p14="http://schemas.microsoft.com/office/powerpoint/2010/main" val="1962189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374" y="2630333"/>
            <a:ext cx="8473986" cy="3999067"/>
          </a:xfrm>
        </p:spPr>
        <p:txBody>
          <a:bodyPr vert="horz" lIns="91440" tIns="45720" rIns="91440" bIns="45720" rtlCol="0" anchor="t">
            <a:normAutofit fontScale="92500" lnSpcReduction="20000"/>
          </a:bodyPr>
          <a:lstStyle/>
          <a:p>
            <a:r>
              <a:rPr lang="en-US" dirty="0"/>
              <a:t>Foster the establishment of breastfeeding support groups and refer mothers to them on discharge from the hospital or clinic</a:t>
            </a:r>
          </a:p>
          <a:p>
            <a:r>
              <a:rPr lang="en-US" dirty="0"/>
              <a:t>Policy:</a:t>
            </a:r>
          </a:p>
          <a:p>
            <a:pPr marL="575945" lvl="1"/>
            <a:r>
              <a:rPr lang="en-US" dirty="0"/>
              <a:t>All breastfeeding newborns will be scheduled to see a pediatrician or other knowledgeable healthcare professional </a:t>
            </a:r>
            <a:r>
              <a:rPr lang="en-US" b="1" dirty="0"/>
              <a:t>at 3 to 5 days of age and within 48 to 72 hours of discharge</a:t>
            </a:r>
            <a:r>
              <a:rPr lang="en-US" dirty="0"/>
              <a:t>. </a:t>
            </a:r>
          </a:p>
          <a:p>
            <a:pPr marL="575945" lvl="1"/>
            <a:r>
              <a:rPr lang="en-US" dirty="0"/>
              <a:t>For infants who are not latching or may be having difficulty, delay discharge or see in 24 hours after discharge</a:t>
            </a:r>
          </a:p>
          <a:p>
            <a:pPr marL="575945" lvl="1"/>
            <a:r>
              <a:rPr lang="en-US" dirty="0"/>
              <a:t>Breastfeeding mothers will be referred to community breastfeeding resources and support groups. </a:t>
            </a:r>
          </a:p>
          <a:p>
            <a:pPr lvl="1"/>
            <a:r>
              <a:rPr lang="en-US" dirty="0"/>
              <a:t>A list of resources will be printed and distributed to all breastfeeding families in their discharge information package. </a:t>
            </a:r>
          </a:p>
          <a:p>
            <a:pPr marL="575945" lvl="1"/>
            <a:r>
              <a:rPr lang="en-US" dirty="0"/>
              <a:t>This list will be printed in the languages most frequently spoken/read by mothers delivering at this hospital. </a:t>
            </a:r>
          </a:p>
          <a:p>
            <a:endParaRPr lang="en-US" dirty="0"/>
          </a:p>
        </p:txBody>
      </p:sp>
      <p:sp>
        <p:nvSpPr>
          <p:cNvPr id="2" name="Title 1"/>
          <p:cNvSpPr>
            <a:spLocks noGrp="1"/>
          </p:cNvSpPr>
          <p:nvPr>
            <p:ph type="title"/>
          </p:nvPr>
        </p:nvSpPr>
        <p:spPr>
          <a:xfrm>
            <a:off x="371261" y="147816"/>
            <a:ext cx="8667892" cy="1947672"/>
          </a:xfrm>
        </p:spPr>
        <p:txBody>
          <a:bodyPr vert="horz" lIns="91440" tIns="45720" rIns="91440" bIns="45720" rtlCol="0" anchor="ctr">
            <a:noAutofit/>
          </a:bodyPr>
          <a:lstStyle/>
          <a:p>
            <a:r>
              <a:rPr lang="en-US" sz="3200" dirty="0"/>
              <a:t>Step 10 </a:t>
            </a:r>
            <a:br>
              <a:rPr lang="en-US" sz="3200" dirty="0">
                <a:ea typeface="+mj-lt"/>
                <a:cs typeface="+mj-lt"/>
              </a:rPr>
            </a:br>
            <a:r>
              <a:rPr lang="en-US" sz="3200" dirty="0">
                <a:ea typeface="+mj-lt"/>
                <a:cs typeface="+mj-lt"/>
              </a:rPr>
              <a:t>Coordinate discharge so that parents and their infants have timely access to ongoing support and care</a:t>
            </a:r>
            <a:endParaRPr lang="en-US" sz="3200" dirty="0"/>
          </a:p>
        </p:txBody>
      </p:sp>
    </p:spTree>
    <p:extLst>
      <p:ext uri="{BB962C8B-B14F-4D97-AF65-F5344CB8AC3E}">
        <p14:creationId xmlns:p14="http://schemas.microsoft.com/office/powerpoint/2010/main" val="246865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374" y="2166259"/>
            <a:ext cx="8473986" cy="4463141"/>
          </a:xfrm>
        </p:spPr>
        <p:txBody>
          <a:bodyPr vert="horz" lIns="91440" tIns="45720" rIns="91440" bIns="45720" rtlCol="0" anchor="t">
            <a:normAutofit fontScale="92500" lnSpcReduction="10000"/>
          </a:bodyPr>
          <a:lstStyle/>
          <a:p>
            <a:r>
              <a:rPr lang="en-US" dirty="0"/>
              <a:t>Usually</a:t>
            </a:r>
            <a:r>
              <a:rPr lang="en-US" dirty="0">
                <a:ea typeface="+mn-lt"/>
                <a:cs typeface="+mn-lt"/>
              </a:rPr>
              <a:t> sleeping for more than 4 hours</a:t>
            </a:r>
          </a:p>
          <a:p>
            <a:r>
              <a:rPr lang="en-US" dirty="0">
                <a:ea typeface="+mn-lt"/>
                <a:cs typeface="+mn-lt"/>
              </a:rPr>
              <a:t>Baby apathetic</a:t>
            </a:r>
          </a:p>
          <a:p>
            <a:r>
              <a:rPr lang="en-US" dirty="0">
                <a:ea typeface="+mn-lt"/>
                <a:cs typeface="+mn-lt"/>
              </a:rPr>
              <a:t>Irritable or weak cry</a:t>
            </a:r>
          </a:p>
          <a:p>
            <a:r>
              <a:rPr lang="en-US">
                <a:ea typeface="+mn-lt"/>
                <a:cs typeface="+mn-lt"/>
              </a:rPr>
              <a:t>Always awake</a:t>
            </a:r>
          </a:p>
          <a:p>
            <a:r>
              <a:rPr lang="en-US">
                <a:ea typeface="+mn-lt"/>
                <a:cs typeface="+mn-lt"/>
              </a:rPr>
              <a:t>Never seeming satisfied</a:t>
            </a:r>
          </a:p>
          <a:p>
            <a:r>
              <a:rPr lang="en-US">
                <a:ea typeface="+mn-lt"/>
                <a:cs typeface="+mn-lt"/>
              </a:rPr>
              <a:t>Inability to suck</a:t>
            </a:r>
          </a:p>
          <a:p>
            <a:r>
              <a:rPr lang="en-US">
                <a:ea typeface="+mn-lt"/>
                <a:cs typeface="+mn-lt"/>
              </a:rPr>
              <a:t>More than 12 feeds per day</a:t>
            </a:r>
          </a:p>
          <a:p>
            <a:r>
              <a:rPr lang="en-US" dirty="0">
                <a:ea typeface="+mn-lt"/>
                <a:cs typeface="+mn-lt"/>
              </a:rPr>
              <a:t>Most feeds lasting more than 30 minutes</a:t>
            </a:r>
          </a:p>
          <a:p>
            <a:r>
              <a:rPr lang="en-US" dirty="0">
                <a:ea typeface="+mn-lt"/>
                <a:cs typeface="+mn-lt"/>
              </a:rPr>
              <a:t>No signs of swallowing with at least every 3–4 sucks</a:t>
            </a:r>
          </a:p>
          <a:p>
            <a:r>
              <a:rPr lang="en-US" dirty="0">
                <a:ea typeface="+mn-lt"/>
                <a:cs typeface="+mn-lt"/>
              </a:rPr>
              <a:t>Scant urine per day</a:t>
            </a:r>
          </a:p>
          <a:p>
            <a:r>
              <a:rPr lang="en-US">
                <a:ea typeface="+mn-lt"/>
                <a:cs typeface="+mn-lt"/>
              </a:rPr>
              <a:t>No stools per day</a:t>
            </a:r>
          </a:p>
          <a:p>
            <a:r>
              <a:rPr lang="en-US" dirty="0">
                <a:ea typeface="+mn-lt"/>
                <a:cs typeface="+mn-lt"/>
              </a:rPr>
              <a:t>Fever</a:t>
            </a:r>
            <a:endParaRPr lang="en-US" dirty="0"/>
          </a:p>
          <a:p>
            <a:endParaRPr lang="en-US" dirty="0"/>
          </a:p>
        </p:txBody>
      </p:sp>
      <p:sp>
        <p:nvSpPr>
          <p:cNvPr id="2" name="Title 1"/>
          <p:cNvSpPr>
            <a:spLocks noGrp="1"/>
          </p:cNvSpPr>
          <p:nvPr>
            <p:ph type="title"/>
          </p:nvPr>
        </p:nvSpPr>
        <p:spPr>
          <a:xfrm>
            <a:off x="233757" y="268132"/>
            <a:ext cx="8667892" cy="1371876"/>
          </a:xfrm>
        </p:spPr>
        <p:txBody>
          <a:bodyPr vert="horz" lIns="91440" tIns="45720" rIns="91440" bIns="45720" rtlCol="0" anchor="ctr">
            <a:noAutofit/>
          </a:bodyPr>
          <a:lstStyle/>
          <a:p>
            <a:r>
              <a:rPr lang="en-US" sz="3200" dirty="0"/>
              <a:t>Step 10 </a:t>
            </a:r>
            <a:br>
              <a:rPr lang="en-US" sz="3200" dirty="0">
                <a:ea typeface="+mj-lt"/>
                <a:cs typeface="+mj-lt"/>
              </a:rPr>
            </a:br>
            <a:r>
              <a:rPr lang="en-US" sz="3200" dirty="0">
                <a:ea typeface="+mj-lt"/>
                <a:cs typeface="+mj-lt"/>
              </a:rPr>
              <a:t>Discharge Information for Parents: </a:t>
            </a:r>
            <a:br>
              <a:rPr lang="en-US" sz="3200" dirty="0">
                <a:ea typeface="+mj-lt"/>
                <a:cs typeface="+mj-lt"/>
              </a:rPr>
            </a:br>
            <a:r>
              <a:rPr lang="en-US" sz="3200" dirty="0">
                <a:ea typeface="+mj-lt"/>
                <a:cs typeface="+mj-lt"/>
              </a:rPr>
              <a:t>Infant problems that need evaluation</a:t>
            </a:r>
            <a:endParaRPr lang="en-US" sz="3200" dirty="0"/>
          </a:p>
        </p:txBody>
      </p:sp>
    </p:spTree>
    <p:extLst>
      <p:ext uri="{BB962C8B-B14F-4D97-AF65-F5344CB8AC3E}">
        <p14:creationId xmlns:p14="http://schemas.microsoft.com/office/powerpoint/2010/main" val="2256778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374" y="2166259"/>
            <a:ext cx="8473986" cy="4463141"/>
          </a:xfrm>
        </p:spPr>
        <p:txBody>
          <a:bodyPr vert="horz" lIns="91440" tIns="45720" rIns="91440" bIns="45720" rtlCol="0" anchor="t">
            <a:normAutofit/>
          </a:bodyPr>
          <a:lstStyle/>
          <a:p>
            <a:r>
              <a:rPr lang="en-US">
                <a:ea typeface="+mn-lt"/>
                <a:cs typeface="+mn-lt"/>
              </a:rPr>
              <a:t>Persistent painful latch</a:t>
            </a:r>
          </a:p>
          <a:p>
            <a:r>
              <a:rPr lang="en-US">
                <a:ea typeface="+mn-lt"/>
                <a:cs typeface="+mn-lt"/>
              </a:rPr>
              <a:t>Breast lumps</a:t>
            </a:r>
          </a:p>
          <a:p>
            <a:r>
              <a:rPr lang="en-US">
                <a:ea typeface="+mn-lt"/>
                <a:cs typeface="+mn-lt"/>
              </a:rPr>
              <a:t>Breast pain</a:t>
            </a:r>
          </a:p>
          <a:p>
            <a:r>
              <a:rPr lang="en-US">
                <a:ea typeface="+mn-lt"/>
                <a:cs typeface="+mn-lt"/>
              </a:rPr>
              <a:t>Fever</a:t>
            </a:r>
          </a:p>
          <a:p>
            <a:r>
              <a:rPr lang="en-US">
                <a:ea typeface="+mn-lt"/>
                <a:cs typeface="+mn-lt"/>
              </a:rPr>
              <a:t>Doubts about milk production</a:t>
            </a:r>
          </a:p>
          <a:p>
            <a:r>
              <a:rPr lang="en-US">
                <a:ea typeface="+mn-lt"/>
                <a:cs typeface="+mn-lt"/>
              </a:rPr>
              <a:t>Aversion to the child</a:t>
            </a:r>
          </a:p>
          <a:p>
            <a:r>
              <a:rPr lang="en-US">
                <a:ea typeface="+mn-lt"/>
                <a:cs typeface="+mn-lt"/>
              </a:rPr>
              <a:t>Profound sadness</a:t>
            </a:r>
          </a:p>
          <a:p>
            <a:r>
              <a:rPr lang="en-US" dirty="0">
                <a:ea typeface="+mn-lt"/>
                <a:cs typeface="+mn-lt"/>
              </a:rPr>
              <a:t>Any doubt about breastfeeding self-efficacy</a:t>
            </a:r>
            <a:endParaRPr lang="en-US" dirty="0"/>
          </a:p>
          <a:p>
            <a:endParaRPr lang="en-US" dirty="0"/>
          </a:p>
        </p:txBody>
      </p:sp>
      <p:sp>
        <p:nvSpPr>
          <p:cNvPr id="2" name="Title 1"/>
          <p:cNvSpPr>
            <a:spLocks noGrp="1"/>
          </p:cNvSpPr>
          <p:nvPr>
            <p:ph type="title"/>
          </p:nvPr>
        </p:nvSpPr>
        <p:spPr>
          <a:xfrm>
            <a:off x="233757" y="268132"/>
            <a:ext cx="8667892" cy="1371876"/>
          </a:xfrm>
        </p:spPr>
        <p:txBody>
          <a:bodyPr vert="horz" lIns="91440" tIns="45720" rIns="91440" bIns="45720" rtlCol="0" anchor="ctr">
            <a:noAutofit/>
          </a:bodyPr>
          <a:lstStyle/>
          <a:p>
            <a:r>
              <a:rPr lang="en-US" sz="3200" dirty="0"/>
              <a:t>Step 10 </a:t>
            </a:r>
            <a:br>
              <a:rPr lang="en-US" sz="3200" dirty="0">
                <a:ea typeface="+mj-lt"/>
                <a:cs typeface="+mj-lt"/>
              </a:rPr>
            </a:br>
            <a:r>
              <a:rPr lang="en-US" sz="3200" dirty="0">
                <a:ea typeface="+mj-lt"/>
                <a:cs typeface="+mj-lt"/>
              </a:rPr>
              <a:t>Discharge Information for Parents: </a:t>
            </a:r>
            <a:br>
              <a:rPr lang="en-US" sz="3200" dirty="0">
                <a:ea typeface="+mj-lt"/>
                <a:cs typeface="+mj-lt"/>
              </a:rPr>
            </a:br>
            <a:r>
              <a:rPr lang="en-US" sz="3200" dirty="0">
                <a:ea typeface="+mj-lt"/>
                <a:cs typeface="+mj-lt"/>
              </a:rPr>
              <a:t>Maternal problems that need evaluation</a:t>
            </a:r>
            <a:endParaRPr lang="en-US" sz="3200" dirty="0"/>
          </a:p>
        </p:txBody>
      </p:sp>
    </p:spTree>
    <p:extLst>
      <p:ext uri="{BB962C8B-B14F-4D97-AF65-F5344CB8AC3E}">
        <p14:creationId xmlns:p14="http://schemas.microsoft.com/office/powerpoint/2010/main" val="3684458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8767" y="2297332"/>
            <a:ext cx="8826339" cy="4473379"/>
          </a:xfrm>
        </p:spPr>
        <p:txBody>
          <a:bodyPr vert="horz" lIns="91440" tIns="45720" rIns="91440" bIns="45720" rtlCol="0" anchor="t">
            <a:normAutofit lnSpcReduction="10000"/>
          </a:bodyPr>
          <a:lstStyle/>
          <a:p>
            <a:pPr eaLnBrk="1" hangingPunct="1">
              <a:lnSpc>
                <a:spcPct val="80000"/>
              </a:lnSpc>
              <a:defRPr/>
            </a:pPr>
            <a:endParaRPr lang="en-US" sz="1800" dirty="0"/>
          </a:p>
          <a:p>
            <a:pPr>
              <a:lnSpc>
                <a:spcPct val="80000"/>
              </a:lnSpc>
              <a:buFont typeface="Symbol" pitchFamily="2" charset="2"/>
              <a:buChar char=""/>
              <a:defRPr/>
            </a:pPr>
            <a:r>
              <a:rPr lang="en-US" sz="2800" dirty="0">
                <a:ea typeface="+mn-lt"/>
                <a:cs typeface="+mn-lt"/>
              </a:rPr>
              <a:t>The AAP recommends exclusive breastfeeding* for about 6 months, with complementary food introduction at about 6 months, and as mutually desired by mother and child, supports continued breastfeeding until 2 years or beyond.</a:t>
            </a:r>
          </a:p>
          <a:p>
            <a:pPr>
              <a:lnSpc>
                <a:spcPct val="80000"/>
              </a:lnSpc>
              <a:defRPr/>
            </a:pPr>
            <a:endParaRPr lang="en-US" sz="2000" dirty="0"/>
          </a:p>
          <a:p>
            <a:pPr>
              <a:lnSpc>
                <a:spcPct val="80000"/>
              </a:lnSpc>
              <a:defRPr/>
            </a:pPr>
            <a:endParaRPr lang="en-US" sz="2000" dirty="0"/>
          </a:p>
          <a:p>
            <a:pPr marL="575945" lvl="1" eaLnBrk="1" hangingPunct="1">
              <a:lnSpc>
                <a:spcPct val="80000"/>
              </a:lnSpc>
              <a:buFont typeface="Wingdings" pitchFamily="2" charset="2"/>
              <a:buNone/>
              <a:defRPr/>
            </a:pPr>
            <a:r>
              <a:rPr lang="en-US" sz="1400" dirty="0"/>
              <a:t>*Exclusive breastfeeding = only human milk . Exceptions include drops or syrups of vitamins, minerals, or medicines or rehydration solution . The definition allows for an infant to be breastfed by his or her mother or a wet nurse or fed expressed milk.</a:t>
            </a:r>
          </a:p>
          <a:p>
            <a:pPr marL="575945" lvl="1">
              <a:lnSpc>
                <a:spcPct val="80000"/>
              </a:lnSpc>
              <a:buNone/>
              <a:defRPr/>
            </a:pPr>
            <a:r>
              <a:rPr lang="en-US" sz="1400" dirty="0"/>
              <a:t>Note: no recommendation regarding the age of completion of breastfeeding is provided in this statement. It is considered normal and acceptable for mothers to breastfeed their children until two years and beyond for the many nutritional, immunologic and developmental benefits.  </a:t>
            </a:r>
          </a:p>
          <a:p>
            <a:pPr marL="575945" lvl="1" eaLnBrk="1" hangingPunct="1">
              <a:lnSpc>
                <a:spcPct val="80000"/>
              </a:lnSpc>
              <a:buFont typeface="Wingdings" pitchFamily="2" charset="2"/>
              <a:buNone/>
              <a:defRPr/>
            </a:pPr>
            <a:r>
              <a:rPr lang="en-US" sz="1400" dirty="0"/>
              <a:t>This recommendation should be the goal for all health providers who care for mothers, infants and their families. Our professional task is to help mothers and families make an informed decision and then provide appropriate evidence-based care that will help them achieve their decision.</a:t>
            </a:r>
          </a:p>
          <a:p>
            <a:pPr marL="575945" lvl="1" eaLnBrk="1" hangingPunct="1">
              <a:lnSpc>
                <a:spcPct val="80000"/>
              </a:lnSpc>
              <a:buFont typeface="Wingdings" pitchFamily="2" charset="2"/>
              <a:buNone/>
              <a:defRPr/>
            </a:pPr>
            <a:endParaRPr lang="en-US" sz="1400" dirty="0"/>
          </a:p>
          <a:p>
            <a:pPr marL="575945" lvl="1" eaLnBrk="1" hangingPunct="1">
              <a:lnSpc>
                <a:spcPct val="80000"/>
              </a:lnSpc>
              <a:buFont typeface="Wingdings" pitchFamily="2" charset="2"/>
              <a:buNone/>
              <a:defRPr/>
            </a:pPr>
            <a:r>
              <a:rPr lang="en-US" sz="1400" b="1" dirty="0"/>
              <a:t>Recommended by WHO, UNICEF, US CDC, AAFP, AAP, ACOG, and similar organizations</a:t>
            </a:r>
          </a:p>
        </p:txBody>
      </p:sp>
      <p:sp>
        <p:nvSpPr>
          <p:cNvPr id="16386" name="Rectangle 2"/>
          <p:cNvSpPr>
            <a:spLocks noGrp="1" noChangeArrowheads="1"/>
          </p:cNvSpPr>
          <p:nvPr>
            <p:ph type="title"/>
          </p:nvPr>
        </p:nvSpPr>
        <p:spPr/>
        <p:txBody>
          <a:bodyPr>
            <a:normAutofit fontScale="90000"/>
          </a:bodyPr>
          <a:lstStyle/>
          <a:p>
            <a:pPr eaLnBrk="1" hangingPunct="1">
              <a:defRPr/>
            </a:pPr>
            <a:r>
              <a:rPr lang="en-US" sz="4000"/>
              <a:t>Current Recommendations for Breastfeeding</a:t>
            </a:r>
          </a:p>
        </p:txBody>
      </p:sp>
    </p:spTree>
    <p:extLst>
      <p:ext uri="{BB962C8B-B14F-4D97-AF65-F5344CB8AC3E}">
        <p14:creationId xmlns:p14="http://schemas.microsoft.com/office/powerpoint/2010/main" val="361162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446" y="2505875"/>
            <a:ext cx="8314028" cy="3780943"/>
          </a:xfrm>
        </p:spPr>
        <p:txBody>
          <a:bodyPr vert="horz" lIns="91440" tIns="45720" rIns="91440" bIns="45720" rtlCol="0" anchor="t">
            <a:normAutofit lnSpcReduction="10000"/>
          </a:bodyPr>
          <a:lstStyle/>
          <a:p>
            <a:pPr marL="575945" lvl="1"/>
            <a:r>
              <a:rPr lang="en-US" dirty="0">
                <a:ea typeface="+mn-lt"/>
                <a:cs typeface="+mn-lt"/>
              </a:rPr>
              <a:t>Inappropriate marketing of food products that compete with breastfeeding is an important factor that often negatively affects the choice of a mother to breastfeed her infant optimally.  </a:t>
            </a:r>
          </a:p>
          <a:p>
            <a:pPr marL="575945" lvl="1"/>
            <a:r>
              <a:rPr lang="en-US" dirty="0">
                <a:ea typeface="+mn-lt"/>
                <a:cs typeface="+mn-lt"/>
              </a:rPr>
              <a:t>Donations to the health care system (including health workers and professional associations) from companies selling foods for infants and young children represent a conflict of interest and should not be allowed.</a:t>
            </a:r>
          </a:p>
          <a:p>
            <a:pPr marL="575945" lvl="1"/>
            <a:r>
              <a:rPr lang="en-US" dirty="0">
                <a:ea typeface="+mn-lt"/>
                <a:cs typeface="+mn-lt"/>
              </a:rPr>
              <a:t>Sponsorship of meetings of health professionals and scientific meetings by companies selling foods for infants and young children should not be allowed.</a:t>
            </a:r>
            <a:endParaRPr lang="en-US"/>
          </a:p>
          <a:p>
            <a:pPr marL="575945" lvl="1"/>
            <a:endParaRPr lang="en-US" dirty="0"/>
          </a:p>
          <a:p>
            <a:pPr marL="575945" lvl="1"/>
            <a:endParaRPr lang="en-US" dirty="0"/>
          </a:p>
        </p:txBody>
      </p:sp>
      <p:sp>
        <p:nvSpPr>
          <p:cNvPr id="2" name="Title 1"/>
          <p:cNvSpPr>
            <a:spLocks noGrp="1"/>
          </p:cNvSpPr>
          <p:nvPr>
            <p:ph type="title"/>
          </p:nvPr>
        </p:nvSpPr>
        <p:spPr>
          <a:xfrm>
            <a:off x="468679" y="358836"/>
            <a:ext cx="8344090" cy="1283130"/>
          </a:xfrm>
        </p:spPr>
        <p:txBody>
          <a:bodyPr vert="horz" lIns="91440" tIns="45720" rIns="91440" bIns="45720" rtlCol="0" anchor="ctr">
            <a:noAutofit/>
          </a:bodyPr>
          <a:lstStyle/>
          <a:p>
            <a:r>
              <a:rPr lang="en-US" sz="2800" dirty="0">
                <a:solidFill>
                  <a:schemeClr val="bg1"/>
                </a:solidFill>
              </a:rPr>
              <a:t>Step 1A</a:t>
            </a:r>
            <a:r>
              <a:rPr lang="en-US" sz="2800" dirty="0">
                <a:solidFill>
                  <a:schemeClr val="bg1"/>
                </a:solidFill>
                <a:ea typeface="+mj-lt"/>
                <a:cs typeface="+mj-lt"/>
              </a:rPr>
              <a:t>. Comply fully with the International Code of Marketing of Breast-milk Substitutes and relevant World Health Assembly resolutions.</a:t>
            </a:r>
          </a:p>
        </p:txBody>
      </p:sp>
    </p:spTree>
    <p:extLst>
      <p:ext uri="{BB962C8B-B14F-4D97-AF65-F5344CB8AC3E}">
        <p14:creationId xmlns:p14="http://schemas.microsoft.com/office/powerpoint/2010/main" val="221725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322B6-DB20-C988-271E-9890A310713C}"/>
              </a:ext>
            </a:extLst>
          </p:cNvPr>
          <p:cNvSpPr>
            <a:spLocks noGrp="1"/>
          </p:cNvSpPr>
          <p:nvPr>
            <p:ph type="title"/>
          </p:nvPr>
        </p:nvSpPr>
        <p:spPr/>
        <p:txBody>
          <a:bodyPr/>
          <a:lstStyle/>
          <a:p>
            <a:r>
              <a:rPr lang="en-US"/>
              <a:t>Healthy People 2030</a:t>
            </a:r>
          </a:p>
        </p:txBody>
      </p:sp>
      <p:pic>
        <p:nvPicPr>
          <p:cNvPr id="7" name="Picture 7" descr="Graphical user interface, text, application, email&#10;&#10;Description automatically generated">
            <a:extLst>
              <a:ext uri="{FF2B5EF4-FFF2-40B4-BE49-F238E27FC236}">
                <a16:creationId xmlns:a16="http://schemas.microsoft.com/office/drawing/2014/main" id="{94888042-7062-FC83-E960-51AB40FAA959}"/>
              </a:ext>
            </a:extLst>
          </p:cNvPr>
          <p:cNvPicPr>
            <a:picLocks noGrp="1" noChangeAspect="1"/>
          </p:cNvPicPr>
          <p:nvPr>
            <p:ph idx="1"/>
          </p:nvPr>
        </p:nvPicPr>
        <p:blipFill rotWithShape="1">
          <a:blip r:embed="rId2"/>
          <a:srcRect l="31268" t="12220" r="13843" b="28399"/>
          <a:stretch/>
        </p:blipFill>
        <p:spPr>
          <a:xfrm>
            <a:off x="1199565" y="1876228"/>
            <a:ext cx="6968891" cy="4248106"/>
          </a:xfrm>
        </p:spPr>
      </p:pic>
      <p:sp>
        <p:nvSpPr>
          <p:cNvPr id="8" name="TextBox 7">
            <a:extLst>
              <a:ext uri="{FF2B5EF4-FFF2-40B4-BE49-F238E27FC236}">
                <a16:creationId xmlns:a16="http://schemas.microsoft.com/office/drawing/2014/main" id="{B468E20B-F3C4-B5D1-A5D7-E76E676A8114}"/>
              </a:ext>
            </a:extLst>
          </p:cNvPr>
          <p:cNvSpPr txBox="1"/>
          <p:nvPr/>
        </p:nvSpPr>
        <p:spPr>
          <a:xfrm>
            <a:off x="97972" y="6294235"/>
            <a:ext cx="5673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https://www.cdc.gov/breastfeeding/data/facts.html</a:t>
            </a:r>
          </a:p>
        </p:txBody>
      </p:sp>
    </p:spTree>
    <p:extLst>
      <p:ext uri="{BB962C8B-B14F-4D97-AF65-F5344CB8AC3E}">
        <p14:creationId xmlns:p14="http://schemas.microsoft.com/office/powerpoint/2010/main" val="2032760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453244A4-B264-E9D8-A94E-F693328571B9}"/>
              </a:ext>
            </a:extLst>
          </p:cNvPr>
          <p:cNvPicPr>
            <a:picLocks noGrp="1" noChangeAspect="1"/>
          </p:cNvPicPr>
          <p:nvPr>
            <p:ph idx="1"/>
          </p:nvPr>
        </p:nvPicPr>
        <p:blipFill rotWithShape="1">
          <a:blip r:embed="rId2"/>
          <a:srcRect l="33473" t="18204" r="10364" b="13716"/>
          <a:stretch/>
        </p:blipFill>
        <p:spPr>
          <a:xfrm>
            <a:off x="1362851" y="1893416"/>
            <a:ext cx="6436040" cy="4403192"/>
          </a:xfrm>
        </p:spPr>
      </p:pic>
      <p:sp>
        <p:nvSpPr>
          <p:cNvPr id="3" name="Title 2">
            <a:extLst>
              <a:ext uri="{FF2B5EF4-FFF2-40B4-BE49-F238E27FC236}">
                <a16:creationId xmlns:a16="http://schemas.microsoft.com/office/drawing/2014/main" id="{9F7C106F-C65B-BE69-83C3-86DD9A388940}"/>
              </a:ext>
            </a:extLst>
          </p:cNvPr>
          <p:cNvSpPr>
            <a:spLocks noGrp="1"/>
          </p:cNvSpPr>
          <p:nvPr>
            <p:ph type="title"/>
          </p:nvPr>
        </p:nvSpPr>
        <p:spPr/>
        <p:txBody>
          <a:bodyPr/>
          <a:lstStyle/>
          <a:p>
            <a:r>
              <a:rPr lang="en-US"/>
              <a:t>Breastfeeding Rates in the US</a:t>
            </a:r>
          </a:p>
        </p:txBody>
      </p:sp>
      <p:sp>
        <p:nvSpPr>
          <p:cNvPr id="5" name="TextBox 4">
            <a:extLst>
              <a:ext uri="{FF2B5EF4-FFF2-40B4-BE49-F238E27FC236}">
                <a16:creationId xmlns:a16="http://schemas.microsoft.com/office/drawing/2014/main" id="{415A6709-410B-F132-28A2-8E15E170BC54}"/>
              </a:ext>
            </a:extLst>
          </p:cNvPr>
          <p:cNvSpPr txBox="1"/>
          <p:nvPr/>
        </p:nvSpPr>
        <p:spPr>
          <a:xfrm>
            <a:off x="80784" y="6362987"/>
            <a:ext cx="55276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https://www.cdc.gov/breastfeeding/data/facts.html​</a:t>
            </a:r>
          </a:p>
        </p:txBody>
      </p:sp>
    </p:spTree>
    <p:extLst>
      <p:ext uri="{BB962C8B-B14F-4D97-AF65-F5344CB8AC3E}">
        <p14:creationId xmlns:p14="http://schemas.microsoft.com/office/powerpoint/2010/main" val="3989690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44070" y="2038696"/>
            <a:ext cx="8663053" cy="4716749"/>
          </a:xfrm>
        </p:spPr>
        <p:txBody>
          <a:bodyPr vert="horz" lIns="91440" tIns="45720" rIns="91440" bIns="45720" rtlCol="0" anchor="t">
            <a:normAutofit fontScale="92500"/>
          </a:bodyPr>
          <a:lstStyle/>
          <a:p>
            <a:pPr eaLnBrk="1" hangingPunct="1">
              <a:lnSpc>
                <a:spcPct val="90000"/>
              </a:lnSpc>
              <a:defRPr/>
            </a:pPr>
            <a:r>
              <a:rPr lang="en-US" sz="2800" dirty="0"/>
              <a:t>Risks of not breastfeeding</a:t>
            </a:r>
          </a:p>
          <a:p>
            <a:pPr marL="575945" lvl="1">
              <a:lnSpc>
                <a:spcPct val="90000"/>
              </a:lnSpc>
              <a:defRPr/>
            </a:pPr>
            <a:r>
              <a:rPr lang="en-US" sz="2400" dirty="0">
                <a:ea typeface="+mn-lt"/>
                <a:cs typeface="+mn-lt"/>
              </a:rPr>
              <a:t>Increased </a:t>
            </a:r>
            <a:r>
              <a:rPr lang="en-US" sz="2400" b="1" dirty="0">
                <a:ea typeface="+mn-lt"/>
                <a:cs typeface="+mn-lt"/>
              </a:rPr>
              <a:t>otitis media </a:t>
            </a:r>
            <a:r>
              <a:rPr lang="en-US" sz="2400" dirty="0">
                <a:ea typeface="+mn-lt"/>
                <a:cs typeface="+mn-lt"/>
              </a:rPr>
              <a:t>and diarrhea </a:t>
            </a:r>
          </a:p>
          <a:p>
            <a:pPr marL="575945" lvl="1">
              <a:lnSpc>
                <a:spcPct val="90000"/>
              </a:lnSpc>
              <a:defRPr/>
            </a:pPr>
            <a:r>
              <a:rPr lang="en-US" sz="2400" dirty="0">
                <a:ea typeface="+mn-lt"/>
                <a:cs typeface="+mn-lt"/>
              </a:rPr>
              <a:t>Increased </a:t>
            </a:r>
            <a:r>
              <a:rPr lang="en-US" sz="2400" b="1" dirty="0">
                <a:ea typeface="+mn-lt"/>
                <a:cs typeface="+mn-lt"/>
              </a:rPr>
              <a:t>gastroenteritis</a:t>
            </a:r>
            <a:r>
              <a:rPr lang="en-US" sz="2400" dirty="0">
                <a:ea typeface="+mn-lt"/>
                <a:cs typeface="+mn-lt"/>
              </a:rPr>
              <a:t>, severe lower respiratory tract infections, UTI, bacteremia, atopic dermatitis, asthma, NEC, and </a:t>
            </a:r>
            <a:r>
              <a:rPr lang="en-US" sz="2400" b="1" dirty="0">
                <a:ea typeface="+mn-lt"/>
                <a:cs typeface="+mn-lt"/>
              </a:rPr>
              <a:t>SIDS</a:t>
            </a:r>
            <a:endParaRPr lang="en-US" sz="2400" dirty="0">
              <a:ea typeface="+mn-lt"/>
              <a:cs typeface="+mn-lt"/>
            </a:endParaRPr>
          </a:p>
          <a:p>
            <a:pPr marL="575945" lvl="1">
              <a:lnSpc>
                <a:spcPct val="90000"/>
              </a:lnSpc>
              <a:defRPr/>
            </a:pPr>
            <a:r>
              <a:rPr lang="en-US" sz="2400" dirty="0">
                <a:ea typeface="+mn-lt"/>
                <a:cs typeface="+mn-lt"/>
              </a:rPr>
              <a:t>Higher risk of dental caries, type 1 diabetes, obesity, Crohn’s and celiac disease, ulcerative colitis, lymphoma, and leukemia</a:t>
            </a:r>
          </a:p>
          <a:p>
            <a:pPr marL="575945" lvl="1">
              <a:lnSpc>
                <a:spcPct val="90000"/>
              </a:lnSpc>
              <a:defRPr/>
            </a:pPr>
            <a:r>
              <a:rPr lang="en-US" sz="2400" dirty="0">
                <a:ea typeface="+mn-lt"/>
                <a:cs typeface="+mn-lt"/>
              </a:rPr>
              <a:t>Exposure to risks associated with human milk substitutes</a:t>
            </a:r>
          </a:p>
          <a:p>
            <a:pPr>
              <a:lnSpc>
                <a:spcPct val="90000"/>
              </a:lnSpc>
              <a:defRPr/>
            </a:pPr>
            <a:r>
              <a:rPr lang="en-US" sz="2800" dirty="0">
                <a:ea typeface="+mn-lt"/>
                <a:cs typeface="+mn-lt"/>
              </a:rPr>
              <a:t>Mother’s expressed milk for very low birth weight infants (≤1500 g) in the NICU provides the following benefits</a:t>
            </a:r>
            <a:endParaRPr lang="en-US" sz="2800" dirty="0"/>
          </a:p>
          <a:p>
            <a:pPr marL="575945" lvl="1">
              <a:lnSpc>
                <a:spcPct val="90000"/>
              </a:lnSpc>
              <a:defRPr/>
            </a:pPr>
            <a:r>
              <a:rPr lang="en-US" sz="2600" dirty="0">
                <a:ea typeface="+mn-lt"/>
                <a:cs typeface="+mn-lt"/>
              </a:rPr>
              <a:t>Reduction of necrotizing enterocolitis, late-onset sepsis, chronic lung disease, retinopathy of prematurity, and improved neurodevelopment</a:t>
            </a:r>
            <a:endParaRPr lang="en-US" sz="2600" dirty="0"/>
          </a:p>
          <a:p>
            <a:pPr>
              <a:lnSpc>
                <a:spcPct val="90000"/>
              </a:lnSpc>
              <a:defRPr/>
            </a:pPr>
            <a:endParaRPr lang="en-US" dirty="0"/>
          </a:p>
        </p:txBody>
      </p:sp>
      <p:sp>
        <p:nvSpPr>
          <p:cNvPr id="3074" name="Rectangle 2"/>
          <p:cNvSpPr>
            <a:spLocks noGrp="1" noChangeArrowheads="1"/>
          </p:cNvSpPr>
          <p:nvPr>
            <p:ph type="title"/>
          </p:nvPr>
        </p:nvSpPr>
        <p:spPr/>
        <p:txBody>
          <a:bodyPr>
            <a:normAutofit fontScale="90000"/>
          </a:bodyPr>
          <a:lstStyle/>
          <a:p>
            <a:pPr eaLnBrk="1" hangingPunct="1">
              <a:defRPr/>
            </a:pPr>
            <a:r>
              <a:rPr lang="en-US" sz="4000" dirty="0"/>
              <a:t>Evidence Based Support for Breastfeeding:  Infant Factors</a:t>
            </a:r>
          </a:p>
        </p:txBody>
      </p:sp>
    </p:spTree>
    <p:extLst>
      <p:ext uri="{BB962C8B-B14F-4D97-AF65-F5344CB8AC3E}">
        <p14:creationId xmlns:p14="http://schemas.microsoft.com/office/powerpoint/2010/main" val="2807519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79591" y="2077453"/>
            <a:ext cx="8654460" cy="4475747"/>
          </a:xfrm>
        </p:spPr>
        <p:txBody>
          <a:bodyPr vert="horz" lIns="91440" tIns="45720" rIns="91440" bIns="45720" rtlCol="0" anchor="t">
            <a:normAutofit fontScale="92500" lnSpcReduction="10000"/>
          </a:bodyPr>
          <a:lstStyle/>
          <a:p>
            <a:pPr eaLnBrk="1" hangingPunct="1">
              <a:lnSpc>
                <a:spcPct val="90000"/>
              </a:lnSpc>
            </a:pPr>
            <a:r>
              <a:rPr lang="en-US" sz="2400" dirty="0"/>
              <a:t>Health benefits after birth</a:t>
            </a:r>
          </a:p>
          <a:p>
            <a:pPr marL="575945" lvl="1" eaLnBrk="1" hangingPunct="1">
              <a:lnSpc>
                <a:spcPct val="90000"/>
              </a:lnSpc>
            </a:pPr>
            <a:r>
              <a:rPr lang="en-US" sz="2000" b="1" dirty="0"/>
              <a:t>Quicker uterine involution (less blood loss)</a:t>
            </a:r>
          </a:p>
          <a:p>
            <a:pPr marL="575945" lvl="1" eaLnBrk="1" hangingPunct="1">
              <a:lnSpc>
                <a:spcPct val="90000"/>
              </a:lnSpc>
            </a:pPr>
            <a:r>
              <a:rPr lang="en-US" sz="2000" dirty="0"/>
              <a:t>Less post partum depression</a:t>
            </a:r>
          </a:p>
          <a:p>
            <a:pPr marL="575945" lvl="1" eaLnBrk="1" hangingPunct="1">
              <a:lnSpc>
                <a:spcPct val="90000"/>
              </a:lnSpc>
            </a:pPr>
            <a:r>
              <a:rPr lang="en-US" sz="2000" dirty="0"/>
              <a:t>Quicker return to </a:t>
            </a:r>
            <a:r>
              <a:rPr lang="en-US" sz="2000" dirty="0" err="1"/>
              <a:t>prepregnancy</a:t>
            </a:r>
            <a:r>
              <a:rPr lang="en-US" sz="2000" dirty="0"/>
              <a:t> weight</a:t>
            </a:r>
          </a:p>
          <a:p>
            <a:pPr eaLnBrk="1" hangingPunct="1">
              <a:lnSpc>
                <a:spcPct val="90000"/>
              </a:lnSpc>
            </a:pPr>
            <a:r>
              <a:rPr lang="en-US" sz="2400" dirty="0"/>
              <a:t>Health benefits longer term</a:t>
            </a:r>
          </a:p>
          <a:p>
            <a:pPr marL="575945" lvl="1">
              <a:lnSpc>
                <a:spcPct val="90000"/>
              </a:lnSpc>
            </a:pPr>
            <a:r>
              <a:rPr lang="en-US" sz="2000" b="1" dirty="0"/>
              <a:t>Decreased endometrial, breast, and ovarian cancer</a:t>
            </a:r>
          </a:p>
          <a:p>
            <a:pPr marL="575945" lvl="1" eaLnBrk="1" hangingPunct="1">
              <a:lnSpc>
                <a:spcPct val="90000"/>
              </a:lnSpc>
            </a:pPr>
            <a:r>
              <a:rPr lang="en-US" sz="2000" dirty="0"/>
              <a:t>Decreased Type 2 Diabetes</a:t>
            </a:r>
          </a:p>
          <a:p>
            <a:pPr marL="575945" lvl="1" eaLnBrk="1" hangingPunct="1">
              <a:lnSpc>
                <a:spcPct val="90000"/>
              </a:lnSpc>
            </a:pPr>
            <a:r>
              <a:rPr lang="en-US" sz="2000" dirty="0"/>
              <a:t>Decreased osteoporosis and postmenopausal hip fractures</a:t>
            </a:r>
          </a:p>
          <a:p>
            <a:pPr marL="575945" lvl="1">
              <a:lnSpc>
                <a:spcPct val="90000"/>
              </a:lnSpc>
            </a:pPr>
            <a:r>
              <a:rPr lang="en-US" sz="2000" dirty="0"/>
              <a:t>Decreased hypertension</a:t>
            </a:r>
          </a:p>
          <a:p>
            <a:pPr eaLnBrk="1" hangingPunct="1">
              <a:lnSpc>
                <a:spcPct val="90000"/>
              </a:lnSpc>
            </a:pPr>
            <a:r>
              <a:rPr lang="en-US" sz="2400" dirty="0"/>
              <a:t>Social </a:t>
            </a:r>
          </a:p>
          <a:p>
            <a:pPr marL="575945" lvl="1" eaLnBrk="1" hangingPunct="1">
              <a:lnSpc>
                <a:spcPct val="90000"/>
              </a:lnSpc>
            </a:pPr>
            <a:r>
              <a:rPr lang="en-US" sz="2000" dirty="0"/>
              <a:t>Decreased vulnerability to stress</a:t>
            </a:r>
          </a:p>
          <a:p>
            <a:pPr marL="575945" lvl="1">
              <a:lnSpc>
                <a:spcPct val="90000"/>
              </a:lnSpc>
            </a:pPr>
            <a:r>
              <a:rPr lang="en-US" sz="2000" dirty="0"/>
              <a:t>Enhanced infant bonding, attachment, and parenting behaviors</a:t>
            </a:r>
          </a:p>
          <a:p>
            <a:pPr marL="575945" lvl="1" eaLnBrk="1" hangingPunct="1">
              <a:lnSpc>
                <a:spcPct val="90000"/>
              </a:lnSpc>
            </a:pPr>
            <a:r>
              <a:rPr lang="en-US" sz="2000" dirty="0"/>
              <a:t>Child spacing</a:t>
            </a:r>
          </a:p>
          <a:p>
            <a:pPr marL="575945" lvl="1">
              <a:lnSpc>
                <a:spcPct val="90000"/>
              </a:lnSpc>
            </a:pPr>
            <a:r>
              <a:rPr lang="en-US" sz="2000" dirty="0"/>
              <a:t>Decreased risk of postpartum depression and maternally caused abuse and neglect</a:t>
            </a:r>
          </a:p>
          <a:p>
            <a:pPr marL="575945" lvl="1" eaLnBrk="1" hangingPunct="1">
              <a:lnSpc>
                <a:spcPct val="90000"/>
              </a:lnSpc>
            </a:pPr>
            <a:endParaRPr lang="en-US" sz="2000" dirty="0"/>
          </a:p>
        </p:txBody>
      </p:sp>
      <p:sp>
        <p:nvSpPr>
          <p:cNvPr id="12290" name="Rectangle 2"/>
          <p:cNvSpPr>
            <a:spLocks noGrp="1" noChangeArrowheads="1"/>
          </p:cNvSpPr>
          <p:nvPr>
            <p:ph type="title"/>
          </p:nvPr>
        </p:nvSpPr>
        <p:spPr/>
        <p:txBody>
          <a:bodyPr>
            <a:normAutofit/>
          </a:bodyPr>
          <a:lstStyle/>
          <a:p>
            <a:pPr eaLnBrk="1" hangingPunct="1"/>
            <a:r>
              <a:rPr lang="en-US" sz="3800" dirty="0"/>
              <a:t>Breastfeeding Benefits for Mother</a:t>
            </a:r>
          </a:p>
        </p:txBody>
      </p:sp>
    </p:spTree>
    <p:extLst>
      <p:ext uri="{BB962C8B-B14F-4D97-AF65-F5344CB8AC3E}">
        <p14:creationId xmlns:p14="http://schemas.microsoft.com/office/powerpoint/2010/main" val="403693813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052" y="2675467"/>
            <a:ext cx="8611490" cy="3450696"/>
          </a:xfrm>
        </p:spPr>
        <p:txBody>
          <a:bodyPr vert="horz" lIns="91440" tIns="45720" rIns="91440" bIns="45720" rtlCol="0" anchor="t">
            <a:normAutofit/>
          </a:bodyPr>
          <a:lstStyle/>
          <a:p>
            <a:r>
              <a:rPr lang="en-US" dirty="0"/>
              <a:t>Non lactating women may ovulate by 6 weeks post partum</a:t>
            </a:r>
          </a:p>
          <a:p>
            <a:r>
              <a:rPr lang="en-US" dirty="0"/>
              <a:t>Exclusive breastfeeding generally prevents ovulation </a:t>
            </a:r>
            <a:r>
              <a:rPr lang="en-US" b="1" dirty="0"/>
              <a:t>until at least 6 months </a:t>
            </a:r>
            <a:r>
              <a:rPr lang="en-US" dirty="0"/>
              <a:t>after delivery</a:t>
            </a:r>
          </a:p>
          <a:p>
            <a:pPr marL="575945" lvl="1"/>
            <a:r>
              <a:rPr lang="en-US" dirty="0"/>
              <a:t>No regular supplements</a:t>
            </a:r>
          </a:p>
          <a:p>
            <a:pPr marL="575945" lvl="1"/>
            <a:r>
              <a:rPr lang="en-US" dirty="0"/>
              <a:t>Feeding at least 8 times per day (at least every 4 hours)</a:t>
            </a:r>
          </a:p>
          <a:p>
            <a:pPr marL="575945" lvl="1"/>
            <a:r>
              <a:rPr lang="en-US" dirty="0"/>
              <a:t>Night feedings continue (at least every 6 hours)</a:t>
            </a:r>
          </a:p>
          <a:p>
            <a:r>
              <a:rPr lang="en-US" dirty="0"/>
              <a:t>Full nursing without return of menses reduces likelihood of pregnancy to &lt;2%</a:t>
            </a:r>
          </a:p>
        </p:txBody>
      </p:sp>
      <p:sp>
        <p:nvSpPr>
          <p:cNvPr id="2" name="Title 1"/>
          <p:cNvSpPr>
            <a:spLocks noGrp="1"/>
          </p:cNvSpPr>
          <p:nvPr>
            <p:ph type="title"/>
          </p:nvPr>
        </p:nvSpPr>
        <p:spPr>
          <a:xfrm>
            <a:off x="457200" y="457200"/>
            <a:ext cx="8229600" cy="1143000"/>
          </a:xfrm>
        </p:spPr>
        <p:txBody>
          <a:bodyPr>
            <a:normAutofit fontScale="90000"/>
          </a:bodyPr>
          <a:lstStyle/>
          <a:p>
            <a:br>
              <a:rPr lang="en-US" dirty="0"/>
            </a:br>
            <a:r>
              <a:rPr lang="en-US" dirty="0"/>
              <a:t>Child Spacing</a:t>
            </a:r>
            <a:br>
              <a:rPr lang="en-US" dirty="0"/>
            </a:br>
            <a:r>
              <a:rPr lang="en-US" dirty="0"/>
              <a:t>Lactational Amenorrhea Method</a:t>
            </a:r>
            <a:br>
              <a:rPr lang="en-US" dirty="0"/>
            </a:br>
            <a:endParaRPr lang="en-US" dirty="0"/>
          </a:p>
        </p:txBody>
      </p:sp>
    </p:spTree>
    <p:extLst>
      <p:ext uri="{BB962C8B-B14F-4D97-AF65-F5344CB8AC3E}">
        <p14:creationId xmlns:p14="http://schemas.microsoft.com/office/powerpoint/2010/main" val="528041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44707" y="2076307"/>
            <a:ext cx="8637271" cy="4081569"/>
          </a:xfrm>
        </p:spPr>
        <p:txBody>
          <a:bodyPr vert="horz" lIns="91440" tIns="45720" rIns="91440" bIns="45720" rtlCol="0" anchor="t">
            <a:normAutofit fontScale="85000" lnSpcReduction="10000"/>
          </a:bodyPr>
          <a:lstStyle/>
          <a:p>
            <a:pPr eaLnBrk="1" hangingPunct="1">
              <a:lnSpc>
                <a:spcPct val="80000"/>
              </a:lnSpc>
            </a:pPr>
            <a:r>
              <a:rPr lang="en-US" sz="2800" dirty="0"/>
              <a:t>Cost savings</a:t>
            </a:r>
          </a:p>
          <a:p>
            <a:pPr marL="575945" lvl="1" eaLnBrk="1" hangingPunct="1">
              <a:lnSpc>
                <a:spcPct val="80000"/>
              </a:lnSpc>
            </a:pPr>
            <a:r>
              <a:rPr lang="en-US" sz="2400" dirty="0"/>
              <a:t>Formula expense of $1200-$1500 for one year</a:t>
            </a:r>
          </a:p>
          <a:p>
            <a:pPr marL="575945" lvl="1" eaLnBrk="1" hangingPunct="1">
              <a:lnSpc>
                <a:spcPct val="80000"/>
              </a:lnSpc>
            </a:pPr>
            <a:r>
              <a:rPr lang="en-US" sz="2400" dirty="0"/>
              <a:t>Reduced health care costs, reduced public health and WIC costs, reduced parental employee absenteeism and associated loss of income </a:t>
            </a:r>
          </a:p>
          <a:p>
            <a:pPr marL="575945" lvl="1">
              <a:lnSpc>
                <a:spcPct val="80000"/>
              </a:lnSpc>
            </a:pPr>
            <a:r>
              <a:rPr lang="en-US" sz="2400" dirty="0"/>
              <a:t>From the AAP Policy Statement on Breastfeeding</a:t>
            </a:r>
          </a:p>
          <a:p>
            <a:pPr marL="855345" lvl="2">
              <a:lnSpc>
                <a:spcPct val="80000"/>
              </a:lnSpc>
            </a:pPr>
            <a:r>
              <a:rPr lang="en-US" sz="2000" dirty="0"/>
              <a:t>A detailed pediatric cost analysis based on the AHRQ report concluded that if 90% of US mothers would comply with the recommendation to breastfeed exclusively for 6 months, there would be a savings of $13 billion per year.</a:t>
            </a:r>
          </a:p>
          <a:p>
            <a:pPr eaLnBrk="1" hangingPunct="1">
              <a:lnSpc>
                <a:spcPct val="80000"/>
              </a:lnSpc>
            </a:pPr>
            <a:r>
              <a:rPr lang="en-US" sz="2800" dirty="0"/>
              <a:t>Health benefits</a:t>
            </a:r>
          </a:p>
          <a:p>
            <a:pPr marL="575945" lvl="1" eaLnBrk="1" hangingPunct="1">
              <a:lnSpc>
                <a:spcPct val="80000"/>
              </a:lnSpc>
            </a:pPr>
            <a:r>
              <a:rPr lang="en-US" sz="2400" dirty="0"/>
              <a:t>Globally decreases infant morbidity and mortality</a:t>
            </a:r>
          </a:p>
          <a:p>
            <a:pPr marL="575945" lvl="1" eaLnBrk="1" hangingPunct="1">
              <a:lnSpc>
                <a:spcPct val="80000"/>
              </a:lnSpc>
            </a:pPr>
            <a:r>
              <a:rPr lang="en-US" sz="2400" dirty="0"/>
              <a:t>Naturally limits population growth</a:t>
            </a:r>
          </a:p>
          <a:p>
            <a:pPr eaLnBrk="1" hangingPunct="1">
              <a:lnSpc>
                <a:spcPct val="80000"/>
              </a:lnSpc>
            </a:pPr>
            <a:r>
              <a:rPr lang="en-US" sz="2800" dirty="0"/>
              <a:t>Environmental benefits</a:t>
            </a:r>
          </a:p>
          <a:p>
            <a:pPr marL="575945" lvl="1" eaLnBrk="1" hangingPunct="1">
              <a:lnSpc>
                <a:spcPct val="80000"/>
              </a:lnSpc>
            </a:pPr>
            <a:r>
              <a:rPr lang="en-US" sz="2400" b="1" dirty="0"/>
              <a:t>Breastfeeding is “green”</a:t>
            </a:r>
          </a:p>
          <a:p>
            <a:pPr marL="855345" lvl="2" eaLnBrk="1" hangingPunct="1">
              <a:lnSpc>
                <a:spcPct val="80000"/>
              </a:lnSpc>
            </a:pPr>
            <a:r>
              <a:rPr lang="en-US" sz="2000" dirty="0"/>
              <a:t>Renewable, no byproducts for disposal, no energy demands for production and delivery</a:t>
            </a:r>
          </a:p>
          <a:p>
            <a:pPr eaLnBrk="1" hangingPunct="1">
              <a:lnSpc>
                <a:spcPct val="80000"/>
              </a:lnSpc>
            </a:pPr>
            <a:endParaRPr lang="en-US" sz="2800" dirty="0"/>
          </a:p>
        </p:txBody>
      </p:sp>
      <p:sp>
        <p:nvSpPr>
          <p:cNvPr id="15362" name="Rectangle 2"/>
          <p:cNvSpPr>
            <a:spLocks noGrp="1" noChangeArrowheads="1"/>
          </p:cNvSpPr>
          <p:nvPr>
            <p:ph type="title"/>
          </p:nvPr>
        </p:nvSpPr>
        <p:spPr/>
        <p:txBody>
          <a:bodyPr>
            <a:normAutofit/>
          </a:bodyPr>
          <a:lstStyle/>
          <a:p>
            <a:pPr eaLnBrk="1" hangingPunct="1"/>
            <a:r>
              <a:rPr lang="en-US" sz="3800" dirty="0"/>
              <a:t>Benefits of Breastfeeding for Society</a:t>
            </a:r>
          </a:p>
        </p:txBody>
      </p:sp>
      <p:sp>
        <p:nvSpPr>
          <p:cNvPr id="2" name="TextBox 1">
            <a:extLst>
              <a:ext uri="{FF2B5EF4-FFF2-40B4-BE49-F238E27FC236}">
                <a16:creationId xmlns:a16="http://schemas.microsoft.com/office/drawing/2014/main" id="{3D98823F-24EB-045C-B0DF-9C1C566C3172}"/>
              </a:ext>
            </a:extLst>
          </p:cNvPr>
          <p:cNvSpPr txBox="1"/>
          <p:nvPr/>
        </p:nvSpPr>
        <p:spPr>
          <a:xfrm>
            <a:off x="223444" y="6376736"/>
            <a:ext cx="860257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https://www.hhs.gov/surgeongeneral/reports-and-publications/breastfeeding/factsheet/index.html</a:t>
            </a:r>
            <a:endParaRPr lang="en-US" sz="1200" dirty="0"/>
          </a:p>
        </p:txBody>
      </p:sp>
    </p:spTree>
    <p:extLst>
      <p:ext uri="{BB962C8B-B14F-4D97-AF65-F5344CB8AC3E}">
        <p14:creationId xmlns:p14="http://schemas.microsoft.com/office/powerpoint/2010/main" val="381866008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288" y="1828800"/>
            <a:ext cx="8680241" cy="3450696"/>
          </a:xfrm>
        </p:spPr>
        <p:txBody>
          <a:bodyPr/>
          <a:lstStyle/>
          <a:p>
            <a:r>
              <a:rPr lang="en-US" dirty="0"/>
              <a:t>Thank you for completing Section 1 of Breastfeeding Education for Physicians. To obtain CME credit, please click on the link below, provide your information and complete the post-test.  </a:t>
            </a:r>
          </a:p>
          <a:p>
            <a:endParaRPr lang="en-US" u="sng" dirty="0">
              <a:hlinkClick r:id="rId2"/>
            </a:endParaRPr>
          </a:p>
          <a:p>
            <a:pPr marL="0" indent="0">
              <a:buNone/>
            </a:pPr>
            <a:r>
              <a:rPr lang="en-US" u="sng" dirty="0">
                <a:hlinkClick r:id="rId2"/>
              </a:rPr>
              <a:t>https://www.surveymonkey.com/s/BreastfeedingSection1</a:t>
            </a:r>
            <a:endParaRPr lang="en-US" dirty="0"/>
          </a:p>
          <a:p>
            <a:endParaRPr lang="en-US" dirty="0"/>
          </a:p>
        </p:txBody>
      </p:sp>
    </p:spTree>
    <p:extLst>
      <p:ext uri="{BB962C8B-B14F-4D97-AF65-F5344CB8AC3E}">
        <p14:creationId xmlns:p14="http://schemas.microsoft.com/office/powerpoint/2010/main" val="3759948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A47E3-09AA-7240-99EA-33CE7F0BE06E}"/>
              </a:ext>
            </a:extLst>
          </p:cNvPr>
          <p:cNvSpPr>
            <a:spLocks noGrp="1"/>
          </p:cNvSpPr>
          <p:nvPr>
            <p:ph idx="1"/>
          </p:nvPr>
        </p:nvSpPr>
        <p:spPr>
          <a:xfrm>
            <a:off x="227519" y="1970761"/>
            <a:ext cx="8697429" cy="4653853"/>
          </a:xfrm>
        </p:spPr>
        <p:txBody>
          <a:bodyPr vert="horz" lIns="91440" tIns="45720" rIns="91440" bIns="45720" rtlCol="0" anchor="t">
            <a:normAutofit fontScale="92500"/>
          </a:bodyPr>
          <a:lstStyle/>
          <a:p>
            <a:r>
              <a:rPr lang="en-US" dirty="0">
                <a:ea typeface="+mn-lt"/>
                <a:cs typeface="+mn-lt"/>
              </a:rPr>
              <a:t>More on The Code</a:t>
            </a:r>
          </a:p>
          <a:p>
            <a:pPr marL="575945" lvl="1"/>
            <a:r>
              <a:rPr lang="en-US" dirty="0">
                <a:ea typeface="+mn-lt"/>
                <a:cs typeface="+mn-lt"/>
                <a:hlinkClick r:id="rId2"/>
              </a:rPr>
              <a:t>https://apps.who.int/iris/bitstream/handle/10665/254911/WHO-NMH-NHD-17.1-eng.pdf</a:t>
            </a:r>
          </a:p>
          <a:p>
            <a:r>
              <a:rPr lang="en-US" dirty="0">
                <a:ea typeface="+mn-lt"/>
                <a:cs typeface="+mn-lt"/>
              </a:rPr>
              <a:t>Baby Friendly USA</a:t>
            </a:r>
          </a:p>
          <a:p>
            <a:pPr marL="575945" lvl="1"/>
            <a:r>
              <a:rPr lang="en-US" dirty="0">
                <a:ea typeface="+mn-lt"/>
                <a:cs typeface="+mn-lt"/>
                <a:hlinkClick r:id="rId3"/>
              </a:rPr>
              <a:t>https://www.babyfriendlyusa.org/wp-content/uploads/2021/07/Baby-Friendly-GEC-Final.pdf</a:t>
            </a:r>
            <a:endParaRPr lang="en-US"/>
          </a:p>
          <a:p>
            <a:r>
              <a:rPr lang="en-US" dirty="0">
                <a:ea typeface="+mn-lt"/>
                <a:cs typeface="+mn-lt"/>
              </a:rPr>
              <a:t>AAP Policy Statement: </a:t>
            </a:r>
            <a:r>
              <a:rPr lang="en-US" dirty="0"/>
              <a:t>Breastfeeding and the Use of Human Milk</a:t>
            </a:r>
            <a:endParaRPr lang="en-US" dirty="0">
              <a:ea typeface="+mn-lt"/>
              <a:cs typeface="+mn-lt"/>
            </a:endParaRPr>
          </a:p>
          <a:p>
            <a:pPr marL="575945" lvl="1"/>
            <a:r>
              <a:rPr lang="en-US" dirty="0">
                <a:ea typeface="+mn-lt"/>
                <a:cs typeface="+mn-lt"/>
                <a:hlinkClick r:id="rId4"/>
              </a:rPr>
              <a:t>https://publications.aap.org/pediatrics/article/150/1/e2022057988/188347/Policy-Statement-Breastfeeding-and-the-Use-of?searchresult=1</a:t>
            </a:r>
          </a:p>
          <a:p>
            <a:r>
              <a:rPr lang="en-US" dirty="0">
                <a:ea typeface="+mn-lt"/>
                <a:cs typeface="+mn-lt"/>
              </a:rPr>
              <a:t>Infant and Young Child Feeding Chapter</a:t>
            </a:r>
          </a:p>
          <a:p>
            <a:pPr marL="575945" lvl="1"/>
            <a:r>
              <a:rPr lang="en-US" dirty="0">
                <a:ea typeface="+mn-lt"/>
                <a:cs typeface="+mn-lt"/>
                <a:hlinkClick r:id="rId5"/>
              </a:rPr>
              <a:t>https://apps.who.int/iris/bitstream/handle/10665/44117/9789241597494_eng.pdf?sequence=1&amp;isAllowed=y</a:t>
            </a:r>
            <a:endParaRPr lang="en-US">
              <a:ea typeface="+mn-lt"/>
              <a:cs typeface="+mn-lt"/>
            </a:endParaRPr>
          </a:p>
          <a:p>
            <a:endParaRPr lang="en-US" dirty="0"/>
          </a:p>
        </p:txBody>
      </p:sp>
      <p:sp>
        <p:nvSpPr>
          <p:cNvPr id="3" name="Title 2">
            <a:extLst>
              <a:ext uri="{FF2B5EF4-FFF2-40B4-BE49-F238E27FC236}">
                <a16:creationId xmlns:a16="http://schemas.microsoft.com/office/drawing/2014/main" id="{904DF3DB-9958-58B4-588B-787DAFAEFB57}"/>
              </a:ext>
            </a:extLst>
          </p:cNvPr>
          <p:cNvSpPr>
            <a:spLocks noGrp="1"/>
          </p:cNvSpPr>
          <p:nvPr>
            <p:ph type="title"/>
          </p:nvPr>
        </p:nvSpPr>
        <p:spPr/>
        <p:txBody>
          <a:bodyPr/>
          <a:lstStyle/>
          <a:p>
            <a:r>
              <a:rPr lang="en-US" dirty="0"/>
              <a:t>Online References</a:t>
            </a:r>
          </a:p>
        </p:txBody>
      </p:sp>
    </p:spTree>
    <p:extLst>
      <p:ext uri="{BB962C8B-B14F-4D97-AF65-F5344CB8AC3E}">
        <p14:creationId xmlns:p14="http://schemas.microsoft.com/office/powerpoint/2010/main" val="53010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18" y="2674368"/>
            <a:ext cx="8769509" cy="3612450"/>
          </a:xfrm>
        </p:spPr>
        <p:txBody>
          <a:bodyPr vert="horz" lIns="91440" tIns="45720" rIns="91440" bIns="45720" rtlCol="0" anchor="t">
            <a:normAutofit/>
          </a:bodyPr>
          <a:lstStyle/>
          <a:p>
            <a:pPr marL="575945" lvl="1"/>
            <a:r>
              <a:rPr lang="en-US" dirty="0">
                <a:ea typeface="+mn-lt"/>
                <a:cs typeface="+mn-lt"/>
              </a:rPr>
              <a:t>Breast-milk substitutes, including infant formula</a:t>
            </a:r>
          </a:p>
          <a:p>
            <a:pPr marL="855345" lvl="2"/>
            <a:r>
              <a:rPr lang="en-US" dirty="0">
                <a:ea typeface="+mn-lt"/>
                <a:cs typeface="+mn-lt"/>
              </a:rPr>
              <a:t> Includes any milks that are specifically marketed for feeding infants and young children up to the age of 3 years, including follow-up formula and growing-up milks</a:t>
            </a:r>
            <a:endParaRPr lang="en-US" dirty="0"/>
          </a:p>
          <a:p>
            <a:pPr marL="575945" lvl="1"/>
            <a:r>
              <a:rPr lang="en-US" dirty="0">
                <a:ea typeface="+mn-lt"/>
                <a:cs typeface="+mn-lt"/>
              </a:rPr>
              <a:t>Other foods and beverages promoted for feeding a baby during the first six months of life when exclusive breastfeeding is recommended</a:t>
            </a:r>
          </a:p>
          <a:p>
            <a:pPr marL="855345" lvl="2"/>
            <a:r>
              <a:rPr lang="en-US" dirty="0">
                <a:ea typeface="+mn-lt"/>
                <a:cs typeface="+mn-lt"/>
              </a:rPr>
              <a:t>Includes baby teas, juices, and waters</a:t>
            </a:r>
            <a:endParaRPr lang="en-US" dirty="0"/>
          </a:p>
          <a:p>
            <a:pPr marL="575945" lvl="1"/>
            <a:r>
              <a:rPr lang="en-US">
                <a:ea typeface="+mn-lt"/>
                <a:cs typeface="+mn-lt"/>
              </a:rPr>
              <a:t>Feeding bottles and teats/pacifiers</a:t>
            </a:r>
            <a:endParaRPr lang="en-US" dirty="0"/>
          </a:p>
          <a:p>
            <a:pPr marL="575945" lvl="1"/>
            <a:endParaRPr lang="en-US" dirty="0"/>
          </a:p>
          <a:p>
            <a:pPr marL="575945" lvl="1"/>
            <a:endParaRPr lang="en-US" dirty="0"/>
          </a:p>
        </p:txBody>
      </p:sp>
      <p:sp>
        <p:nvSpPr>
          <p:cNvPr id="2" name="Title 1"/>
          <p:cNvSpPr>
            <a:spLocks noGrp="1"/>
          </p:cNvSpPr>
          <p:nvPr>
            <p:ph type="title"/>
          </p:nvPr>
        </p:nvSpPr>
        <p:spPr>
          <a:xfrm>
            <a:off x="487732" y="378965"/>
            <a:ext cx="8344090" cy="2321309"/>
          </a:xfrm>
        </p:spPr>
        <p:txBody>
          <a:bodyPr vert="horz" lIns="91440" tIns="45720" rIns="91440" bIns="45720" rtlCol="0" anchor="ctr">
            <a:noAutofit/>
          </a:bodyPr>
          <a:lstStyle/>
          <a:p>
            <a:pPr marL="290195">
              <a:spcBef>
                <a:spcPct val="20000"/>
              </a:spcBef>
            </a:pPr>
            <a:r>
              <a:rPr lang="en-US" sz="2800" dirty="0"/>
              <a:t>Step 1A: </a:t>
            </a:r>
            <a:br>
              <a:rPr lang="en-US" sz="2800" dirty="0">
                <a:ea typeface="+mj-lt"/>
                <a:cs typeface="+mj-lt"/>
              </a:rPr>
            </a:br>
            <a:r>
              <a:rPr lang="en-US" sz="2800" dirty="0">
                <a:ea typeface="+mj-lt"/>
                <a:cs typeface="+mj-lt"/>
              </a:rPr>
              <a:t>The Code applies to the marketing and related practices of the following products:</a:t>
            </a:r>
            <a:endParaRPr lang="en-US"/>
          </a:p>
          <a:p>
            <a:br>
              <a:rPr lang="en-US" sz="2800" dirty="0"/>
            </a:br>
            <a:endParaRPr lang="en-US" sz="2800"/>
          </a:p>
        </p:txBody>
      </p:sp>
    </p:spTree>
    <p:extLst>
      <p:ext uri="{BB962C8B-B14F-4D97-AF65-F5344CB8AC3E}">
        <p14:creationId xmlns:p14="http://schemas.microsoft.com/office/powerpoint/2010/main" val="77580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198" y="2382173"/>
            <a:ext cx="8606223" cy="3921832"/>
          </a:xfrm>
        </p:spPr>
        <p:txBody>
          <a:bodyPr vert="horz" lIns="91440" tIns="45720" rIns="91440" bIns="45720" rtlCol="0" anchor="t">
            <a:normAutofit lnSpcReduction="10000"/>
          </a:bodyPr>
          <a:lstStyle/>
          <a:p>
            <a:pPr marL="575945" lvl="1"/>
            <a:r>
              <a:rPr lang="en-US" dirty="0">
                <a:ea typeface="+mn-lt"/>
                <a:cs typeface="+mn-lt"/>
              </a:rPr>
              <a:t>The Code explicitly states that there should be no advertising or other form of promotion to the general public. </a:t>
            </a:r>
          </a:p>
          <a:p>
            <a:pPr marL="855345" lvl="2"/>
            <a:r>
              <a:rPr lang="en-US" dirty="0">
                <a:ea typeface="+mn-lt"/>
                <a:cs typeface="+mn-lt"/>
              </a:rPr>
              <a:t>Includes any advertising through television, magazine, billboards, websites, social media, etc.</a:t>
            </a:r>
            <a:endParaRPr lang="en-US" dirty="0"/>
          </a:p>
          <a:p>
            <a:pPr marL="575945" lvl="1"/>
            <a:r>
              <a:rPr lang="en-US" dirty="0">
                <a:ea typeface="+mn-lt"/>
                <a:cs typeface="+mn-lt"/>
              </a:rPr>
              <a:t>Manufacturers and distributors of breast milk substitutes should not provide samples of their products to pregnant women, </a:t>
            </a:r>
            <a:r>
              <a:rPr lang="en-US">
                <a:ea typeface="+mn-lt"/>
                <a:cs typeface="+mn-lt"/>
              </a:rPr>
              <a:t>mothers, or members of their families. </a:t>
            </a:r>
          </a:p>
          <a:p>
            <a:pPr marL="855345" lvl="2"/>
            <a:r>
              <a:rPr lang="en-US" dirty="0">
                <a:ea typeface="+mn-lt"/>
                <a:cs typeface="+mn-lt"/>
              </a:rPr>
              <a:t>Promotion through other means, such as special displays, discount coupons, price reductions, or special sales, is also prohibited. </a:t>
            </a:r>
            <a:endParaRPr lang="en-US">
              <a:ea typeface="+mn-lt"/>
              <a:cs typeface="+mn-lt"/>
            </a:endParaRPr>
          </a:p>
          <a:p>
            <a:pPr marL="855345" lvl="2"/>
            <a:r>
              <a:rPr lang="en-US" dirty="0">
                <a:ea typeface="+mn-lt"/>
                <a:cs typeface="+mn-lt"/>
              </a:rPr>
              <a:t>Furthermore, no company personnel should seek direct or indirect contact with, or provide advice to, pregnant women or mothers, whether this is in retail outlets or through social media channels.</a:t>
            </a:r>
            <a:endParaRPr lang="en-US"/>
          </a:p>
          <a:p>
            <a:pPr marL="575945" lvl="1"/>
            <a:endParaRPr lang="en-US" dirty="0"/>
          </a:p>
        </p:txBody>
      </p:sp>
      <p:sp>
        <p:nvSpPr>
          <p:cNvPr id="2" name="Title 1"/>
          <p:cNvSpPr>
            <a:spLocks noGrp="1"/>
          </p:cNvSpPr>
          <p:nvPr>
            <p:ph type="title"/>
          </p:nvPr>
        </p:nvSpPr>
        <p:spPr>
          <a:xfrm>
            <a:off x="487732" y="378965"/>
            <a:ext cx="8344090" cy="2321309"/>
          </a:xfrm>
        </p:spPr>
        <p:txBody>
          <a:bodyPr vert="horz" lIns="91440" tIns="45720" rIns="91440" bIns="45720" rtlCol="0" anchor="ctr">
            <a:noAutofit/>
          </a:bodyPr>
          <a:lstStyle/>
          <a:p>
            <a:pPr marL="290195">
              <a:spcBef>
                <a:spcPct val="20000"/>
              </a:spcBef>
            </a:pPr>
            <a:r>
              <a:rPr lang="en-US" sz="2800" dirty="0"/>
              <a:t>Step 1A: </a:t>
            </a:r>
            <a:br>
              <a:rPr lang="en-US" sz="2800" dirty="0">
                <a:ea typeface="+mj-lt"/>
                <a:cs typeface="+mj-lt"/>
              </a:rPr>
            </a:br>
            <a:r>
              <a:rPr lang="en-US" sz="2800" dirty="0">
                <a:ea typeface="+mj-lt"/>
                <a:cs typeface="+mj-lt"/>
              </a:rPr>
              <a:t>The Code applies to the marketing and related practices:</a:t>
            </a:r>
            <a:endParaRPr lang="en-US" dirty="0"/>
          </a:p>
          <a:p>
            <a:br>
              <a:rPr lang="en-US" sz="2800" dirty="0"/>
            </a:br>
            <a:endParaRPr lang="en-US" sz="2800"/>
          </a:p>
        </p:txBody>
      </p:sp>
      <p:sp>
        <p:nvSpPr>
          <p:cNvPr id="4" name="TextBox 3">
            <a:extLst>
              <a:ext uri="{FF2B5EF4-FFF2-40B4-BE49-F238E27FC236}">
                <a16:creationId xmlns:a16="http://schemas.microsoft.com/office/drawing/2014/main" id="{63210AF4-1247-98C4-A971-71B63641B6B4}"/>
              </a:ext>
            </a:extLst>
          </p:cNvPr>
          <p:cNvSpPr txBox="1"/>
          <p:nvPr/>
        </p:nvSpPr>
        <p:spPr>
          <a:xfrm>
            <a:off x="600234" y="6308849"/>
            <a:ext cx="82883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ea typeface="+mn-lt"/>
                <a:cs typeface="+mn-lt"/>
              </a:rPr>
              <a:t>https://www.babyfriendlyusa.org/wp-content/uploads/2021/07/Baby-Friendly-GEC-Final.pdf</a:t>
            </a:r>
            <a:endParaRPr lang="en-US" sz="1400"/>
          </a:p>
        </p:txBody>
      </p:sp>
    </p:spTree>
    <p:extLst>
      <p:ext uri="{BB962C8B-B14F-4D97-AF65-F5344CB8AC3E}">
        <p14:creationId xmlns:p14="http://schemas.microsoft.com/office/powerpoint/2010/main" val="360189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464" y="2775846"/>
            <a:ext cx="8585708" cy="3302966"/>
          </a:xfrm>
        </p:spPr>
        <p:txBody>
          <a:bodyPr vert="horz" lIns="91440" tIns="45720" rIns="91440" bIns="45720" rtlCol="0" anchor="t">
            <a:normAutofit/>
          </a:bodyPr>
          <a:lstStyle/>
          <a:p>
            <a:pPr marL="575945" lvl="1"/>
            <a:r>
              <a:rPr lang="en-US" dirty="0"/>
              <a:t>Created by nurses, managers, and physicians</a:t>
            </a:r>
          </a:p>
          <a:p>
            <a:pPr marL="575945" lvl="1"/>
            <a:r>
              <a:rPr lang="en-US" dirty="0"/>
              <a:t>Approved by hospital staff </a:t>
            </a:r>
            <a:endParaRPr lang="en-US" dirty="0">
              <a:ea typeface="+mn-lt"/>
              <a:cs typeface="+mn-lt"/>
            </a:endParaRPr>
          </a:p>
          <a:p>
            <a:pPr marL="575945" lvl="1"/>
            <a:r>
              <a:rPr lang="en-US" dirty="0">
                <a:ea typeface="+mn-lt"/>
                <a:cs typeface="+mn-lt"/>
              </a:rPr>
              <a:t>Must include all Ten Steps and The Code</a:t>
            </a:r>
          </a:p>
          <a:p>
            <a:pPr marL="575945" lvl="1"/>
            <a:r>
              <a:rPr lang="en-US" dirty="0">
                <a:ea typeface="+mn-lt"/>
                <a:cs typeface="+mn-lt"/>
              </a:rPr>
              <a:t>Specifies support to all mothers, including the ones who decide not to </a:t>
            </a:r>
            <a:r>
              <a:rPr lang="en-US">
                <a:ea typeface="+mn-lt"/>
                <a:cs typeface="+mn-lt"/>
              </a:rPr>
              <a:t>breastfeed</a:t>
            </a:r>
          </a:p>
          <a:p>
            <a:pPr marL="575945" lvl="1"/>
            <a:r>
              <a:rPr lang="en-US">
                <a:ea typeface="+mn-lt"/>
                <a:cs typeface="+mn-lt"/>
              </a:rPr>
              <a:t>Dictates how the facility monitors progress towards the Ten Steps</a:t>
            </a:r>
            <a:endParaRPr lang="en-US"/>
          </a:p>
          <a:p>
            <a:pPr marL="575945" lvl="1"/>
            <a:endParaRPr lang="en-US" dirty="0"/>
          </a:p>
        </p:txBody>
      </p:sp>
      <p:sp>
        <p:nvSpPr>
          <p:cNvPr id="2" name="Title 1"/>
          <p:cNvSpPr>
            <a:spLocks noGrp="1"/>
          </p:cNvSpPr>
          <p:nvPr>
            <p:ph type="title"/>
          </p:nvPr>
        </p:nvSpPr>
        <p:spPr>
          <a:xfrm>
            <a:off x="98463" y="325536"/>
            <a:ext cx="8947074" cy="1396817"/>
          </a:xfrm>
        </p:spPr>
        <p:txBody>
          <a:bodyPr vert="horz" lIns="91440" tIns="45720" rIns="91440" bIns="45720" rtlCol="0" anchor="ctr">
            <a:noAutofit/>
          </a:bodyPr>
          <a:lstStyle/>
          <a:p>
            <a:r>
              <a:rPr lang="en-US" sz="2800" dirty="0">
                <a:solidFill>
                  <a:schemeClr val="bg1"/>
                </a:solidFill>
              </a:rPr>
              <a:t>Step 1B</a:t>
            </a:r>
            <a:r>
              <a:rPr lang="en-US" sz="2800" dirty="0">
                <a:solidFill>
                  <a:schemeClr val="bg1"/>
                </a:solidFill>
                <a:ea typeface="+mj-lt"/>
                <a:cs typeface="+mj-lt"/>
              </a:rPr>
              <a:t>. Have a written infant feeding policy that is routinely communicated to staff and parents.</a:t>
            </a:r>
          </a:p>
        </p:txBody>
      </p:sp>
    </p:spTree>
    <p:extLst>
      <p:ext uri="{BB962C8B-B14F-4D97-AF65-F5344CB8AC3E}">
        <p14:creationId xmlns:p14="http://schemas.microsoft.com/office/powerpoint/2010/main" val="442986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6124</Words>
  <Application>Microsoft Office PowerPoint</Application>
  <PresentationFormat>On-screen Show (4:3)</PresentationFormat>
  <Paragraphs>553</Paragraphs>
  <Slides>67</Slides>
  <Notes>24</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Waveform</vt:lpstr>
      <vt:lpstr>The WHO/UNICEF Ten Steps to  Successful Breastfeeding</vt:lpstr>
      <vt:lpstr>Objectives</vt:lpstr>
      <vt:lpstr>The WHO/UNICEF Ten Steps to  Successful Breastfeeding</vt:lpstr>
      <vt:lpstr>Step 1 Hospital Policies</vt:lpstr>
      <vt:lpstr>Step 1 A. Comply fully with the International Code of Marketing of Breast-milk Substitutes and relevant World Health Assembly resolutions.</vt:lpstr>
      <vt:lpstr>Step 1A. Comply fully with the International Code of Marketing of Breast-milk Substitutes and relevant World Health Assembly resolutions.</vt:lpstr>
      <vt:lpstr>Step 1A:  The Code applies to the marketing and related practices of the following products:  </vt:lpstr>
      <vt:lpstr>Step 1A:  The Code applies to the marketing and related practices:  </vt:lpstr>
      <vt:lpstr>Step 1B. Have a written infant feeding policy that is routinely communicated to staff and parents.</vt:lpstr>
      <vt:lpstr>Step 1C. Establish ongoing monitoring and data-management systems.</vt:lpstr>
      <vt:lpstr> Step 2 Ensure that staff have sufficient knowledge, competence and skills to support breastfeeding. </vt:lpstr>
      <vt:lpstr> Step 2 Ensure that staff have sufficient knowledge, competence and skills to support breastfeeding. </vt:lpstr>
      <vt:lpstr>Step 3  Discuss the importance and management of breastfeeding with pregnant women and their families. </vt:lpstr>
      <vt:lpstr>Step 3  Discuss the importance and management of breastfeeding with pregnant women and their families. </vt:lpstr>
      <vt:lpstr>Step 3 Discuss the importance and management of breastfeeding with pregnant women and their families.</vt:lpstr>
      <vt:lpstr>Step 3 Discuss the importance and management of breastfeeding with pregnant women and their families.</vt:lpstr>
      <vt:lpstr>Step 3 Discuss the importance and management of breastfeeding with pregnant women and their families.</vt:lpstr>
      <vt:lpstr>Step 3 Discuss the importance and management of breastfeeding with pregnant women and their families.</vt:lpstr>
      <vt:lpstr>Step 4 Facilitate immediate and uninterrupted skin-to-skin contact and support mothers to initiate breastfeeding as soon as possible after birth.</vt:lpstr>
      <vt:lpstr>Step 4 Facilitate immediate and uninterrupted skin-to-skin contact and support mothers to initiate breastfeeding as soon as possible after birth. </vt:lpstr>
      <vt:lpstr>Importance of Skin to Skin Contact (SSC)</vt:lpstr>
      <vt:lpstr>  Step 5 Support mothers to initiate and maintain breastfeeding and manage common difficulties. </vt:lpstr>
      <vt:lpstr>Step 5</vt:lpstr>
      <vt:lpstr>PowerPoint Presentation</vt:lpstr>
      <vt:lpstr>Hand Expression Video</vt:lpstr>
      <vt:lpstr>Step 5 If Not Breastfeeding…</vt:lpstr>
      <vt:lpstr>Step 5 If Not Breastfeeding…</vt:lpstr>
      <vt:lpstr>Step 6 Do not provide breastfed newborns any food or fluids other than breast-milk, unless medically indicated.</vt:lpstr>
      <vt:lpstr>Maternal Medical Indications  to Use Formula </vt:lpstr>
      <vt:lpstr>Avoid Breastfeeding Temporarily</vt:lpstr>
      <vt:lpstr>Maternal Substance and/or  Alcohol Abuse</vt:lpstr>
      <vt:lpstr>Medications and Breastfeeding</vt:lpstr>
      <vt:lpstr>Medications and Breastfeeding References</vt:lpstr>
      <vt:lpstr>Conditions that Do Not Contraindicate Breastfeeding</vt:lpstr>
      <vt:lpstr>Infant Conditions  Requiring Formula Use</vt:lpstr>
      <vt:lpstr>Possible Indications for Supplementation:  Healthy Term Infants (37-41 6/7 wga)</vt:lpstr>
      <vt:lpstr>Possible Indications for Supplementation:  Healthy Term Infants (37-41 6/7 wga)</vt:lpstr>
      <vt:lpstr>Continue Breastmilk but Limited Supplements may be needed</vt:lpstr>
      <vt:lpstr>Step 6  Track Exclusive Breast Milk Feeding </vt:lpstr>
      <vt:lpstr>Health Consequences of  Non-exclusive Breastfeeding</vt:lpstr>
      <vt:lpstr>PowerPoint Presentation</vt:lpstr>
      <vt:lpstr>PowerPoint Presentation</vt:lpstr>
      <vt:lpstr>PowerPoint Presentation</vt:lpstr>
      <vt:lpstr>Health Consequences of  Non-exclusive Breastfeeding</vt:lpstr>
      <vt:lpstr>Health Consequences of  Non-exclusive Breastfeeding</vt:lpstr>
      <vt:lpstr>Step 7   Enable mothers and their infants to remain together and to practice rooming-in 24 hours/day. </vt:lpstr>
      <vt:lpstr>Step 8 Support mothers to recognize and respond to their infants’ cues for feeding.</vt:lpstr>
      <vt:lpstr>Step 8 Support mothers to recognize and respond to their infants’ cues for feeding.</vt:lpstr>
      <vt:lpstr>Step 8 Support mothers to recognize and respond to their infants’ cues for feeding.</vt:lpstr>
      <vt:lpstr>Step 9 Counsel mothers on the use and risks of feeding bottles, artificial nipples (teats) and pacifiers. </vt:lpstr>
      <vt:lpstr>Step 9 Counsel mothers on the use and risks of feeding bottles, artificial nipples (teats) and pacifiers. </vt:lpstr>
      <vt:lpstr>Step 9 How to counsel mother requesting bottles,  teats, or pacifiers</vt:lpstr>
      <vt:lpstr>Step 9 Safe Sleep and SIDS Reduction</vt:lpstr>
      <vt:lpstr>Step 9 Safe Sleep and SIDS Reduction</vt:lpstr>
      <vt:lpstr>Step 10  Coordinate discharge so that parents and their infants have timely access to ongoing support and care</vt:lpstr>
      <vt:lpstr>Step 10  Coordinate discharge so that parents and their infants have timely access to ongoing support and care</vt:lpstr>
      <vt:lpstr>Step 10  Discharge Information for Parents:  Infant problems that need evaluation</vt:lpstr>
      <vt:lpstr>Step 10  Discharge Information for Parents:  Maternal problems that need evaluation</vt:lpstr>
      <vt:lpstr>Current Recommendations for Breastfeeding</vt:lpstr>
      <vt:lpstr>Healthy People 2030</vt:lpstr>
      <vt:lpstr>Breastfeeding Rates in the US</vt:lpstr>
      <vt:lpstr>Evidence Based Support for Breastfeeding:  Infant Factors</vt:lpstr>
      <vt:lpstr>Breastfeeding Benefits for Mother</vt:lpstr>
      <vt:lpstr> Child Spacing Lactational Amenorrhea Method </vt:lpstr>
      <vt:lpstr>Benefits of Breastfeeding for Society</vt:lpstr>
      <vt:lpstr>PowerPoint Presentation</vt:lpstr>
      <vt:lpstr>Online References</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WHO/UNICEF Ten Steps to  Successful Breastfeeding</dc:title>
  <dc:creator>Kojo Danquah-Duah</dc:creator>
  <cp:lastModifiedBy>Adrienne Ross</cp:lastModifiedBy>
  <cp:revision>1480</cp:revision>
  <dcterms:created xsi:type="dcterms:W3CDTF">2014-03-06T15:52:01Z</dcterms:created>
  <dcterms:modified xsi:type="dcterms:W3CDTF">2023-02-27T19:26:31Z</dcterms:modified>
</cp:coreProperties>
</file>