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57" r:id="rId2"/>
    <p:sldId id="312"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314" r:id="rId39"/>
    <p:sldId id="293" r:id="rId40"/>
    <p:sldId id="294" r:id="rId41"/>
    <p:sldId id="295" r:id="rId42"/>
    <p:sldId id="296" r:id="rId43"/>
    <p:sldId id="298" r:id="rId44"/>
    <p:sldId id="299" r:id="rId45"/>
    <p:sldId id="300" r:id="rId46"/>
    <p:sldId id="301" r:id="rId47"/>
    <p:sldId id="302" r:id="rId48"/>
    <p:sldId id="303" r:id="rId49"/>
    <p:sldId id="315" r:id="rId50"/>
    <p:sldId id="316" r:id="rId51"/>
    <p:sldId id="318" r:id="rId52"/>
    <p:sldId id="317"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11" r:id="rId68"/>
    <p:sldId id="333" r:id="rId69"/>
    <p:sldId id="313"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36A637-296F-C005-98F1-8D11B529CDD0}" v="2" dt="2022-11-25T14:56:12.170"/>
    <p1510:client id="{275CFD5B-747C-26D6-2F6A-A09E04740AF0}" v="40" dt="2022-09-14T15:40:45.708"/>
    <p1510:client id="{32B15AE2-BF75-29E9-9767-D21F7C443FAA}" v="8" dt="2022-10-26T14:48:29.066"/>
    <p1510:client id="{66533F79-4F51-FE58-661E-274B7AAED755}" v="1208" dt="2022-09-27T14:46:19.671"/>
    <p1510:client id="{BBE5FFF8-A418-4EE9-6F31-97E7A442C6E4}" v="745" dt="2022-09-27T15:36:23.954"/>
    <p1510:client id="{D6B4E6D7-68D6-16EC-3DA3-EDBFF0AC0209}" v="874" dt="2022-09-21T16:00:39.095"/>
    <p1510:client id="{E1538C7D-E793-2C5A-6E59-B5B80178D529}" v="60" dt="2022-09-27T15:42:16.2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29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C3EF58-C1C5-4B3C-8EDC-138FEE6E20D5}" type="datetimeFigureOut">
              <a:rPr lang="en-US" smtClean="0"/>
              <a:pPr/>
              <a:t>2/27/2023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E6EC10-104F-45A5-AA2C-2BFE9E97B6C2}" type="slidenum">
              <a:rPr lang="en-US" smtClean="0"/>
              <a:pPr/>
              <a:t>‹#›</a:t>
            </a:fld>
            <a:endParaRPr lang="en-US"/>
          </a:p>
        </p:txBody>
      </p:sp>
    </p:spTree>
    <p:extLst>
      <p:ext uri="{BB962C8B-B14F-4D97-AF65-F5344CB8AC3E}">
        <p14:creationId xmlns:p14="http://schemas.microsoft.com/office/powerpoint/2010/main" val="1561197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medscape.com/resource/sepsi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pitchFamily="77" charset="-128"/>
              </a:rPr>
              <a:t>Breasts will be soft initially before milk comes in and after initial breast fullness when milk comes in.  Many women mistakenly believe this means they are no longer making sufficient milk, when in fact it just means their bodies have adjusted to their baby’s intake demands.</a:t>
            </a:r>
          </a:p>
          <a:p>
            <a:endParaRPr lang="en-US" dirty="0"/>
          </a:p>
        </p:txBody>
      </p:sp>
      <p:sp>
        <p:nvSpPr>
          <p:cNvPr id="4" name="Slide Number Placeholder 3"/>
          <p:cNvSpPr>
            <a:spLocks noGrp="1"/>
          </p:cNvSpPr>
          <p:nvPr>
            <p:ph type="sldNum" sz="quarter" idx="10"/>
          </p:nvPr>
        </p:nvSpPr>
        <p:spPr/>
        <p:txBody>
          <a:bodyPr/>
          <a:lstStyle/>
          <a:p>
            <a:fld id="{625846C7-F210-455F-84F0-3C04D792A77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451091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77" charset="-128"/>
              </a:defRPr>
            </a:lvl1pPr>
            <a:lvl2pPr marL="37931725" indent="-37474525" eaLnBrk="0" hangingPunct="0">
              <a:defRPr sz="2400">
                <a:solidFill>
                  <a:schemeClr val="tx1"/>
                </a:solidFill>
                <a:latin typeface="Arial" charset="0"/>
                <a:ea typeface="ＭＳ Ｐゴシック" pitchFamily="77" charset="-128"/>
              </a:defRPr>
            </a:lvl2pPr>
            <a:lvl3pPr eaLnBrk="0" hangingPunct="0">
              <a:defRPr sz="2400">
                <a:solidFill>
                  <a:schemeClr val="tx1"/>
                </a:solidFill>
                <a:latin typeface="Arial" charset="0"/>
                <a:ea typeface="ＭＳ Ｐゴシック" pitchFamily="77" charset="-128"/>
              </a:defRPr>
            </a:lvl3pPr>
            <a:lvl4pPr eaLnBrk="0" hangingPunct="0">
              <a:defRPr sz="2400">
                <a:solidFill>
                  <a:schemeClr val="tx1"/>
                </a:solidFill>
                <a:latin typeface="Arial" charset="0"/>
                <a:ea typeface="ＭＳ Ｐゴシック" pitchFamily="77" charset="-128"/>
              </a:defRPr>
            </a:lvl4pPr>
            <a:lvl5pPr eaLnBrk="0" hangingPunct="0">
              <a:defRPr sz="2400">
                <a:solidFill>
                  <a:schemeClr val="tx1"/>
                </a:solidFill>
                <a:latin typeface="Arial" charset="0"/>
                <a:ea typeface="ＭＳ Ｐゴシック" pitchFamily="77" charset="-128"/>
              </a:defRPr>
            </a:lvl5pPr>
            <a:lvl6pPr marL="457200" eaLnBrk="0" fontAlgn="base" hangingPunct="0">
              <a:spcBef>
                <a:spcPct val="0"/>
              </a:spcBef>
              <a:spcAft>
                <a:spcPct val="0"/>
              </a:spcAft>
              <a:defRPr sz="2400">
                <a:solidFill>
                  <a:schemeClr val="tx1"/>
                </a:solidFill>
                <a:latin typeface="Arial" charset="0"/>
                <a:ea typeface="ＭＳ Ｐゴシック" pitchFamily="77" charset="-128"/>
              </a:defRPr>
            </a:lvl6pPr>
            <a:lvl7pPr marL="914400" eaLnBrk="0" fontAlgn="base" hangingPunct="0">
              <a:spcBef>
                <a:spcPct val="0"/>
              </a:spcBef>
              <a:spcAft>
                <a:spcPct val="0"/>
              </a:spcAft>
              <a:defRPr sz="2400">
                <a:solidFill>
                  <a:schemeClr val="tx1"/>
                </a:solidFill>
                <a:latin typeface="Arial" charset="0"/>
                <a:ea typeface="ＭＳ Ｐゴシック" pitchFamily="77" charset="-128"/>
              </a:defRPr>
            </a:lvl7pPr>
            <a:lvl8pPr marL="1371600" eaLnBrk="0" fontAlgn="base" hangingPunct="0">
              <a:spcBef>
                <a:spcPct val="0"/>
              </a:spcBef>
              <a:spcAft>
                <a:spcPct val="0"/>
              </a:spcAft>
              <a:defRPr sz="2400">
                <a:solidFill>
                  <a:schemeClr val="tx1"/>
                </a:solidFill>
                <a:latin typeface="Arial" charset="0"/>
                <a:ea typeface="ＭＳ Ｐゴシック" pitchFamily="77" charset="-128"/>
              </a:defRPr>
            </a:lvl8pPr>
            <a:lvl9pPr marL="1828800" eaLnBrk="0" fontAlgn="base" hangingPunct="0">
              <a:spcBef>
                <a:spcPct val="0"/>
              </a:spcBef>
              <a:spcAft>
                <a:spcPct val="0"/>
              </a:spcAft>
              <a:defRPr sz="2400">
                <a:solidFill>
                  <a:schemeClr val="tx1"/>
                </a:solidFill>
                <a:latin typeface="Arial" charset="0"/>
                <a:ea typeface="ＭＳ Ｐゴシック" pitchFamily="77" charset="-128"/>
              </a:defRPr>
            </a:lvl9pPr>
          </a:lstStyle>
          <a:p>
            <a:pPr eaLnBrk="1" hangingPunct="1"/>
            <a:fld id="{9F99CCFC-4766-4AC1-859E-006ED736B208}" type="slidenum">
              <a:rPr lang="en-US" sz="1200">
                <a:solidFill>
                  <a:prstClr val="black"/>
                </a:solidFill>
              </a:rPr>
              <a:pPr eaLnBrk="1" hangingPunct="1"/>
              <a:t>24</a:t>
            </a:fld>
            <a:endParaRPr lang="en-US" sz="1200" dirty="0">
              <a:solidFill>
                <a:prstClr val="black"/>
              </a:solidFill>
            </a:endParaRPr>
          </a:p>
        </p:txBody>
      </p:sp>
      <p:sp>
        <p:nvSpPr>
          <p:cNvPr id="317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77" charset="-128"/>
              </a:defRPr>
            </a:lvl1pPr>
            <a:lvl2pPr marL="37931725" indent="-37474525" eaLnBrk="0" hangingPunct="0">
              <a:defRPr sz="2400">
                <a:solidFill>
                  <a:schemeClr val="tx1"/>
                </a:solidFill>
                <a:latin typeface="Arial" charset="0"/>
                <a:ea typeface="ＭＳ Ｐゴシック" pitchFamily="77" charset="-128"/>
              </a:defRPr>
            </a:lvl2pPr>
            <a:lvl3pPr eaLnBrk="0" hangingPunct="0">
              <a:defRPr sz="2400">
                <a:solidFill>
                  <a:schemeClr val="tx1"/>
                </a:solidFill>
                <a:latin typeface="Arial" charset="0"/>
                <a:ea typeface="ＭＳ Ｐゴシック" pitchFamily="77" charset="-128"/>
              </a:defRPr>
            </a:lvl3pPr>
            <a:lvl4pPr eaLnBrk="0" hangingPunct="0">
              <a:defRPr sz="2400">
                <a:solidFill>
                  <a:schemeClr val="tx1"/>
                </a:solidFill>
                <a:latin typeface="Arial" charset="0"/>
                <a:ea typeface="ＭＳ Ｐゴシック" pitchFamily="77" charset="-128"/>
              </a:defRPr>
            </a:lvl4pPr>
            <a:lvl5pPr eaLnBrk="0" hangingPunct="0">
              <a:defRPr sz="2400">
                <a:solidFill>
                  <a:schemeClr val="tx1"/>
                </a:solidFill>
                <a:latin typeface="Arial" charset="0"/>
                <a:ea typeface="ＭＳ Ｐゴシック" pitchFamily="77" charset="-128"/>
              </a:defRPr>
            </a:lvl5pPr>
            <a:lvl6pPr marL="457200" eaLnBrk="0" fontAlgn="base" hangingPunct="0">
              <a:spcBef>
                <a:spcPct val="0"/>
              </a:spcBef>
              <a:spcAft>
                <a:spcPct val="0"/>
              </a:spcAft>
              <a:defRPr sz="2400">
                <a:solidFill>
                  <a:schemeClr val="tx1"/>
                </a:solidFill>
                <a:latin typeface="Arial" charset="0"/>
                <a:ea typeface="ＭＳ Ｐゴシック" pitchFamily="77" charset="-128"/>
              </a:defRPr>
            </a:lvl6pPr>
            <a:lvl7pPr marL="914400" eaLnBrk="0" fontAlgn="base" hangingPunct="0">
              <a:spcBef>
                <a:spcPct val="0"/>
              </a:spcBef>
              <a:spcAft>
                <a:spcPct val="0"/>
              </a:spcAft>
              <a:defRPr sz="2400">
                <a:solidFill>
                  <a:schemeClr val="tx1"/>
                </a:solidFill>
                <a:latin typeface="Arial" charset="0"/>
                <a:ea typeface="ＭＳ Ｐゴシック" pitchFamily="77" charset="-128"/>
              </a:defRPr>
            </a:lvl7pPr>
            <a:lvl8pPr marL="1371600" eaLnBrk="0" fontAlgn="base" hangingPunct="0">
              <a:spcBef>
                <a:spcPct val="0"/>
              </a:spcBef>
              <a:spcAft>
                <a:spcPct val="0"/>
              </a:spcAft>
              <a:defRPr sz="2400">
                <a:solidFill>
                  <a:schemeClr val="tx1"/>
                </a:solidFill>
                <a:latin typeface="Arial" charset="0"/>
                <a:ea typeface="ＭＳ Ｐゴシック" pitchFamily="77" charset="-128"/>
              </a:defRPr>
            </a:lvl8pPr>
            <a:lvl9pPr marL="1828800" eaLnBrk="0" fontAlgn="base" hangingPunct="0">
              <a:spcBef>
                <a:spcPct val="0"/>
              </a:spcBef>
              <a:spcAft>
                <a:spcPct val="0"/>
              </a:spcAft>
              <a:defRPr sz="2400">
                <a:solidFill>
                  <a:schemeClr val="tx1"/>
                </a:solidFill>
                <a:latin typeface="Arial" charset="0"/>
                <a:ea typeface="ＭＳ Ｐゴシック" pitchFamily="77" charset="-128"/>
              </a:defRPr>
            </a:lvl9pPr>
          </a:lstStyle>
          <a:p>
            <a:pPr algn="r" eaLnBrk="1" hangingPunct="1"/>
            <a:fld id="{4F55FF24-5126-4320-A741-BDA934F73C7A}" type="slidenum">
              <a:rPr lang="en-US" sz="1200">
                <a:solidFill>
                  <a:prstClr val="black"/>
                </a:solidFill>
              </a:rPr>
              <a:pPr algn="r" eaLnBrk="1" hangingPunct="1"/>
              <a:t>24</a:t>
            </a:fld>
            <a:endParaRPr lang="en-US" sz="1200" dirty="0">
              <a:solidFill>
                <a:prstClr val="black"/>
              </a:solidFill>
            </a:endParaRP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dirty="0">
                <a:latin typeface="Arial" charset="0"/>
              </a:rPr>
              <a:t>Hazelbaker tool has Appearance items to assess and Functional items (see next notes page)</a:t>
            </a:r>
          </a:p>
          <a:p>
            <a:pPr lvl="1" eaLnBrk="1" hangingPunct="1">
              <a:lnSpc>
                <a:spcPct val="80000"/>
              </a:lnSpc>
            </a:pPr>
            <a:r>
              <a:rPr lang="en-US" sz="800" dirty="0">
                <a:latin typeface="Arial" charset="0"/>
                <a:ea typeface="ＭＳ Ｐゴシック" pitchFamily="77" charset="-128"/>
              </a:rPr>
              <a:t>Appearance items</a:t>
            </a:r>
          </a:p>
          <a:p>
            <a:pPr lvl="2" eaLnBrk="1" hangingPunct="1">
              <a:lnSpc>
                <a:spcPct val="80000"/>
              </a:lnSpc>
            </a:pPr>
            <a:r>
              <a:rPr lang="en-US" sz="700" dirty="0">
                <a:latin typeface="Arial" charset="0"/>
                <a:ea typeface="ＭＳ Ｐゴシック" pitchFamily="77" charset="-128"/>
              </a:rPr>
              <a:t>Appearance of tongue</a:t>
            </a:r>
          </a:p>
          <a:p>
            <a:pPr lvl="3" eaLnBrk="1" hangingPunct="1">
              <a:lnSpc>
                <a:spcPct val="80000"/>
              </a:lnSpc>
            </a:pPr>
            <a:r>
              <a:rPr lang="en-US" sz="800" dirty="0">
                <a:latin typeface="Arial" charset="0"/>
                <a:ea typeface="ＭＳ Ｐゴシック" pitchFamily="77" charset="-128"/>
              </a:rPr>
              <a:t>2: Round or square</a:t>
            </a:r>
          </a:p>
          <a:p>
            <a:pPr lvl="3" eaLnBrk="1" hangingPunct="1">
              <a:lnSpc>
                <a:spcPct val="80000"/>
              </a:lnSpc>
            </a:pPr>
            <a:r>
              <a:rPr lang="en-US" sz="800" dirty="0">
                <a:latin typeface="Arial" charset="0"/>
                <a:ea typeface="ＭＳ Ｐゴシック" pitchFamily="77" charset="-128"/>
              </a:rPr>
              <a:t>1: Slight cleft in tip apparent </a:t>
            </a:r>
          </a:p>
          <a:p>
            <a:pPr lvl="3" eaLnBrk="1" hangingPunct="1">
              <a:lnSpc>
                <a:spcPct val="80000"/>
              </a:lnSpc>
            </a:pPr>
            <a:r>
              <a:rPr lang="en-US" sz="800" dirty="0">
                <a:latin typeface="Arial" charset="0"/>
                <a:ea typeface="ＭＳ Ｐゴシック" pitchFamily="77" charset="-128"/>
              </a:rPr>
              <a:t>0: Heart- or V-shaped </a:t>
            </a:r>
            <a:endParaRPr lang="en-US" sz="700" dirty="0">
              <a:latin typeface="Arial" charset="0"/>
              <a:ea typeface="ＭＳ Ｐゴシック" pitchFamily="77" charset="-128"/>
            </a:endParaRPr>
          </a:p>
          <a:p>
            <a:pPr lvl="2" eaLnBrk="1" hangingPunct="1">
              <a:lnSpc>
                <a:spcPct val="80000"/>
              </a:lnSpc>
            </a:pPr>
            <a:r>
              <a:rPr lang="en-US" sz="700" dirty="0">
                <a:latin typeface="Arial" charset="0"/>
                <a:ea typeface="ＭＳ Ｐゴシック" pitchFamily="77" charset="-128"/>
              </a:rPr>
              <a:t>Elasticity of frenulum</a:t>
            </a:r>
          </a:p>
          <a:p>
            <a:pPr lvl="3" eaLnBrk="1" hangingPunct="1">
              <a:lnSpc>
                <a:spcPct val="80000"/>
              </a:lnSpc>
            </a:pPr>
            <a:r>
              <a:rPr lang="en-US" sz="800" dirty="0">
                <a:latin typeface="Arial" charset="0"/>
                <a:ea typeface="ＭＳ Ｐゴシック" pitchFamily="77" charset="-128"/>
              </a:rPr>
              <a:t>2: Very elastic </a:t>
            </a:r>
          </a:p>
          <a:p>
            <a:pPr lvl="3" eaLnBrk="1" hangingPunct="1">
              <a:lnSpc>
                <a:spcPct val="80000"/>
              </a:lnSpc>
            </a:pPr>
            <a:r>
              <a:rPr lang="en-US" sz="800" dirty="0">
                <a:latin typeface="Arial" charset="0"/>
                <a:ea typeface="ＭＳ Ｐゴシック" pitchFamily="77" charset="-128"/>
              </a:rPr>
              <a:t>1: Moderately elastic </a:t>
            </a:r>
          </a:p>
          <a:p>
            <a:pPr lvl="3" eaLnBrk="1" hangingPunct="1">
              <a:lnSpc>
                <a:spcPct val="80000"/>
              </a:lnSpc>
            </a:pPr>
            <a:r>
              <a:rPr lang="en-US" sz="800" dirty="0">
                <a:latin typeface="Arial" charset="0"/>
                <a:ea typeface="ＭＳ Ｐゴシック" pitchFamily="77" charset="-128"/>
              </a:rPr>
              <a:t>0: Little or no elasticity </a:t>
            </a:r>
            <a:endParaRPr lang="en-US" sz="700" dirty="0">
              <a:latin typeface="Arial" charset="0"/>
              <a:ea typeface="ＭＳ Ｐゴシック" pitchFamily="77" charset="-128"/>
            </a:endParaRPr>
          </a:p>
          <a:p>
            <a:pPr lvl="2" eaLnBrk="1" hangingPunct="1">
              <a:lnSpc>
                <a:spcPct val="80000"/>
              </a:lnSpc>
            </a:pPr>
            <a:r>
              <a:rPr lang="en-US" sz="700" dirty="0">
                <a:latin typeface="Arial" charset="0"/>
                <a:ea typeface="ＭＳ Ｐゴシック" pitchFamily="77" charset="-128"/>
              </a:rPr>
              <a:t>Length of lingual frenulum when tongue lifted</a:t>
            </a:r>
          </a:p>
          <a:p>
            <a:pPr lvl="3" eaLnBrk="1" hangingPunct="1">
              <a:lnSpc>
                <a:spcPct val="80000"/>
              </a:lnSpc>
            </a:pPr>
            <a:r>
              <a:rPr lang="en-US" sz="800" dirty="0">
                <a:latin typeface="Arial" charset="0"/>
                <a:ea typeface="ＭＳ Ｐゴシック" pitchFamily="77" charset="-128"/>
              </a:rPr>
              <a:t>2: &gt; 1 cm</a:t>
            </a:r>
          </a:p>
          <a:p>
            <a:pPr lvl="3" eaLnBrk="1" hangingPunct="1">
              <a:lnSpc>
                <a:spcPct val="80000"/>
              </a:lnSpc>
            </a:pPr>
            <a:r>
              <a:rPr lang="en-US" sz="800" dirty="0">
                <a:latin typeface="Arial" charset="0"/>
                <a:ea typeface="ＭＳ Ｐゴシック" pitchFamily="77" charset="-128"/>
              </a:rPr>
              <a:t>1: 1 cm </a:t>
            </a:r>
          </a:p>
          <a:p>
            <a:pPr lvl="3" eaLnBrk="1" hangingPunct="1">
              <a:lnSpc>
                <a:spcPct val="80000"/>
              </a:lnSpc>
            </a:pPr>
            <a:r>
              <a:rPr lang="en-US" sz="800" dirty="0">
                <a:latin typeface="Arial" charset="0"/>
                <a:ea typeface="ＭＳ Ｐゴシック" pitchFamily="77" charset="-128"/>
              </a:rPr>
              <a:t>0: &lt;1 cm</a:t>
            </a:r>
          </a:p>
          <a:p>
            <a:pPr lvl="2" eaLnBrk="1" hangingPunct="1">
              <a:lnSpc>
                <a:spcPct val="80000"/>
              </a:lnSpc>
            </a:pPr>
            <a:r>
              <a:rPr lang="en-US" sz="700" dirty="0">
                <a:latin typeface="Arial" charset="0"/>
                <a:ea typeface="ＭＳ Ｐゴシック" pitchFamily="77" charset="-128"/>
              </a:rPr>
              <a:t>Attachment of lingual frenulum to tongue</a:t>
            </a:r>
          </a:p>
          <a:p>
            <a:pPr lvl="3" eaLnBrk="1" hangingPunct="1">
              <a:lnSpc>
                <a:spcPct val="80000"/>
              </a:lnSpc>
            </a:pPr>
            <a:r>
              <a:rPr lang="en-US" sz="800" dirty="0">
                <a:latin typeface="Arial" charset="0"/>
                <a:ea typeface="ＭＳ Ｐゴシック" pitchFamily="77" charset="-128"/>
              </a:rPr>
              <a:t>2: Posterior to tip</a:t>
            </a:r>
          </a:p>
          <a:p>
            <a:pPr lvl="3" eaLnBrk="1" hangingPunct="1">
              <a:lnSpc>
                <a:spcPct val="80000"/>
              </a:lnSpc>
            </a:pPr>
            <a:r>
              <a:rPr lang="en-US" sz="800" dirty="0">
                <a:latin typeface="Arial" charset="0"/>
                <a:ea typeface="ＭＳ Ｐゴシック" pitchFamily="77" charset="-128"/>
              </a:rPr>
              <a:t>1: At tip</a:t>
            </a:r>
          </a:p>
          <a:p>
            <a:pPr lvl="3" eaLnBrk="1" hangingPunct="1">
              <a:lnSpc>
                <a:spcPct val="80000"/>
              </a:lnSpc>
            </a:pPr>
            <a:r>
              <a:rPr lang="en-US" sz="800" dirty="0">
                <a:latin typeface="Arial" charset="0"/>
                <a:ea typeface="ＭＳ Ｐゴシック" pitchFamily="77" charset="-128"/>
              </a:rPr>
              <a:t>0: Notched tip</a:t>
            </a:r>
            <a:endParaRPr lang="en-US" sz="700" dirty="0">
              <a:latin typeface="Arial" charset="0"/>
              <a:ea typeface="ＭＳ Ｐゴシック" pitchFamily="77" charset="-128"/>
            </a:endParaRPr>
          </a:p>
          <a:p>
            <a:pPr lvl="2" eaLnBrk="1" hangingPunct="1">
              <a:lnSpc>
                <a:spcPct val="80000"/>
              </a:lnSpc>
            </a:pPr>
            <a:r>
              <a:rPr lang="en-US" sz="700" dirty="0">
                <a:latin typeface="Arial" charset="0"/>
                <a:ea typeface="ＭＳ Ｐゴシック" pitchFamily="77" charset="-128"/>
              </a:rPr>
              <a:t>Attachment of lingual frenulum to inferior alveolar ridge</a:t>
            </a:r>
          </a:p>
          <a:p>
            <a:pPr lvl="3" eaLnBrk="1" hangingPunct="1">
              <a:lnSpc>
                <a:spcPct val="80000"/>
              </a:lnSpc>
            </a:pPr>
            <a:r>
              <a:rPr lang="en-US" sz="800" dirty="0">
                <a:latin typeface="Arial" charset="0"/>
                <a:ea typeface="ＭＳ Ｐゴシック" pitchFamily="77" charset="-128"/>
              </a:rPr>
              <a:t>2: Attached to floor of mouth or well below ridge</a:t>
            </a:r>
          </a:p>
          <a:p>
            <a:pPr lvl="3" eaLnBrk="1" hangingPunct="1">
              <a:lnSpc>
                <a:spcPct val="80000"/>
              </a:lnSpc>
            </a:pPr>
            <a:r>
              <a:rPr lang="en-US" sz="800" dirty="0">
                <a:latin typeface="Arial" charset="0"/>
                <a:ea typeface="ＭＳ Ｐゴシック" pitchFamily="77" charset="-128"/>
              </a:rPr>
              <a:t>1: Attached just below ridge</a:t>
            </a:r>
          </a:p>
          <a:p>
            <a:pPr lvl="3" eaLnBrk="1" hangingPunct="1">
              <a:lnSpc>
                <a:spcPct val="80000"/>
              </a:lnSpc>
            </a:pPr>
            <a:r>
              <a:rPr lang="en-US" sz="800" dirty="0">
                <a:latin typeface="Arial" charset="0"/>
                <a:ea typeface="ＭＳ Ｐゴシック" pitchFamily="77" charset="-128"/>
              </a:rPr>
              <a:t>0: Attached at ridge</a:t>
            </a:r>
          </a:p>
          <a:p>
            <a:pPr lvl="2" eaLnBrk="1" hangingPunct="1">
              <a:lnSpc>
                <a:spcPct val="80000"/>
              </a:lnSpc>
            </a:pPr>
            <a:endParaRPr lang="en-US" sz="800" dirty="0">
              <a:latin typeface="Arial" charset="0"/>
              <a:ea typeface="ＭＳ Ｐゴシック" pitchFamily="77" charset="-128"/>
            </a:endParaRPr>
          </a:p>
          <a:p>
            <a:pPr eaLnBrk="1" hangingPunct="1">
              <a:lnSpc>
                <a:spcPct val="80000"/>
              </a:lnSpc>
            </a:pPr>
            <a:endParaRPr lang="en-US" sz="800" dirty="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infant’s tongue is assessed using the 5 appearance items and the 7 function items. </a:t>
            </a:r>
          </a:p>
          <a:p>
            <a:r>
              <a:rPr lang="en-US" dirty="0"/>
              <a:t>Significant </a:t>
            </a:r>
            <a:r>
              <a:rPr lang="en-US" dirty="0" err="1"/>
              <a:t>ankyloglossia</a:t>
            </a:r>
            <a:r>
              <a:rPr lang="en-US" dirty="0"/>
              <a:t> is diagnosed when the appearance score total is 8 or less and/or the function score total is 11 or less. (2;3)</a:t>
            </a:r>
          </a:p>
          <a:p>
            <a:r>
              <a:rPr lang="en-US" dirty="0"/>
              <a:t>Adapted with permission from Hazelbaker AK: The assessment tool for lingual frenulum function (ATLFF): Use in a lactation consultant private practice Masters thesis, Pacific </a:t>
            </a:r>
            <a:r>
              <a:rPr lang="en-US" dirty="0" err="1"/>
              <a:t>OaksCollege</a:t>
            </a:r>
            <a:r>
              <a:rPr lang="en-US" dirty="0"/>
              <a:t>, 1993.</a:t>
            </a:r>
          </a:p>
        </p:txBody>
      </p:sp>
      <p:sp>
        <p:nvSpPr>
          <p:cNvPr id="4" name="Slide Number Placeholder 3"/>
          <p:cNvSpPr>
            <a:spLocks noGrp="1"/>
          </p:cNvSpPr>
          <p:nvPr>
            <p:ph type="sldNum" sz="quarter" idx="10"/>
          </p:nvPr>
        </p:nvSpPr>
        <p:spPr/>
        <p:txBody>
          <a:bodyPr/>
          <a:lstStyle/>
          <a:p>
            <a:fld id="{625846C7-F210-455F-84F0-3C04D792A77D}"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694231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157837-BF71-4621-A164-31EBBF89CEE0}" type="slidenum">
              <a:rPr lang="en-US">
                <a:solidFill>
                  <a:prstClr val="black"/>
                </a:solidFill>
              </a:rPr>
              <a:pPr/>
              <a:t>33</a:t>
            </a:fld>
            <a:endParaRPr lang="en-US">
              <a:solidFill>
                <a:prstClr val="black"/>
              </a:solidFill>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a:t>Outcome is different in symptomatic newborns- 12% increase in neurologic abn and a 50% increase in neuro abn with szs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D57A30-BC5E-4F67-A8B3-2408340BE996}" type="slidenum">
              <a:rPr lang="en-US">
                <a:solidFill>
                  <a:prstClr val="black"/>
                </a:solidFill>
              </a:rPr>
              <a:pPr/>
              <a:t>34</a:t>
            </a:fld>
            <a:endParaRPr lang="en-US">
              <a:solidFill>
                <a:prstClr val="black"/>
              </a:solidFill>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a:t>Animal studies and human postmortem studies suggest that severe prolonged </a:t>
            </a:r>
            <a:r>
              <a:rPr lang="en-US" b="1"/>
              <a:t>hypoglycemia</a:t>
            </a:r>
            <a:r>
              <a:rPr lang="en-US"/>
              <a:t> gives rise to distinct patterns of brain injury, with a propensity for occipital and parietal cortex and subcortical white matter (WM) involvement. </a:t>
            </a:r>
          </a:p>
          <a:p>
            <a:r>
              <a:rPr lang="en-US"/>
              <a:t>Early MRI findings were more instructive than severity or duration of </a:t>
            </a:r>
            <a:r>
              <a:rPr lang="en-US" b="1"/>
              <a:t>hypoglycemia</a:t>
            </a:r>
            <a:r>
              <a:rPr lang="en-US"/>
              <a:t> in predicting </a:t>
            </a:r>
            <a:r>
              <a:rPr lang="en-US" b="1"/>
              <a:t>neurodevelopmental</a:t>
            </a:r>
            <a:r>
              <a:rPr lang="en-US"/>
              <a:t> </a:t>
            </a:r>
            <a:r>
              <a:rPr lang="en-US" b="1"/>
              <a:t>outcome</a:t>
            </a:r>
            <a:r>
              <a:rPr lang="en-US"/>
              <a:t>s. PEDIATRICS Vol. 122 No. 1 July 2008, pp. 65-74 (doi:10.1542/peds.2007-2822)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1C579B-21EE-4E26-96DE-81D90EEDB701}" type="slidenum">
              <a:rPr lang="en-US">
                <a:solidFill>
                  <a:prstClr val="black"/>
                </a:solidFill>
              </a:rPr>
              <a:pPr/>
              <a:t>35</a:t>
            </a:fld>
            <a:endParaRPr lang="en-US">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a:t>Plasma or serum glucoses are 10%-15% higher than in whole blood.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CCBD48-9F5C-4FCB-A269-CC4E3FA74C42}" type="slidenum">
              <a:rPr lang="en-US">
                <a:solidFill>
                  <a:prstClr val="black"/>
                </a:solidFill>
              </a:rPr>
              <a:pPr/>
              <a:t>39</a:t>
            </a:fld>
            <a:endParaRPr lang="en-US">
              <a:solidFill>
                <a:prstClr val="black"/>
              </a:solidFill>
            </a:endParaRPr>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a:t>Even in the presence of an arbitrary low glucose level, the physician must assess the general status of the infant by observation and physical examination to rule out other disease entities and processes that may need additional laboratory evaluation and treatment. </a:t>
            </a:r>
          </a:p>
          <a:p>
            <a:r>
              <a:rPr lang="en-US"/>
              <a:t>A diagnosis of hypoglycemia also requires that symptoms abate after normoglycemia is restored. Transient, single, brief periods of hypoglycemia are unlikely to cause permanent neurologic damage.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Causes of neonatal</a:t>
            </a:r>
            <a:r>
              <a:rPr lang="en-US" baseline="0" dirty="0"/>
              <a:t> </a:t>
            </a:r>
            <a:r>
              <a:rPr lang="en-US" baseline="0" dirty="0" err="1"/>
              <a:t>hyperinsulinemia</a:t>
            </a:r>
            <a:endParaRPr lang="en-US" baseline="0" dirty="0"/>
          </a:p>
          <a:p>
            <a:r>
              <a:rPr lang="en-US" sz="1200" b="0" i="0" kern="1200" dirty="0">
                <a:solidFill>
                  <a:schemeClr val="tx1"/>
                </a:solidFill>
                <a:effectLst/>
                <a:latin typeface="+mn-lt"/>
                <a:ea typeface="+mn-ea"/>
                <a:cs typeface="+mn-cs"/>
              </a:rPr>
              <a:t>Infant of a mother with diabetes</a:t>
            </a:r>
          </a:p>
          <a:p>
            <a:r>
              <a:rPr lang="en-US" sz="1200" b="0" i="0" kern="1200" dirty="0">
                <a:solidFill>
                  <a:schemeClr val="tx1"/>
                </a:solidFill>
                <a:effectLst/>
                <a:latin typeface="+mn-lt"/>
                <a:ea typeface="+mn-ea"/>
                <a:cs typeface="+mn-cs"/>
              </a:rPr>
              <a:t>Infant who is SGA</a:t>
            </a:r>
          </a:p>
          <a:p>
            <a:r>
              <a:rPr lang="en-US" sz="1200" b="0" i="0" kern="1200" dirty="0">
                <a:solidFill>
                  <a:schemeClr val="tx1"/>
                </a:solidFill>
                <a:effectLst/>
                <a:latin typeface="+mn-lt"/>
                <a:ea typeface="+mn-ea"/>
                <a:cs typeface="+mn-cs"/>
              </a:rPr>
              <a:t>Perinatal stress/asphyxia</a:t>
            </a:r>
          </a:p>
          <a:p>
            <a:r>
              <a:rPr lang="en-US" sz="1200" b="0" i="0" kern="1200" dirty="0">
                <a:solidFill>
                  <a:schemeClr val="tx1"/>
                </a:solidFill>
                <a:effectLst/>
                <a:latin typeface="+mn-lt"/>
                <a:ea typeface="+mn-ea"/>
                <a:cs typeface="+mn-cs"/>
              </a:rPr>
              <a:t>Erythroblastosis fetalis</a:t>
            </a:r>
          </a:p>
          <a:p>
            <a:r>
              <a:rPr lang="en-US" sz="1200" b="0" i="0" u="none" strike="noStrike" kern="1200" dirty="0">
                <a:solidFill>
                  <a:schemeClr val="tx1"/>
                </a:solidFill>
                <a:effectLst/>
                <a:latin typeface="+mn-lt"/>
                <a:ea typeface="+mn-ea"/>
                <a:cs typeface="+mn-cs"/>
                <a:hlinkClick r:id="rId3"/>
              </a:rPr>
              <a:t>Sepsis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Beckwith-</a:t>
            </a:r>
            <a:r>
              <a:rPr lang="en-US" sz="1200" b="0" i="0" kern="1200" dirty="0" err="1">
                <a:solidFill>
                  <a:schemeClr val="tx1"/>
                </a:solidFill>
                <a:effectLst/>
                <a:latin typeface="+mn-lt"/>
                <a:ea typeface="+mn-ea"/>
                <a:cs typeface="+mn-cs"/>
              </a:rPr>
              <a:t>Wiedemann</a:t>
            </a:r>
            <a:r>
              <a:rPr lang="en-US" sz="1200" b="0" i="0" kern="1200" dirty="0">
                <a:solidFill>
                  <a:schemeClr val="tx1"/>
                </a:solidFill>
                <a:effectLst/>
                <a:latin typeface="+mn-lt"/>
                <a:ea typeface="+mn-ea"/>
                <a:cs typeface="+mn-cs"/>
              </a:rPr>
              <a:t> syndrome</a:t>
            </a:r>
          </a:p>
          <a:p>
            <a:r>
              <a:rPr lang="en-US" sz="1200" b="0" i="0" kern="1200" dirty="0">
                <a:solidFill>
                  <a:schemeClr val="tx1"/>
                </a:solidFill>
                <a:effectLst/>
                <a:latin typeface="+mn-lt"/>
                <a:ea typeface="+mn-ea"/>
                <a:cs typeface="+mn-cs"/>
              </a:rPr>
              <a:t>Drug-induced </a:t>
            </a:r>
            <a:r>
              <a:rPr lang="en-US" sz="1200" b="0" i="0" kern="1200" dirty="0" err="1">
                <a:solidFill>
                  <a:schemeClr val="tx1"/>
                </a:solidFill>
                <a:effectLst/>
                <a:latin typeface="+mn-lt"/>
                <a:ea typeface="+mn-ea"/>
                <a:cs typeface="+mn-cs"/>
              </a:rPr>
              <a:t>hyperinsulinismSurreptitious</a:t>
            </a:r>
            <a:r>
              <a:rPr lang="en-US" sz="1200" b="0" i="0" kern="1200" dirty="0">
                <a:solidFill>
                  <a:schemeClr val="tx1"/>
                </a:solidFill>
                <a:effectLst/>
                <a:latin typeface="+mn-lt"/>
                <a:ea typeface="+mn-ea"/>
                <a:cs typeface="+mn-cs"/>
              </a:rPr>
              <a:t> insulin administration</a:t>
            </a:r>
          </a:p>
          <a:p>
            <a:r>
              <a:rPr lang="en-US" sz="1200" b="0" i="0" kern="1200" dirty="0">
                <a:solidFill>
                  <a:schemeClr val="tx1"/>
                </a:solidFill>
                <a:effectLst/>
                <a:latin typeface="+mn-lt"/>
                <a:ea typeface="+mn-ea"/>
                <a:cs typeface="+mn-cs"/>
              </a:rPr>
              <a:t>Oral hypoglycemic ingestion</a:t>
            </a:r>
          </a:p>
          <a:p>
            <a:r>
              <a:rPr lang="en-US" sz="1200" b="0" i="0" kern="1200" dirty="0">
                <a:solidFill>
                  <a:schemeClr val="tx1"/>
                </a:solidFill>
                <a:effectLst/>
                <a:latin typeface="+mn-lt"/>
                <a:ea typeface="+mn-ea"/>
                <a:cs typeface="+mn-cs"/>
              </a:rPr>
              <a:t>Blood transfusion</a:t>
            </a:r>
          </a:p>
          <a:p>
            <a:r>
              <a:rPr lang="en-US" sz="1200" b="0" i="0" kern="1200" dirty="0">
                <a:solidFill>
                  <a:schemeClr val="tx1"/>
                </a:solidFill>
                <a:effectLst/>
                <a:latin typeface="+mn-lt"/>
                <a:ea typeface="+mn-ea"/>
                <a:cs typeface="+mn-cs"/>
              </a:rPr>
              <a:t>Umbilical artery catheter placement</a:t>
            </a:r>
          </a:p>
          <a:p>
            <a:endParaRPr lang="en-US" dirty="0"/>
          </a:p>
        </p:txBody>
      </p:sp>
      <p:sp>
        <p:nvSpPr>
          <p:cNvPr id="4" name="Slide Number Placeholder 3"/>
          <p:cNvSpPr>
            <a:spLocks noGrp="1"/>
          </p:cNvSpPr>
          <p:nvPr>
            <p:ph type="sldNum" sz="quarter" idx="10"/>
          </p:nvPr>
        </p:nvSpPr>
        <p:spPr/>
        <p:txBody>
          <a:bodyPr/>
          <a:lstStyle/>
          <a:p>
            <a:fld id="{625846C7-F210-455F-84F0-3C04D792A77D}"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626547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pitchFamily="77" charset="-128"/>
              </a:rPr>
              <a:t>After a feeding, some babies with a strong need to suck may very well want to continue nursing or accept a bottle.</a:t>
            </a:r>
          </a:p>
          <a:p>
            <a:endParaRPr lang="en-US" dirty="0"/>
          </a:p>
        </p:txBody>
      </p:sp>
      <p:sp>
        <p:nvSpPr>
          <p:cNvPr id="4" name="Slide Number Placeholder 3"/>
          <p:cNvSpPr>
            <a:spLocks noGrp="1"/>
          </p:cNvSpPr>
          <p:nvPr>
            <p:ph type="sldNum" sz="quarter" idx="10"/>
          </p:nvPr>
        </p:nvSpPr>
        <p:spPr/>
        <p:txBody>
          <a:bodyPr/>
          <a:lstStyle/>
          <a:p>
            <a:fld id="{625846C7-F210-455F-84F0-3C04D792A77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961725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5846C7-F210-455F-84F0-3C04D792A77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931490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77" charset="-128"/>
              </a:defRPr>
            </a:lvl1pPr>
            <a:lvl2pPr marL="37931725" indent="-37474525" eaLnBrk="0" hangingPunct="0">
              <a:defRPr sz="2400">
                <a:solidFill>
                  <a:schemeClr val="tx1"/>
                </a:solidFill>
                <a:latin typeface="Arial" charset="0"/>
                <a:ea typeface="ＭＳ Ｐゴシック" pitchFamily="77" charset="-128"/>
              </a:defRPr>
            </a:lvl2pPr>
            <a:lvl3pPr eaLnBrk="0" hangingPunct="0">
              <a:defRPr sz="2400">
                <a:solidFill>
                  <a:schemeClr val="tx1"/>
                </a:solidFill>
                <a:latin typeface="Arial" charset="0"/>
                <a:ea typeface="ＭＳ Ｐゴシック" pitchFamily="77" charset="-128"/>
              </a:defRPr>
            </a:lvl3pPr>
            <a:lvl4pPr eaLnBrk="0" hangingPunct="0">
              <a:defRPr sz="2400">
                <a:solidFill>
                  <a:schemeClr val="tx1"/>
                </a:solidFill>
                <a:latin typeface="Arial" charset="0"/>
                <a:ea typeface="ＭＳ Ｐゴシック" pitchFamily="77" charset="-128"/>
              </a:defRPr>
            </a:lvl4pPr>
            <a:lvl5pPr eaLnBrk="0" hangingPunct="0">
              <a:defRPr sz="2400">
                <a:solidFill>
                  <a:schemeClr val="tx1"/>
                </a:solidFill>
                <a:latin typeface="Arial" charset="0"/>
                <a:ea typeface="ＭＳ Ｐゴシック" pitchFamily="77" charset="-128"/>
              </a:defRPr>
            </a:lvl5pPr>
            <a:lvl6pPr marL="457200" eaLnBrk="0" fontAlgn="base" hangingPunct="0">
              <a:spcBef>
                <a:spcPct val="0"/>
              </a:spcBef>
              <a:spcAft>
                <a:spcPct val="0"/>
              </a:spcAft>
              <a:defRPr sz="2400">
                <a:solidFill>
                  <a:schemeClr val="tx1"/>
                </a:solidFill>
                <a:latin typeface="Arial" charset="0"/>
                <a:ea typeface="ＭＳ Ｐゴシック" pitchFamily="77" charset="-128"/>
              </a:defRPr>
            </a:lvl6pPr>
            <a:lvl7pPr marL="914400" eaLnBrk="0" fontAlgn="base" hangingPunct="0">
              <a:spcBef>
                <a:spcPct val="0"/>
              </a:spcBef>
              <a:spcAft>
                <a:spcPct val="0"/>
              </a:spcAft>
              <a:defRPr sz="2400">
                <a:solidFill>
                  <a:schemeClr val="tx1"/>
                </a:solidFill>
                <a:latin typeface="Arial" charset="0"/>
                <a:ea typeface="ＭＳ Ｐゴシック" pitchFamily="77" charset="-128"/>
              </a:defRPr>
            </a:lvl7pPr>
            <a:lvl8pPr marL="1371600" eaLnBrk="0" fontAlgn="base" hangingPunct="0">
              <a:spcBef>
                <a:spcPct val="0"/>
              </a:spcBef>
              <a:spcAft>
                <a:spcPct val="0"/>
              </a:spcAft>
              <a:defRPr sz="2400">
                <a:solidFill>
                  <a:schemeClr val="tx1"/>
                </a:solidFill>
                <a:latin typeface="Arial" charset="0"/>
                <a:ea typeface="ＭＳ Ｐゴシック" pitchFamily="77" charset="-128"/>
              </a:defRPr>
            </a:lvl8pPr>
            <a:lvl9pPr marL="1828800" eaLnBrk="0" fontAlgn="base" hangingPunct="0">
              <a:spcBef>
                <a:spcPct val="0"/>
              </a:spcBef>
              <a:spcAft>
                <a:spcPct val="0"/>
              </a:spcAft>
              <a:defRPr sz="2400">
                <a:solidFill>
                  <a:schemeClr val="tx1"/>
                </a:solidFill>
                <a:latin typeface="Arial" charset="0"/>
                <a:ea typeface="ＭＳ Ｐゴシック" pitchFamily="77" charset="-128"/>
              </a:defRPr>
            </a:lvl9pPr>
          </a:lstStyle>
          <a:p>
            <a:pPr eaLnBrk="1" hangingPunct="1"/>
            <a:fld id="{960F4792-7E77-4A2B-9A61-F8AAA76F783E}" type="slidenum">
              <a:rPr lang="en-US" sz="1200">
                <a:solidFill>
                  <a:prstClr val="black"/>
                </a:solidFill>
              </a:rPr>
              <a:pPr eaLnBrk="1" hangingPunct="1"/>
              <a:t>11</a:t>
            </a:fld>
            <a:endParaRPr lang="en-US" sz="120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charset="0"/>
                <a:ea typeface="ＭＳ Ｐゴシック" pitchFamily="77" charset="-128"/>
              </a:rPr>
              <a:t>from </a:t>
            </a:r>
            <a:r>
              <a:rPr lang="en-US" i="1" dirty="0">
                <a:latin typeface="Arial" charset="0"/>
                <a:ea typeface="ＭＳ Ｐゴシック" pitchFamily="77" charset="-128"/>
              </a:rPr>
              <a:t>Breastfeeding Handbook for Physicians</a:t>
            </a:r>
            <a:r>
              <a:rPr lang="en-US" dirty="0">
                <a:latin typeface="Arial" charset="0"/>
                <a:ea typeface="ＭＳ Ｐゴシック" pitchFamily="77" charset="-128"/>
              </a:rPr>
              <a:t>, p. 70.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mothers neither sit up right nor do they lie on their sides or flat on their back.  Instead, they are in comfortable semi-reclined positions where every part of their body is supported especially their shoulders and neck.  Then they lie their babies on top of their bodies so that babies head is somewhere near the breast. In other words mothers make the breast available.  Babies lie prone or on their tummies but their bodies are not flat but tilted up. most mothers don’t attach the baby to the breast so there is no step-by-step fixed system to learn. Most babies self attach.  Similar to the breast crawl babies do after birth while skin to skin.</a:t>
            </a:r>
            <a:endParaRPr lang="en-US" dirty="0"/>
          </a:p>
        </p:txBody>
      </p:sp>
      <p:sp>
        <p:nvSpPr>
          <p:cNvPr id="4" name="Slide Number Placeholder 3"/>
          <p:cNvSpPr>
            <a:spLocks noGrp="1"/>
          </p:cNvSpPr>
          <p:nvPr>
            <p:ph type="sldNum" sz="quarter" idx="10"/>
          </p:nvPr>
        </p:nvSpPr>
        <p:spPr/>
        <p:txBody>
          <a:bodyPr/>
          <a:lstStyle/>
          <a:p>
            <a:fld id="{625846C7-F210-455F-84F0-3C04D792A77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893978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pitchFamily="77" charset="-128"/>
              </a:rPr>
              <a:t>When the infant is latched correctly, the mother will feel a gentle tugging with the wave-like movements of the infants tongue and jaw, but should feel no pain </a:t>
            </a:r>
          </a:p>
          <a:p>
            <a:r>
              <a:rPr lang="en-US">
                <a:latin typeface="Arial" charset="0"/>
                <a:ea typeface="ＭＳ Ｐゴシック" pitchFamily="77" charset="-128"/>
              </a:rPr>
              <a:t>Suckling should be fast at first as the let-down reflex is initiated, but once the milk is ejected the suckling will slow into a rhythmic pattern with noted audible swallowing (if the room is quiet) </a:t>
            </a:r>
          </a:p>
          <a:p>
            <a:r>
              <a:rPr lang="en-US">
                <a:latin typeface="Arial" charset="0"/>
                <a:ea typeface="ＭＳ Ｐゴシック" pitchFamily="77" charset="-128"/>
              </a:rPr>
              <a:t>Upon completion of nursing, the mother can release the suction by inserting a clean finger into the corner of the infant’s mouth. This will decrease the risk of trauma to the nipple and breast tissue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z="1000" b="1" dirty="0">
                <a:ea typeface="ＭＳ Ｐゴシック" pitchFamily="77" charset="-128"/>
              </a:rPr>
              <a:t>LATCH SCORE: </a:t>
            </a:r>
            <a:r>
              <a:rPr lang="en-US" sz="1000" dirty="0">
                <a:ea typeface="ＭＳ Ｐゴシック" pitchFamily="77" charset="-128"/>
              </a:rPr>
              <a:t>In hospital practice often scores recorded based on mother’s report instead of observation</a:t>
            </a:r>
          </a:p>
          <a:p>
            <a:pPr>
              <a:lnSpc>
                <a:spcPct val="80000"/>
              </a:lnSpc>
            </a:pPr>
            <a:r>
              <a:rPr lang="en-US" sz="1000" dirty="0">
                <a:ea typeface="ＭＳ Ｐゴシック" pitchFamily="77" charset="-128"/>
              </a:rPr>
              <a:t>L = Latch</a:t>
            </a:r>
          </a:p>
          <a:p>
            <a:pPr>
              <a:lnSpc>
                <a:spcPct val="80000"/>
              </a:lnSpc>
            </a:pPr>
            <a:r>
              <a:rPr lang="en-US" sz="1000" dirty="0">
                <a:ea typeface="ＭＳ Ｐゴシック" pitchFamily="77" charset="-128"/>
              </a:rPr>
              <a:t>0 = Too sleepy or reluctant, No latch achieved,1 = Repeated attempts, Hold nipple in mouth, Stimulate to suck</a:t>
            </a:r>
          </a:p>
          <a:p>
            <a:pPr>
              <a:lnSpc>
                <a:spcPct val="80000"/>
              </a:lnSpc>
            </a:pPr>
            <a:r>
              <a:rPr lang="en-US" sz="1000" dirty="0">
                <a:ea typeface="ＭＳ Ｐゴシック" pitchFamily="77" charset="-128"/>
              </a:rPr>
              <a:t>2 = Grasps breast, Tongue down, Lips Flanged, Rhythmic sucking</a:t>
            </a:r>
          </a:p>
          <a:p>
            <a:pPr>
              <a:lnSpc>
                <a:spcPct val="80000"/>
              </a:lnSpc>
            </a:pPr>
            <a:endParaRPr lang="en-US" sz="1000" dirty="0">
              <a:ea typeface="ＭＳ Ｐゴシック" pitchFamily="77" charset="-128"/>
            </a:endParaRPr>
          </a:p>
          <a:p>
            <a:pPr>
              <a:lnSpc>
                <a:spcPct val="80000"/>
              </a:lnSpc>
            </a:pPr>
            <a:r>
              <a:rPr lang="en-US" sz="1000" dirty="0">
                <a:ea typeface="ＭＳ Ｐゴシック" pitchFamily="77" charset="-128"/>
              </a:rPr>
              <a:t>A = Audible swallowing</a:t>
            </a:r>
          </a:p>
          <a:p>
            <a:pPr>
              <a:lnSpc>
                <a:spcPct val="80000"/>
              </a:lnSpc>
            </a:pPr>
            <a:r>
              <a:rPr lang="en-US" sz="1000" dirty="0">
                <a:ea typeface="ＭＳ Ｐゴシック" pitchFamily="77" charset="-128"/>
              </a:rPr>
              <a:t>0 = None, 1 = A few with stimulation, 2 = Spontaneous and intermittent &lt;24 hrs. old, Spontaneous and frequent &gt;24 hrs. old</a:t>
            </a:r>
          </a:p>
          <a:p>
            <a:pPr>
              <a:lnSpc>
                <a:spcPct val="80000"/>
              </a:lnSpc>
            </a:pPr>
            <a:endParaRPr lang="en-US" sz="1000" dirty="0">
              <a:ea typeface="ＭＳ Ｐゴシック" pitchFamily="77" charset="-128"/>
            </a:endParaRPr>
          </a:p>
          <a:p>
            <a:pPr>
              <a:lnSpc>
                <a:spcPct val="80000"/>
              </a:lnSpc>
            </a:pPr>
            <a:r>
              <a:rPr lang="en-US" sz="1000" dirty="0">
                <a:ea typeface="ＭＳ Ｐゴシック" pitchFamily="77" charset="-128"/>
              </a:rPr>
              <a:t>Type of nipple</a:t>
            </a:r>
          </a:p>
          <a:p>
            <a:pPr>
              <a:lnSpc>
                <a:spcPct val="80000"/>
              </a:lnSpc>
            </a:pPr>
            <a:r>
              <a:rPr lang="en-US" sz="1000" dirty="0">
                <a:ea typeface="ＭＳ Ｐゴシック" pitchFamily="77" charset="-128"/>
              </a:rPr>
              <a:t>0 = Inverted, 1 = Flat, 2 = </a:t>
            </a:r>
            <a:r>
              <a:rPr lang="en-US" sz="1000" dirty="0" err="1">
                <a:ea typeface="ＭＳ Ｐゴシック" pitchFamily="77" charset="-128"/>
              </a:rPr>
              <a:t>Everted</a:t>
            </a:r>
            <a:r>
              <a:rPr lang="en-US" sz="1000" dirty="0">
                <a:ea typeface="ＭＳ Ｐゴシック" pitchFamily="77" charset="-128"/>
              </a:rPr>
              <a:t> (after stimulation)</a:t>
            </a:r>
          </a:p>
          <a:p>
            <a:pPr>
              <a:lnSpc>
                <a:spcPct val="80000"/>
              </a:lnSpc>
            </a:pPr>
            <a:endParaRPr lang="en-US" sz="1000" dirty="0">
              <a:ea typeface="ＭＳ Ｐゴシック" pitchFamily="77" charset="-128"/>
            </a:endParaRPr>
          </a:p>
          <a:p>
            <a:pPr>
              <a:lnSpc>
                <a:spcPct val="80000"/>
              </a:lnSpc>
            </a:pPr>
            <a:r>
              <a:rPr lang="en-US" sz="1000" dirty="0">
                <a:ea typeface="ＭＳ Ｐゴシック" pitchFamily="77" charset="-128"/>
              </a:rPr>
              <a:t>Comfort (Breast/Nipple)</a:t>
            </a:r>
          </a:p>
          <a:p>
            <a:pPr>
              <a:lnSpc>
                <a:spcPct val="80000"/>
              </a:lnSpc>
            </a:pPr>
            <a:r>
              <a:rPr lang="en-US" sz="1000" dirty="0">
                <a:ea typeface="ＭＳ Ｐゴシック" pitchFamily="77" charset="-128"/>
              </a:rPr>
              <a:t>0 = Engorged, Cracked, bleeding, large blisters or bruises, Severe discomfort , 1 = Filling Reddened/small blisters or bruises, Mild/moderate discomfort, 2 = Soft, Non-tender</a:t>
            </a:r>
          </a:p>
          <a:p>
            <a:pPr>
              <a:lnSpc>
                <a:spcPct val="80000"/>
              </a:lnSpc>
            </a:pPr>
            <a:endParaRPr lang="en-US" sz="1000" dirty="0">
              <a:ea typeface="ＭＳ Ｐゴシック" pitchFamily="77" charset="-128"/>
            </a:endParaRPr>
          </a:p>
          <a:p>
            <a:pPr>
              <a:lnSpc>
                <a:spcPct val="80000"/>
              </a:lnSpc>
            </a:pPr>
            <a:r>
              <a:rPr lang="en-US" sz="1000" dirty="0">
                <a:ea typeface="ＭＳ Ｐゴシック" pitchFamily="77" charset="-128"/>
              </a:rPr>
              <a:t>H = Hold (Positioning)</a:t>
            </a:r>
          </a:p>
          <a:p>
            <a:pPr>
              <a:lnSpc>
                <a:spcPct val="80000"/>
              </a:lnSpc>
            </a:pPr>
            <a:r>
              <a:rPr lang="en-US" sz="1000" dirty="0">
                <a:ea typeface="ＭＳ Ｐゴシック" pitchFamily="77" charset="-128"/>
              </a:rPr>
              <a:t>0 = Full assist (staff hold infant at breast), 1=  Minimal assist (i.e. elevate head of bed; place pillows for support), Teach one side, mother does other, Staff holds and then mother takes over, 2 = No assist from staff, Mother able to position &amp; hold infant</a:t>
            </a:r>
          </a:p>
          <a:p>
            <a:pPr>
              <a:lnSpc>
                <a:spcPct val="80000"/>
              </a:lnSpc>
            </a:pPr>
            <a:endParaRPr lang="en-US" sz="1000" dirty="0">
              <a:ea typeface="ＭＳ Ｐゴシック" pitchFamily="77" charset="-128"/>
            </a:endParaRPr>
          </a:p>
          <a:p>
            <a:pPr>
              <a:lnSpc>
                <a:spcPct val="80000"/>
              </a:lnSpc>
            </a:pPr>
            <a:r>
              <a:rPr lang="en-US" sz="1000" b="1" dirty="0">
                <a:ea typeface="ＭＳ Ｐゴシック" pitchFamily="77" charset="-128"/>
              </a:rPr>
              <a:t>Kumar SP</a:t>
            </a:r>
            <a:r>
              <a:rPr lang="en-US" sz="1000" dirty="0">
                <a:ea typeface="ＭＳ Ｐゴシック" pitchFamily="77" charset="-128"/>
              </a:rPr>
              <a:t>, </a:t>
            </a:r>
            <a:r>
              <a:rPr lang="en-US" sz="1000" b="1" dirty="0">
                <a:ea typeface="ＭＳ Ｐゴシック" pitchFamily="77" charset="-128"/>
              </a:rPr>
              <a:t>Mooney R</a:t>
            </a:r>
            <a:r>
              <a:rPr lang="en-US" sz="1000" dirty="0">
                <a:ea typeface="ＭＳ Ｐゴシック" pitchFamily="77" charset="-128"/>
              </a:rPr>
              <a:t>, </a:t>
            </a:r>
            <a:r>
              <a:rPr lang="en-US" sz="1000" b="1" dirty="0" err="1">
                <a:ea typeface="ＭＳ Ｐゴシック" pitchFamily="77" charset="-128"/>
              </a:rPr>
              <a:t>Wieser</a:t>
            </a:r>
            <a:r>
              <a:rPr lang="en-US" sz="1000" b="1" dirty="0">
                <a:ea typeface="ＭＳ Ｐゴシック" pitchFamily="77" charset="-128"/>
              </a:rPr>
              <a:t> LJ</a:t>
            </a:r>
            <a:r>
              <a:rPr lang="en-US" sz="1000" dirty="0">
                <a:ea typeface="ＭＳ Ｐゴシック" pitchFamily="77" charset="-128"/>
              </a:rPr>
              <a:t>, </a:t>
            </a:r>
            <a:r>
              <a:rPr lang="en-US" sz="1000" b="1" dirty="0" err="1">
                <a:ea typeface="ＭＳ Ｐゴシック" pitchFamily="77" charset="-128"/>
              </a:rPr>
              <a:t>Havstad</a:t>
            </a:r>
            <a:r>
              <a:rPr lang="en-US" sz="1000" b="1" dirty="0">
                <a:ea typeface="ＭＳ Ｐゴシック" pitchFamily="77" charset="-128"/>
              </a:rPr>
              <a:t> S</a:t>
            </a:r>
            <a:r>
              <a:rPr lang="en-US" sz="1000" dirty="0">
                <a:ea typeface="ＭＳ Ｐゴシック" pitchFamily="77" charset="-128"/>
              </a:rPr>
              <a:t> . </a:t>
            </a:r>
            <a:r>
              <a:rPr lang="en-US" sz="1000" b="1" dirty="0">
                <a:ea typeface="ＭＳ Ｐゴシック" pitchFamily="77" charset="-128"/>
              </a:rPr>
              <a:t>The LATCH scoring system and prediction of breastfeeding duration.</a:t>
            </a:r>
          </a:p>
          <a:p>
            <a:pPr>
              <a:lnSpc>
                <a:spcPct val="80000"/>
              </a:lnSpc>
            </a:pPr>
            <a:r>
              <a:rPr lang="en-US" sz="1000" i="1" dirty="0">
                <a:ea typeface="ＭＳ Ｐゴシック" pitchFamily="77" charset="-128"/>
              </a:rPr>
              <a:t>J Hum </a:t>
            </a:r>
            <a:r>
              <a:rPr lang="en-US" sz="1000" i="1" dirty="0" err="1">
                <a:ea typeface="ＭＳ Ｐゴシック" pitchFamily="77" charset="-128"/>
              </a:rPr>
              <a:t>Lact</a:t>
            </a:r>
            <a:r>
              <a:rPr lang="en-US" sz="1000" dirty="0">
                <a:ea typeface="ＭＳ Ｐゴシック" pitchFamily="77" charset="-128"/>
              </a:rPr>
              <a:t>. 2006 Nov;22(4):391-7.</a:t>
            </a:r>
          </a:p>
          <a:p>
            <a:pPr>
              <a:lnSpc>
                <a:spcPct val="80000"/>
              </a:lnSpc>
            </a:pPr>
            <a:endParaRPr lang="en-US" sz="1000" b="1" dirty="0">
              <a:ea typeface="ＭＳ Ｐゴシック" pitchFamily="77" charset="-128"/>
            </a:endParaRPr>
          </a:p>
          <a:p>
            <a:pPr>
              <a:lnSpc>
                <a:spcPct val="80000"/>
              </a:lnSpc>
            </a:pPr>
            <a:endParaRPr lang="en-US" sz="1000" dirty="0">
              <a:ea typeface="ＭＳ Ｐゴシック" pitchFamily="77"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pitchFamily="77" charset="-128"/>
              </a:rPr>
              <a:t>Nipples can become bruised, chapped, and sore from repeated gum and tongue trauma from 1-poor positioning and latch from mother’s technique, </a:t>
            </a:r>
            <a:r>
              <a:rPr lang="en-US" b="1" dirty="0">
                <a:ea typeface="ＭＳ Ｐゴシック" pitchFamily="77" charset="-128"/>
              </a:rPr>
              <a:t>2-poorly graspable nipples</a:t>
            </a:r>
            <a:r>
              <a:rPr lang="en-US" dirty="0">
                <a:ea typeface="ＭＳ Ｐゴシック" pitchFamily="77" charset="-128"/>
              </a:rPr>
              <a:t> (</a:t>
            </a:r>
            <a:r>
              <a:rPr lang="en-US" b="1" dirty="0">
                <a:ea typeface="ＭＳ Ｐゴシック" pitchFamily="77" charset="-128"/>
              </a:rPr>
              <a:t>from engorgement, maternal flat or inverted nipples</a:t>
            </a:r>
            <a:r>
              <a:rPr lang="en-US" dirty="0">
                <a:ea typeface="ＭＳ Ｐゴシック" pitchFamily="77" charset="-128"/>
              </a:rPr>
              <a:t>), 3-infant facial features that impede latch (</a:t>
            </a:r>
            <a:r>
              <a:rPr lang="en-US" b="1" dirty="0">
                <a:ea typeface="ＭＳ Ｐゴシック" pitchFamily="77" charset="-128"/>
              </a:rPr>
              <a:t>cleft lip and palate, retrognathia [resulting in gum compression], or ankyloglossia [resulting in tongue friction</a:t>
            </a:r>
            <a:r>
              <a:rPr lang="en-US" dirty="0">
                <a:ea typeface="ＭＳ Ｐゴシック" pitchFamily="77" charset="-128"/>
              </a:rPr>
              <a:t>]), </a:t>
            </a:r>
            <a:r>
              <a:rPr lang="en-US" b="1" dirty="0">
                <a:ea typeface="ＭＳ Ｐゴシック" pitchFamily="77" charset="-128"/>
              </a:rPr>
              <a:t>4-constant wet and dry plus friction results in chapped nipples due to loss of moisture barrier</a:t>
            </a:r>
            <a:r>
              <a:rPr lang="en-US" dirty="0">
                <a:ea typeface="ＭＳ Ｐゴシック" pitchFamily="77" charset="-128"/>
              </a:rPr>
              <a:t>, 5-creased nipple can develop from </a:t>
            </a:r>
            <a:r>
              <a:rPr lang="en-US" b="1" dirty="0">
                <a:ea typeface="ＭＳ Ｐゴシック" pitchFamily="77" charset="-128"/>
              </a:rPr>
              <a:t>incorrect latch with compression of nipple against hard palate.</a:t>
            </a:r>
          </a:p>
          <a:p>
            <a:r>
              <a:rPr lang="en-US" dirty="0">
                <a:ea typeface="ＭＳ Ｐゴシック" pitchFamily="77" charset="-128"/>
              </a:rPr>
              <a:t>• Improper latch may be secondary to “tongue-tie” (ankyloglossia), which along with mastitis and yeast infections are discussed in the </a:t>
            </a:r>
            <a:r>
              <a:rPr lang="en-US" i="1" dirty="0">
                <a:ea typeface="ＭＳ Ｐゴシック" pitchFamily="77" charset="-128"/>
              </a:rPr>
              <a:t>Management of Common Breastfeeding Problems </a:t>
            </a:r>
            <a:r>
              <a:rPr lang="en-US" dirty="0">
                <a:ea typeface="ＭＳ Ｐゴシック" pitchFamily="77" charset="-128"/>
              </a:rPr>
              <a:t>presentation.</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77" charset="-128"/>
              </a:defRPr>
            </a:lvl1pPr>
            <a:lvl2pPr marL="742950" indent="-285750" eaLnBrk="0" hangingPunct="0">
              <a:defRPr>
                <a:solidFill>
                  <a:schemeClr val="tx1"/>
                </a:solidFill>
                <a:latin typeface="Arial" charset="0"/>
                <a:ea typeface="ＭＳ Ｐゴシック" pitchFamily="77" charset="-128"/>
              </a:defRPr>
            </a:lvl2pPr>
            <a:lvl3pPr marL="1143000" indent="-228600" eaLnBrk="0" hangingPunct="0">
              <a:defRPr>
                <a:solidFill>
                  <a:schemeClr val="tx1"/>
                </a:solidFill>
                <a:latin typeface="Arial" charset="0"/>
                <a:ea typeface="ＭＳ Ｐゴシック" pitchFamily="77" charset="-128"/>
              </a:defRPr>
            </a:lvl3pPr>
            <a:lvl4pPr marL="1600200" indent="-228600" eaLnBrk="0" hangingPunct="0">
              <a:defRPr>
                <a:solidFill>
                  <a:schemeClr val="tx1"/>
                </a:solidFill>
                <a:latin typeface="Arial" charset="0"/>
                <a:ea typeface="ＭＳ Ｐゴシック" pitchFamily="77" charset="-128"/>
              </a:defRPr>
            </a:lvl4pPr>
            <a:lvl5pPr marL="2057400" indent="-228600" eaLnBrk="0" hangingPunct="0">
              <a:defRPr>
                <a:solidFill>
                  <a:schemeClr val="tx1"/>
                </a:solidFill>
                <a:latin typeface="Arial" charset="0"/>
                <a:ea typeface="ＭＳ Ｐゴシック" pitchFamily="7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7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7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7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77" charset="-128"/>
              </a:defRPr>
            </a:lvl9pPr>
          </a:lstStyle>
          <a:p>
            <a:pPr eaLnBrk="1" hangingPunct="1"/>
            <a:fld id="{E510846F-C95B-4C7D-B6A9-AC9F28AED1D2}" type="slidenum">
              <a:rPr lang="en-US">
                <a:solidFill>
                  <a:prstClr val="black"/>
                </a:solidFill>
              </a:rPr>
              <a:pPr eaLnBrk="1" hangingPunct="1"/>
              <a:t>22</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pitchFamily="77" charset="-128"/>
              </a:rPr>
              <a:t>May need to support and shape breast throughout the feed to maintain correct latch; support infant’s head and shoulders to stabilize the neck and jaw muscles; feed infant in semi-upright position so gravity aids in jaw extension to minimize gumming and overbite</a:t>
            </a:r>
          </a:p>
          <a:p>
            <a:r>
              <a:rPr lang="en-US" dirty="0">
                <a:ea typeface="ＭＳ Ｐゴシック" pitchFamily="77" charset="-128"/>
              </a:rPr>
              <a:t>Fix tongue tie if present</a:t>
            </a:r>
          </a:p>
          <a:p>
            <a:r>
              <a:rPr lang="en-US" dirty="0">
                <a:ea typeface="ＭＳ Ｐゴシック" pitchFamily="77" charset="-128"/>
              </a:rPr>
              <a:t>May need to pump or hand express for 48 hours if pain still not relieved.</a:t>
            </a:r>
          </a:p>
          <a:p>
            <a:endParaRPr lang="en-US" dirty="0">
              <a:ea typeface="ＭＳ Ｐゴシック" pitchFamily="77"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9CCAEAFC-A4A6-496B-ABA7-D4CAA02D0D70}"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09286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9CCAEAFC-A4A6-496B-ABA7-D4CAA02D0D70}"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879003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9CCAEAFC-A4A6-496B-ABA7-D4CAA02D0D70}"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1859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able Placeholder 2"/>
          <p:cNvSpPr>
            <a:spLocks noGrp="1"/>
          </p:cNvSpPr>
          <p:nvPr>
            <p:ph type="tbl" idx="1"/>
          </p:nvPr>
        </p:nvSpPr>
        <p:spPr>
          <a:xfrm>
            <a:off x="609600" y="1600200"/>
            <a:ext cx="7924800" cy="4419600"/>
          </a:xfrm>
        </p:spPr>
        <p:txBody>
          <a:bodyPr/>
          <a:lstStyle/>
          <a:p>
            <a:pPr lvl="0"/>
            <a:endParaRPr lang="en-US" noProof="0"/>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73E87"/>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73E87"/>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0B13EAB1-34CA-4188-BCFB-E9BF9B8F1C37}" type="slidenum">
              <a:rPr lang="en-US">
                <a:solidFill>
                  <a:srgbClr val="073E87"/>
                </a:solidFill>
              </a:rPr>
              <a:pPr>
                <a:defRPr/>
              </a:pPr>
              <a:t>‹#›</a:t>
            </a:fld>
            <a:endParaRPr lang="en-US">
              <a:solidFill>
                <a:srgbClr val="073E87"/>
              </a:solidFill>
            </a:endParaRPr>
          </a:p>
        </p:txBody>
      </p:sp>
    </p:spTree>
    <p:extLst>
      <p:ext uri="{BB962C8B-B14F-4D97-AF65-F5344CB8AC3E}">
        <p14:creationId xmlns:p14="http://schemas.microsoft.com/office/powerpoint/2010/main" val="149469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9CCAEAFC-A4A6-496B-ABA7-D4CAA02D0D70}"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78534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9CCAEAFC-A4A6-496B-ABA7-D4CAA02D0D70}"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65354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9CCAEAFC-A4A6-496B-ABA7-D4CAA02D0D70}"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5268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9CCAEAFC-A4A6-496B-ABA7-D4CAA02D0D70}"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41944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9CCAEAFC-A4A6-496B-ABA7-D4CAA02D0D70}"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875548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9CCAEAFC-A4A6-496B-ABA7-D4CAA02D0D70}"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79518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9CCAEAFC-A4A6-496B-ABA7-D4CAA02D0D70}"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1651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9CCAEAFC-A4A6-496B-ABA7-D4CAA02D0D70}"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08105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CCAEAFC-A4A6-496B-ABA7-D4CAA02D0D70}"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9822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ccbirthcenter.com/unicef-breastfeeding-crawl-vide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newborns.stanford.edu/Breastfeeding/FifteenMinuteHelper.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bfmed.org/assets/DOCUMENTS/PROTOCOLS/Protocol%20%231.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www.surveymonkey.com/s/BreastfeedingSection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3505200"/>
            <a:ext cx="7772400" cy="1524000"/>
          </a:xfrm>
        </p:spPr>
        <p:txBody>
          <a:bodyPr/>
          <a:lstStyle/>
          <a:p>
            <a:r>
              <a:rPr lang="en-US" dirty="0"/>
              <a:t>Breastfeeding Management</a:t>
            </a:r>
          </a:p>
        </p:txBody>
      </p:sp>
      <p:sp>
        <p:nvSpPr>
          <p:cNvPr id="5" name="Text Placeholder 4"/>
          <p:cNvSpPr>
            <a:spLocks noGrp="1"/>
          </p:cNvSpPr>
          <p:nvPr>
            <p:ph type="body" idx="1"/>
          </p:nvPr>
        </p:nvSpPr>
        <p:spPr>
          <a:xfrm>
            <a:off x="1524000" y="2514600"/>
            <a:ext cx="6417734" cy="939801"/>
          </a:xfrm>
        </p:spPr>
        <p:txBody>
          <a:bodyPr>
            <a:normAutofit/>
          </a:bodyPr>
          <a:lstStyle/>
          <a:p>
            <a:r>
              <a:rPr lang="en-US" sz="3600" dirty="0"/>
              <a:t>Section 3</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533400"/>
            <a:ext cx="7772400"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861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381000" y="2133600"/>
            <a:ext cx="8229600" cy="4495800"/>
          </a:xfrm>
        </p:spPr>
        <p:txBody>
          <a:bodyPr vert="horz" lIns="91440" tIns="45720" rIns="91440" bIns="45720" rtlCol="0" anchor="t">
            <a:normAutofit/>
          </a:bodyPr>
          <a:lstStyle/>
          <a:p>
            <a:pPr eaLnBrk="1" hangingPunct="1">
              <a:spcAft>
                <a:spcPct val="20000"/>
              </a:spcAft>
            </a:pPr>
            <a:r>
              <a:rPr lang="en-US" dirty="0">
                <a:ea typeface="ＭＳ Ｐゴシック" pitchFamily="77" charset="-128"/>
              </a:rPr>
              <a:t>Watch how the mother positions the baby for feeding and look for:</a:t>
            </a:r>
            <a:r>
              <a:rPr lang="en-US" sz="2000" dirty="0">
                <a:ea typeface="ＭＳ Ｐゴシック" pitchFamily="77" charset="-128"/>
              </a:rPr>
              <a:t> </a:t>
            </a:r>
          </a:p>
          <a:p>
            <a:pPr marL="575945" lvl="1" eaLnBrk="1" hangingPunct="1">
              <a:spcAft>
                <a:spcPct val="20000"/>
              </a:spcAft>
            </a:pPr>
            <a:r>
              <a:rPr lang="en-US" dirty="0">
                <a:ea typeface="ＭＳ Ｐゴシック" pitchFamily="77" charset="-128"/>
              </a:rPr>
              <a:t>Maternal Comfort — suggest different positions, pillows, </a:t>
            </a:r>
            <a:br>
              <a:rPr lang="en-US" dirty="0">
                <a:ea typeface="ＭＳ Ｐゴシック" pitchFamily="77" charset="-128"/>
              </a:rPr>
            </a:br>
            <a:r>
              <a:rPr lang="en-US" dirty="0">
                <a:ea typeface="ＭＳ Ｐゴシック" pitchFamily="77" charset="-128"/>
              </a:rPr>
              <a:t>or nursing stools if positioning looks uncomfortable</a:t>
            </a:r>
          </a:p>
          <a:p>
            <a:pPr marL="575945" lvl="1">
              <a:spcAft>
                <a:spcPct val="20000"/>
              </a:spcAft>
            </a:pPr>
            <a:r>
              <a:rPr lang="en-US" dirty="0">
                <a:ea typeface="ＭＳ Ｐゴシック"/>
              </a:rPr>
              <a:t>How the infant is positioned — the head, shoulders, and hips are aligned and the infant faces the mother’s body; The head should not be turned to the side</a:t>
            </a:r>
          </a:p>
          <a:p>
            <a:pPr marL="575945" lvl="1" eaLnBrk="1" hangingPunct="1">
              <a:spcAft>
                <a:spcPct val="20000"/>
              </a:spcAft>
            </a:pPr>
            <a:r>
              <a:rPr lang="en-US" dirty="0">
                <a:ea typeface="ＭＳ Ｐゴシック" pitchFamily="77" charset="-128"/>
              </a:rPr>
              <a:t>Infant brought to the breast, not the breast to the infant</a:t>
            </a:r>
          </a:p>
          <a:p>
            <a:pPr marL="575945" lvl="1">
              <a:spcAft>
                <a:spcPct val="20000"/>
              </a:spcAft>
            </a:pPr>
            <a:r>
              <a:rPr lang="en-US" dirty="0">
                <a:ea typeface="ＭＳ Ｐゴシック"/>
              </a:rPr>
              <a:t>Pushing on the back of the infant’s head — This should </a:t>
            </a:r>
            <a:br>
              <a:rPr lang="en-US" dirty="0">
                <a:ea typeface="ＭＳ Ｐゴシック" pitchFamily="77" charset="-128"/>
              </a:rPr>
            </a:br>
            <a:r>
              <a:rPr lang="en-US" dirty="0">
                <a:ea typeface="ＭＳ Ｐゴシック"/>
              </a:rPr>
              <a:t>be avoided; It may cause the infant to arch away from </a:t>
            </a:r>
            <a:br>
              <a:rPr lang="en-US" dirty="0">
                <a:ea typeface="ＭＳ Ｐゴシック" pitchFamily="77" charset="-128"/>
              </a:rPr>
            </a:br>
            <a:r>
              <a:rPr lang="en-US" dirty="0">
                <a:ea typeface="ＭＳ Ｐゴシック"/>
              </a:rPr>
              <a:t>the breast</a:t>
            </a:r>
            <a:r>
              <a:rPr lang="en-US" sz="2000" dirty="0">
                <a:ea typeface="ＭＳ Ｐゴシック"/>
              </a:rPr>
              <a:t> </a:t>
            </a:r>
            <a:endParaRPr lang="en-US" sz="2000" dirty="0">
              <a:ea typeface="ＭＳ Ｐゴシック" pitchFamily="77" charset="-128"/>
            </a:endParaRPr>
          </a:p>
        </p:txBody>
      </p:sp>
      <p:sp>
        <p:nvSpPr>
          <p:cNvPr id="16386" name="Rectangle 2"/>
          <p:cNvSpPr>
            <a:spLocks noGrp="1" noChangeArrowheads="1"/>
          </p:cNvSpPr>
          <p:nvPr>
            <p:ph type="title"/>
          </p:nvPr>
        </p:nvSpPr>
        <p:spPr>
          <a:xfrm>
            <a:off x="457200" y="274638"/>
            <a:ext cx="8229600" cy="1160462"/>
          </a:xfrm>
        </p:spPr>
        <p:txBody>
          <a:bodyPr/>
          <a:lstStyle/>
          <a:p>
            <a:pPr eaLnBrk="1" hangingPunct="1"/>
            <a:r>
              <a:rPr lang="en-US" dirty="0">
                <a:ea typeface="ＭＳ Ｐゴシック" pitchFamily="77" charset="-128"/>
              </a:rPr>
              <a:t>Positioning</a:t>
            </a:r>
          </a:p>
        </p:txBody>
      </p:sp>
    </p:spTree>
    <p:extLst>
      <p:ext uri="{BB962C8B-B14F-4D97-AF65-F5344CB8AC3E}">
        <p14:creationId xmlns:p14="http://schemas.microsoft.com/office/powerpoint/2010/main" val="2244709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1160462"/>
          </a:xfrm>
        </p:spPr>
        <p:txBody>
          <a:bodyPr/>
          <a:lstStyle/>
          <a:p>
            <a:pPr eaLnBrk="1" hangingPunct="1"/>
            <a:r>
              <a:rPr lang="en-US" dirty="0">
                <a:ea typeface="ＭＳ Ｐゴシック" pitchFamily="77" charset="-128"/>
              </a:rPr>
              <a:t>Cradle Hold</a:t>
            </a:r>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1524000"/>
            <a:ext cx="3200400" cy="4800600"/>
          </a:xfrm>
          <a:prstGeom prst="rect">
            <a:avLst/>
          </a:prstGeom>
          <a:noFill/>
          <a:ln w="12700">
            <a:solidFill>
              <a:srgbClr val="E8D8A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967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dissolve">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1160462"/>
          </a:xfrm>
        </p:spPr>
        <p:txBody>
          <a:bodyPr/>
          <a:lstStyle/>
          <a:p>
            <a:pPr eaLnBrk="1" hangingPunct="1"/>
            <a:r>
              <a:rPr lang="en-US" dirty="0">
                <a:ea typeface="ＭＳ Ｐゴシック" pitchFamily="77" charset="-128"/>
              </a:rPr>
              <a:t>Cross-cradle Hold</a:t>
            </a:r>
          </a:p>
        </p:txBody>
      </p:sp>
      <p:pic>
        <p:nvPicPr>
          <p:cNvPr id="19459" name="Picture 3" descr="cross cradle position"/>
          <p:cNvPicPr>
            <a:picLocks noChangeAspect="1" noChangeArrowheads="1"/>
          </p:cNvPicPr>
          <p:nvPr/>
        </p:nvPicPr>
        <p:blipFill>
          <a:blip r:embed="rId2" cstate="print">
            <a:extLst>
              <a:ext uri="{28A0092B-C50C-407E-A947-70E740481C1C}">
                <a14:useLocalDpi xmlns:a14="http://schemas.microsoft.com/office/drawing/2010/main" val="0"/>
              </a:ext>
            </a:extLst>
          </a:blip>
          <a:srcRect l="16144" t="47684" r="1794" b="7674"/>
          <a:stretch>
            <a:fillRect/>
          </a:stretch>
        </p:blipFill>
        <p:spPr bwMode="auto">
          <a:xfrm>
            <a:off x="1600200" y="2590800"/>
            <a:ext cx="6096000" cy="2797175"/>
          </a:xfrm>
          <a:prstGeom prst="rect">
            <a:avLst/>
          </a:prstGeom>
          <a:noFill/>
          <a:ln w="12700">
            <a:solidFill>
              <a:srgbClr val="E8D8A4"/>
            </a:solidFill>
            <a:miter lim="800000"/>
            <a:headEnd/>
            <a:tailEnd/>
          </a:ln>
          <a:extLst>
            <a:ext uri="{909E8E84-426E-40DD-AFC4-6F175D3DCCD1}">
              <a14:hiddenFill xmlns:a14="http://schemas.microsoft.com/office/drawing/2010/main">
                <a:solidFill>
                  <a:srgbClr val="FFFFFF"/>
                </a:solidFill>
              </a14:hiddenFill>
            </a:ext>
          </a:extLst>
        </p:spPr>
      </p:pic>
      <p:sp>
        <p:nvSpPr>
          <p:cNvPr id="19460" name="Rectangle 4"/>
          <p:cNvSpPr>
            <a:spLocks noChangeArrowheads="1"/>
          </p:cNvSpPr>
          <p:nvPr/>
        </p:nvSpPr>
        <p:spPr bwMode="auto">
          <a:xfrm>
            <a:off x="5367338" y="5406206"/>
            <a:ext cx="23288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srgbClr val="1B4083"/>
                </a:solidFill>
              </a:rPr>
              <a:t>Photo © Joan Meek, MD, FAAP</a:t>
            </a:r>
            <a:endParaRPr lang="en-US" sz="1400" dirty="0">
              <a:solidFill>
                <a:srgbClr val="660066"/>
              </a:solidFill>
            </a:endParaRPr>
          </a:p>
        </p:txBody>
      </p:sp>
    </p:spTree>
    <p:extLst>
      <p:ext uri="{BB962C8B-B14F-4D97-AF65-F5344CB8AC3E}">
        <p14:creationId xmlns:p14="http://schemas.microsoft.com/office/powerpoint/2010/main" val="584222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RC infant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68445" y="2057400"/>
            <a:ext cx="2813346" cy="4284944"/>
          </a:xfrm>
          <a:ln w="12700" cap="flat">
            <a:solidFill>
              <a:srgbClr val="E8D8A4"/>
            </a:solidFill>
            <a:miter lim="800000"/>
            <a:headEnd/>
            <a:tailEnd/>
          </a:ln>
        </p:spPr>
      </p:pic>
      <p:sp>
        <p:nvSpPr>
          <p:cNvPr id="20482" name="Rectangle 2"/>
          <p:cNvSpPr>
            <a:spLocks noGrp="1" noChangeArrowheads="1"/>
          </p:cNvSpPr>
          <p:nvPr>
            <p:ph type="title"/>
          </p:nvPr>
        </p:nvSpPr>
        <p:spPr>
          <a:xfrm>
            <a:off x="457200" y="274638"/>
            <a:ext cx="8229600" cy="1160462"/>
          </a:xfrm>
        </p:spPr>
        <p:txBody>
          <a:bodyPr/>
          <a:lstStyle/>
          <a:p>
            <a:pPr eaLnBrk="1" hangingPunct="1"/>
            <a:r>
              <a:rPr lang="en-US" dirty="0">
                <a:ea typeface="ＭＳ Ｐゴシック" pitchFamily="77" charset="-128"/>
              </a:rPr>
              <a:t>Side-lying Hold</a:t>
            </a:r>
          </a:p>
        </p:txBody>
      </p:sp>
      <p:sp>
        <p:nvSpPr>
          <p:cNvPr id="20484" name="Text Box 4"/>
          <p:cNvSpPr txBox="1">
            <a:spLocks noChangeArrowheads="1"/>
          </p:cNvSpPr>
          <p:nvPr/>
        </p:nvSpPr>
        <p:spPr bwMode="auto">
          <a:xfrm>
            <a:off x="3124200" y="6324600"/>
            <a:ext cx="2895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pitchFamily="77" charset="-128"/>
              </a:defRPr>
            </a:lvl1pPr>
            <a:lvl2pPr marL="37931725" indent="-37474525" eaLnBrk="0" hangingPunct="0">
              <a:defRPr sz="2400">
                <a:solidFill>
                  <a:schemeClr val="tx1"/>
                </a:solidFill>
                <a:latin typeface="Arial" charset="0"/>
                <a:ea typeface="ＭＳ Ｐゴシック" pitchFamily="77" charset="-128"/>
              </a:defRPr>
            </a:lvl2pPr>
            <a:lvl3pPr eaLnBrk="0" hangingPunct="0">
              <a:defRPr sz="2400">
                <a:solidFill>
                  <a:schemeClr val="tx1"/>
                </a:solidFill>
                <a:latin typeface="Arial" charset="0"/>
                <a:ea typeface="ＭＳ Ｐゴシック" pitchFamily="77" charset="-128"/>
              </a:defRPr>
            </a:lvl3pPr>
            <a:lvl4pPr eaLnBrk="0" hangingPunct="0">
              <a:defRPr sz="2400">
                <a:solidFill>
                  <a:schemeClr val="tx1"/>
                </a:solidFill>
                <a:latin typeface="Arial" charset="0"/>
                <a:ea typeface="ＭＳ Ｐゴシック" pitchFamily="77" charset="-128"/>
              </a:defRPr>
            </a:lvl4pPr>
            <a:lvl5pPr eaLnBrk="0" hangingPunct="0">
              <a:defRPr sz="2400">
                <a:solidFill>
                  <a:schemeClr val="tx1"/>
                </a:solidFill>
                <a:latin typeface="Arial" charset="0"/>
                <a:ea typeface="ＭＳ Ｐゴシック" pitchFamily="77" charset="-128"/>
              </a:defRPr>
            </a:lvl5pPr>
            <a:lvl6pPr marL="457200" eaLnBrk="0" fontAlgn="base" hangingPunct="0">
              <a:spcBef>
                <a:spcPct val="0"/>
              </a:spcBef>
              <a:spcAft>
                <a:spcPct val="0"/>
              </a:spcAft>
              <a:defRPr sz="2400">
                <a:solidFill>
                  <a:schemeClr val="tx1"/>
                </a:solidFill>
                <a:latin typeface="Arial" charset="0"/>
                <a:ea typeface="ＭＳ Ｐゴシック" pitchFamily="77" charset="-128"/>
              </a:defRPr>
            </a:lvl6pPr>
            <a:lvl7pPr marL="914400" eaLnBrk="0" fontAlgn="base" hangingPunct="0">
              <a:spcBef>
                <a:spcPct val="0"/>
              </a:spcBef>
              <a:spcAft>
                <a:spcPct val="0"/>
              </a:spcAft>
              <a:defRPr sz="2400">
                <a:solidFill>
                  <a:schemeClr val="tx1"/>
                </a:solidFill>
                <a:latin typeface="Arial" charset="0"/>
                <a:ea typeface="ＭＳ Ｐゴシック" pitchFamily="77" charset="-128"/>
              </a:defRPr>
            </a:lvl7pPr>
            <a:lvl8pPr marL="1371600" eaLnBrk="0" fontAlgn="base" hangingPunct="0">
              <a:spcBef>
                <a:spcPct val="0"/>
              </a:spcBef>
              <a:spcAft>
                <a:spcPct val="0"/>
              </a:spcAft>
              <a:defRPr sz="2400">
                <a:solidFill>
                  <a:schemeClr val="tx1"/>
                </a:solidFill>
                <a:latin typeface="Arial" charset="0"/>
                <a:ea typeface="ＭＳ Ｐゴシック" pitchFamily="77" charset="-128"/>
              </a:defRPr>
            </a:lvl8pPr>
            <a:lvl9pPr marL="1828800" eaLnBrk="0" fontAlgn="base" hangingPunct="0">
              <a:spcBef>
                <a:spcPct val="0"/>
              </a:spcBef>
              <a:spcAft>
                <a:spcPct val="0"/>
              </a:spcAft>
              <a:defRPr sz="2400">
                <a:solidFill>
                  <a:schemeClr val="tx1"/>
                </a:solidFill>
                <a:latin typeface="Arial" charset="0"/>
                <a:ea typeface="ＭＳ Ｐゴシック" pitchFamily="77" charset="-128"/>
              </a:defRPr>
            </a:lvl9pPr>
          </a:lstStyle>
          <a:p>
            <a:pPr algn="r">
              <a:spcBef>
                <a:spcPct val="50000"/>
              </a:spcBef>
            </a:pPr>
            <a:r>
              <a:rPr lang="en-US" sz="1200" dirty="0">
                <a:solidFill>
                  <a:srgbClr val="1B4083"/>
                </a:solidFill>
              </a:rPr>
              <a:t>Photo © </a:t>
            </a:r>
            <a:r>
              <a:rPr lang="en-US" sz="1200" dirty="0" err="1">
                <a:solidFill>
                  <a:srgbClr val="1B4083"/>
                </a:solidFill>
              </a:rPr>
              <a:t>Roni</a:t>
            </a:r>
            <a:r>
              <a:rPr lang="en-US" sz="1200" dirty="0">
                <a:solidFill>
                  <a:srgbClr val="1B4083"/>
                </a:solidFill>
              </a:rPr>
              <a:t> M. Chastain, RN</a:t>
            </a:r>
          </a:p>
        </p:txBody>
      </p:sp>
    </p:spTree>
    <p:extLst>
      <p:ext uri="{BB962C8B-B14F-4D97-AF65-F5344CB8AC3E}">
        <p14:creationId xmlns:p14="http://schemas.microsoft.com/office/powerpoint/2010/main" val="763383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LFW - football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512142" y="2286000"/>
            <a:ext cx="4114800" cy="3879850"/>
          </a:xfrm>
          <a:ln w="12700">
            <a:solidFill>
              <a:srgbClr val="E8D8A4"/>
            </a:solidFill>
            <a:miter lim="800000"/>
            <a:headEnd/>
            <a:tailEnd/>
          </a:ln>
        </p:spPr>
      </p:pic>
      <p:sp>
        <p:nvSpPr>
          <p:cNvPr id="21506" name="Rectangle 2"/>
          <p:cNvSpPr>
            <a:spLocks noGrp="1" noChangeArrowheads="1"/>
          </p:cNvSpPr>
          <p:nvPr>
            <p:ph type="title"/>
          </p:nvPr>
        </p:nvSpPr>
        <p:spPr>
          <a:xfrm>
            <a:off x="457200" y="274638"/>
            <a:ext cx="8229600" cy="1160462"/>
          </a:xfrm>
        </p:spPr>
        <p:txBody>
          <a:bodyPr/>
          <a:lstStyle/>
          <a:p>
            <a:pPr eaLnBrk="1" hangingPunct="1"/>
            <a:r>
              <a:rPr lang="en-US">
                <a:ea typeface="ＭＳ Ｐゴシック" pitchFamily="77" charset="-128"/>
              </a:rPr>
              <a:t>Football Hold</a:t>
            </a:r>
          </a:p>
        </p:txBody>
      </p:sp>
      <p:sp>
        <p:nvSpPr>
          <p:cNvPr id="21508" name="Text Box 4"/>
          <p:cNvSpPr txBox="1">
            <a:spLocks noChangeArrowheads="1"/>
          </p:cNvSpPr>
          <p:nvPr/>
        </p:nvSpPr>
        <p:spPr bwMode="auto">
          <a:xfrm>
            <a:off x="2816942" y="6248400"/>
            <a:ext cx="3810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pitchFamily="77" charset="-128"/>
              </a:defRPr>
            </a:lvl1pPr>
            <a:lvl2pPr marL="37931725" indent="-37474525" eaLnBrk="0" hangingPunct="0">
              <a:defRPr sz="2400">
                <a:solidFill>
                  <a:schemeClr val="tx1"/>
                </a:solidFill>
                <a:latin typeface="Arial" charset="0"/>
                <a:ea typeface="ＭＳ Ｐゴシック" pitchFamily="77" charset="-128"/>
              </a:defRPr>
            </a:lvl2pPr>
            <a:lvl3pPr eaLnBrk="0" hangingPunct="0">
              <a:defRPr sz="2400">
                <a:solidFill>
                  <a:schemeClr val="tx1"/>
                </a:solidFill>
                <a:latin typeface="Arial" charset="0"/>
                <a:ea typeface="ＭＳ Ｐゴシック" pitchFamily="77" charset="-128"/>
              </a:defRPr>
            </a:lvl3pPr>
            <a:lvl4pPr eaLnBrk="0" hangingPunct="0">
              <a:defRPr sz="2400">
                <a:solidFill>
                  <a:schemeClr val="tx1"/>
                </a:solidFill>
                <a:latin typeface="Arial" charset="0"/>
                <a:ea typeface="ＭＳ Ｐゴシック" pitchFamily="77" charset="-128"/>
              </a:defRPr>
            </a:lvl4pPr>
            <a:lvl5pPr eaLnBrk="0" hangingPunct="0">
              <a:defRPr sz="2400">
                <a:solidFill>
                  <a:schemeClr val="tx1"/>
                </a:solidFill>
                <a:latin typeface="Arial" charset="0"/>
                <a:ea typeface="ＭＳ Ｐゴシック" pitchFamily="77" charset="-128"/>
              </a:defRPr>
            </a:lvl5pPr>
            <a:lvl6pPr marL="457200" eaLnBrk="0" fontAlgn="base" hangingPunct="0">
              <a:spcBef>
                <a:spcPct val="0"/>
              </a:spcBef>
              <a:spcAft>
                <a:spcPct val="0"/>
              </a:spcAft>
              <a:defRPr sz="2400">
                <a:solidFill>
                  <a:schemeClr val="tx1"/>
                </a:solidFill>
                <a:latin typeface="Arial" charset="0"/>
                <a:ea typeface="ＭＳ Ｐゴシック" pitchFamily="77" charset="-128"/>
              </a:defRPr>
            </a:lvl6pPr>
            <a:lvl7pPr marL="914400" eaLnBrk="0" fontAlgn="base" hangingPunct="0">
              <a:spcBef>
                <a:spcPct val="0"/>
              </a:spcBef>
              <a:spcAft>
                <a:spcPct val="0"/>
              </a:spcAft>
              <a:defRPr sz="2400">
                <a:solidFill>
                  <a:schemeClr val="tx1"/>
                </a:solidFill>
                <a:latin typeface="Arial" charset="0"/>
                <a:ea typeface="ＭＳ Ｐゴシック" pitchFamily="77" charset="-128"/>
              </a:defRPr>
            </a:lvl7pPr>
            <a:lvl8pPr marL="1371600" eaLnBrk="0" fontAlgn="base" hangingPunct="0">
              <a:spcBef>
                <a:spcPct val="0"/>
              </a:spcBef>
              <a:spcAft>
                <a:spcPct val="0"/>
              </a:spcAft>
              <a:defRPr sz="2400">
                <a:solidFill>
                  <a:schemeClr val="tx1"/>
                </a:solidFill>
                <a:latin typeface="Arial" charset="0"/>
                <a:ea typeface="ＭＳ Ｐゴシック" pitchFamily="77" charset="-128"/>
              </a:defRPr>
            </a:lvl8pPr>
            <a:lvl9pPr marL="1828800" eaLnBrk="0" fontAlgn="base" hangingPunct="0">
              <a:spcBef>
                <a:spcPct val="0"/>
              </a:spcBef>
              <a:spcAft>
                <a:spcPct val="0"/>
              </a:spcAft>
              <a:defRPr sz="2400">
                <a:solidFill>
                  <a:schemeClr val="tx1"/>
                </a:solidFill>
                <a:latin typeface="Arial" charset="0"/>
                <a:ea typeface="ＭＳ Ｐゴシック" pitchFamily="77" charset="-128"/>
              </a:defRPr>
            </a:lvl9pPr>
          </a:lstStyle>
          <a:p>
            <a:pPr algn="r">
              <a:spcBef>
                <a:spcPct val="50000"/>
              </a:spcBef>
            </a:pPr>
            <a:r>
              <a:rPr lang="en-US" sz="1200" dirty="0">
                <a:solidFill>
                  <a:srgbClr val="1B4083"/>
                </a:solidFill>
              </a:rPr>
              <a:t>Photo © Lori Feldman-Winter, MD, MPH, FAAP</a:t>
            </a:r>
          </a:p>
        </p:txBody>
      </p:sp>
    </p:spTree>
    <p:extLst>
      <p:ext uri="{BB962C8B-B14F-4D97-AF65-F5344CB8AC3E}">
        <p14:creationId xmlns:p14="http://schemas.microsoft.com/office/powerpoint/2010/main" val="861848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410200"/>
            <a:ext cx="8153400" cy="1095481"/>
          </a:xfrm>
        </p:spPr>
        <p:txBody>
          <a:bodyPr>
            <a:normAutofit fontScale="92500" lnSpcReduction="20000"/>
          </a:bodyPr>
          <a:lstStyle/>
          <a:p>
            <a:r>
              <a:rPr lang="en-US" dirty="0"/>
              <a:t>Mother is semi-reclined in a supported position</a:t>
            </a:r>
          </a:p>
          <a:p>
            <a:r>
              <a:rPr lang="en-US" dirty="0"/>
              <a:t>Babies lie on top of mother with head near the breast</a:t>
            </a:r>
          </a:p>
          <a:p>
            <a:r>
              <a:rPr lang="en-US" dirty="0"/>
              <a:t>Most babies then self attach- similar to breast crawl after birth</a:t>
            </a:r>
          </a:p>
        </p:txBody>
      </p:sp>
      <p:sp>
        <p:nvSpPr>
          <p:cNvPr id="2" name="Title 1"/>
          <p:cNvSpPr>
            <a:spLocks noGrp="1"/>
          </p:cNvSpPr>
          <p:nvPr>
            <p:ph type="title"/>
          </p:nvPr>
        </p:nvSpPr>
        <p:spPr/>
        <p:txBody>
          <a:bodyPr/>
          <a:lstStyle/>
          <a:p>
            <a:r>
              <a:rPr lang="en-US" dirty="0"/>
              <a:t>Laid Back Positioning</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828800"/>
            <a:ext cx="7452358" cy="3506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7050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a:bodyPr>
          <a:lstStyle/>
          <a:p>
            <a:r>
              <a:rPr lang="en-US" dirty="0">
                <a:ea typeface="+mn-lt"/>
                <a:cs typeface="+mn-lt"/>
                <a:hlinkClick r:id="rId2"/>
              </a:rPr>
              <a:t>https://www.ccbirthcenter.com/unicef-breastfeeding-crawl-video/</a:t>
            </a:r>
            <a:endParaRPr lang="en-US">
              <a:ea typeface="+mn-lt"/>
              <a:cs typeface="+mn-lt"/>
            </a:endParaRPr>
          </a:p>
          <a:p>
            <a:r>
              <a:rPr lang="en-US" dirty="0"/>
              <a:t>This link leads to a video by UNICEF showing the breast crawl by a newborn immediately after delivery.</a:t>
            </a:r>
          </a:p>
          <a:p>
            <a:r>
              <a:rPr lang="en-US" dirty="0"/>
              <a:t>This early initiation of breastfeeding can be accomplished by placing the newborn skin to skin with the mother immediately after birth.</a:t>
            </a:r>
          </a:p>
        </p:txBody>
      </p:sp>
      <p:sp>
        <p:nvSpPr>
          <p:cNvPr id="2" name="Title 1"/>
          <p:cNvSpPr>
            <a:spLocks noGrp="1"/>
          </p:cNvSpPr>
          <p:nvPr>
            <p:ph type="title"/>
          </p:nvPr>
        </p:nvSpPr>
        <p:spPr/>
        <p:txBody>
          <a:bodyPr/>
          <a:lstStyle/>
          <a:p>
            <a:r>
              <a:rPr lang="en-US" dirty="0"/>
              <a:t>Breast Crawl</a:t>
            </a:r>
          </a:p>
        </p:txBody>
      </p:sp>
    </p:spTree>
    <p:extLst>
      <p:ext uri="{BB962C8B-B14F-4D97-AF65-F5344CB8AC3E}">
        <p14:creationId xmlns:p14="http://schemas.microsoft.com/office/powerpoint/2010/main" val="73167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ea typeface="ＭＳ Ｐゴシック" pitchFamily="77" charset="-128"/>
              </a:rPr>
              <a:t>Proper Latch</a:t>
            </a:r>
          </a:p>
        </p:txBody>
      </p:sp>
      <p:pic>
        <p:nvPicPr>
          <p:cNvPr id="24579" name="Picture 5" descr="Copy (2) of Premie_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4098925"/>
            <a:ext cx="2438400" cy="2225675"/>
          </a:xfrm>
          <a:prstGeom prst="rect">
            <a:avLst/>
          </a:prstGeom>
          <a:noFill/>
          <a:ln w="12700">
            <a:solidFill>
              <a:srgbClr val="E8D8A4"/>
            </a:solidFill>
            <a:miter lim="800000"/>
            <a:headEnd/>
            <a:tailEnd/>
          </a:ln>
          <a:extLst>
            <a:ext uri="{909E8E84-426E-40DD-AFC4-6F175D3DCCD1}">
              <a14:hiddenFill xmlns:a14="http://schemas.microsoft.com/office/drawing/2010/main">
                <a:solidFill>
                  <a:srgbClr val="FFFFFF"/>
                </a:solidFill>
              </a14:hiddenFill>
            </a:ext>
          </a:extLst>
        </p:spPr>
      </p:pic>
      <p:sp>
        <p:nvSpPr>
          <p:cNvPr id="24580" name="Text Box 8"/>
          <p:cNvSpPr txBox="1">
            <a:spLocks noChangeArrowheads="1"/>
          </p:cNvSpPr>
          <p:nvPr/>
        </p:nvSpPr>
        <p:spPr bwMode="auto">
          <a:xfrm>
            <a:off x="990600" y="3717925"/>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77" charset="-128"/>
              </a:defRPr>
            </a:lvl1pPr>
            <a:lvl2pPr marL="37931725" indent="-37474525" eaLnBrk="0" hangingPunct="0">
              <a:defRPr sz="2400">
                <a:solidFill>
                  <a:schemeClr val="tx1"/>
                </a:solidFill>
                <a:latin typeface="Arial" charset="0"/>
                <a:ea typeface="ＭＳ Ｐゴシック" pitchFamily="77" charset="-128"/>
              </a:defRPr>
            </a:lvl2pPr>
            <a:lvl3pPr eaLnBrk="0" hangingPunct="0">
              <a:defRPr sz="2400">
                <a:solidFill>
                  <a:schemeClr val="tx1"/>
                </a:solidFill>
                <a:latin typeface="Arial" charset="0"/>
                <a:ea typeface="ＭＳ Ｐゴシック" pitchFamily="77" charset="-128"/>
              </a:defRPr>
            </a:lvl3pPr>
            <a:lvl4pPr eaLnBrk="0" hangingPunct="0">
              <a:defRPr sz="2400">
                <a:solidFill>
                  <a:schemeClr val="tx1"/>
                </a:solidFill>
                <a:latin typeface="Arial" charset="0"/>
                <a:ea typeface="ＭＳ Ｐゴシック" pitchFamily="77" charset="-128"/>
              </a:defRPr>
            </a:lvl4pPr>
            <a:lvl5pPr eaLnBrk="0" hangingPunct="0">
              <a:defRPr sz="2400">
                <a:solidFill>
                  <a:schemeClr val="tx1"/>
                </a:solidFill>
                <a:latin typeface="Arial" charset="0"/>
                <a:ea typeface="ＭＳ Ｐゴシック" pitchFamily="77" charset="-128"/>
              </a:defRPr>
            </a:lvl5pPr>
            <a:lvl6pPr marL="457200" eaLnBrk="0" fontAlgn="base" hangingPunct="0">
              <a:spcBef>
                <a:spcPct val="0"/>
              </a:spcBef>
              <a:spcAft>
                <a:spcPct val="0"/>
              </a:spcAft>
              <a:defRPr sz="2400">
                <a:solidFill>
                  <a:schemeClr val="tx1"/>
                </a:solidFill>
                <a:latin typeface="Arial" charset="0"/>
                <a:ea typeface="ＭＳ Ｐゴシック" pitchFamily="77" charset="-128"/>
              </a:defRPr>
            </a:lvl6pPr>
            <a:lvl7pPr marL="914400" eaLnBrk="0" fontAlgn="base" hangingPunct="0">
              <a:spcBef>
                <a:spcPct val="0"/>
              </a:spcBef>
              <a:spcAft>
                <a:spcPct val="0"/>
              </a:spcAft>
              <a:defRPr sz="2400">
                <a:solidFill>
                  <a:schemeClr val="tx1"/>
                </a:solidFill>
                <a:latin typeface="Arial" charset="0"/>
                <a:ea typeface="ＭＳ Ｐゴシック" pitchFamily="77" charset="-128"/>
              </a:defRPr>
            </a:lvl7pPr>
            <a:lvl8pPr marL="1371600" eaLnBrk="0" fontAlgn="base" hangingPunct="0">
              <a:spcBef>
                <a:spcPct val="0"/>
              </a:spcBef>
              <a:spcAft>
                <a:spcPct val="0"/>
              </a:spcAft>
              <a:defRPr sz="2400">
                <a:solidFill>
                  <a:schemeClr val="tx1"/>
                </a:solidFill>
                <a:latin typeface="Arial" charset="0"/>
                <a:ea typeface="ＭＳ Ｐゴシック" pitchFamily="77" charset="-128"/>
              </a:defRPr>
            </a:lvl8pPr>
            <a:lvl9pPr marL="1828800" eaLnBrk="0" fontAlgn="base" hangingPunct="0">
              <a:spcBef>
                <a:spcPct val="0"/>
              </a:spcBef>
              <a:spcAft>
                <a:spcPct val="0"/>
              </a:spcAft>
              <a:defRPr sz="2400">
                <a:solidFill>
                  <a:schemeClr val="tx1"/>
                </a:solidFill>
                <a:latin typeface="Arial" charset="0"/>
                <a:ea typeface="ＭＳ Ｐゴシック" pitchFamily="77" charset="-128"/>
              </a:defRPr>
            </a:lvl9pPr>
          </a:lstStyle>
          <a:p>
            <a:pPr eaLnBrk="1" hangingPunct="1">
              <a:spcBef>
                <a:spcPct val="50000"/>
              </a:spcBef>
            </a:pPr>
            <a:r>
              <a:rPr lang="en-US" sz="1800" dirty="0">
                <a:solidFill>
                  <a:srgbClr val="E7651C"/>
                </a:solidFill>
                <a:latin typeface="Candara"/>
              </a:rPr>
              <a:t>INCORRECT</a:t>
            </a:r>
            <a:endParaRPr lang="en-US" sz="1800" dirty="0">
              <a:solidFill>
                <a:prstClr val="black"/>
              </a:solidFill>
              <a:latin typeface="Candara"/>
            </a:endParaRPr>
          </a:p>
        </p:txBody>
      </p:sp>
      <p:pic>
        <p:nvPicPr>
          <p:cNvPr id="24581" name="Picture 6" descr="Copy (2) of premie_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1455738"/>
            <a:ext cx="2438400" cy="2225675"/>
          </a:xfrm>
          <a:prstGeom prst="rect">
            <a:avLst/>
          </a:prstGeom>
          <a:noFill/>
          <a:ln w="3175">
            <a:solidFill>
              <a:srgbClr val="E8D8A4"/>
            </a:solidFill>
            <a:miter lim="800000"/>
            <a:headEnd/>
            <a:tailEnd/>
          </a:ln>
          <a:extLst>
            <a:ext uri="{909E8E84-426E-40DD-AFC4-6F175D3DCCD1}">
              <a14:hiddenFill xmlns:a14="http://schemas.microsoft.com/office/drawing/2010/main">
                <a:solidFill>
                  <a:srgbClr val="FFFFFF"/>
                </a:solidFill>
              </a14:hiddenFill>
            </a:ext>
          </a:extLst>
        </p:spPr>
      </p:pic>
      <p:sp>
        <p:nvSpPr>
          <p:cNvPr id="24582" name="Text Box 9"/>
          <p:cNvSpPr txBox="1">
            <a:spLocks noChangeArrowheads="1"/>
          </p:cNvSpPr>
          <p:nvPr/>
        </p:nvSpPr>
        <p:spPr bwMode="auto">
          <a:xfrm>
            <a:off x="990600" y="1050925"/>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77" charset="-128"/>
              </a:defRPr>
            </a:lvl1pPr>
            <a:lvl2pPr marL="37931725" indent="-37474525" eaLnBrk="0" hangingPunct="0">
              <a:defRPr sz="2400">
                <a:solidFill>
                  <a:schemeClr val="tx1"/>
                </a:solidFill>
                <a:latin typeface="Arial" charset="0"/>
                <a:ea typeface="ＭＳ Ｐゴシック" pitchFamily="77" charset="-128"/>
              </a:defRPr>
            </a:lvl2pPr>
            <a:lvl3pPr eaLnBrk="0" hangingPunct="0">
              <a:defRPr sz="2400">
                <a:solidFill>
                  <a:schemeClr val="tx1"/>
                </a:solidFill>
                <a:latin typeface="Arial" charset="0"/>
                <a:ea typeface="ＭＳ Ｐゴシック" pitchFamily="77" charset="-128"/>
              </a:defRPr>
            </a:lvl3pPr>
            <a:lvl4pPr eaLnBrk="0" hangingPunct="0">
              <a:defRPr sz="2400">
                <a:solidFill>
                  <a:schemeClr val="tx1"/>
                </a:solidFill>
                <a:latin typeface="Arial" charset="0"/>
                <a:ea typeface="ＭＳ Ｐゴシック" pitchFamily="77" charset="-128"/>
              </a:defRPr>
            </a:lvl4pPr>
            <a:lvl5pPr eaLnBrk="0" hangingPunct="0">
              <a:defRPr sz="2400">
                <a:solidFill>
                  <a:schemeClr val="tx1"/>
                </a:solidFill>
                <a:latin typeface="Arial" charset="0"/>
                <a:ea typeface="ＭＳ Ｐゴシック" pitchFamily="77" charset="-128"/>
              </a:defRPr>
            </a:lvl5pPr>
            <a:lvl6pPr marL="457200" eaLnBrk="0" fontAlgn="base" hangingPunct="0">
              <a:spcBef>
                <a:spcPct val="0"/>
              </a:spcBef>
              <a:spcAft>
                <a:spcPct val="0"/>
              </a:spcAft>
              <a:defRPr sz="2400">
                <a:solidFill>
                  <a:schemeClr val="tx1"/>
                </a:solidFill>
                <a:latin typeface="Arial" charset="0"/>
                <a:ea typeface="ＭＳ Ｐゴシック" pitchFamily="77" charset="-128"/>
              </a:defRPr>
            </a:lvl6pPr>
            <a:lvl7pPr marL="914400" eaLnBrk="0" fontAlgn="base" hangingPunct="0">
              <a:spcBef>
                <a:spcPct val="0"/>
              </a:spcBef>
              <a:spcAft>
                <a:spcPct val="0"/>
              </a:spcAft>
              <a:defRPr sz="2400">
                <a:solidFill>
                  <a:schemeClr val="tx1"/>
                </a:solidFill>
                <a:latin typeface="Arial" charset="0"/>
                <a:ea typeface="ＭＳ Ｐゴシック" pitchFamily="77" charset="-128"/>
              </a:defRPr>
            </a:lvl7pPr>
            <a:lvl8pPr marL="1371600" eaLnBrk="0" fontAlgn="base" hangingPunct="0">
              <a:spcBef>
                <a:spcPct val="0"/>
              </a:spcBef>
              <a:spcAft>
                <a:spcPct val="0"/>
              </a:spcAft>
              <a:defRPr sz="2400">
                <a:solidFill>
                  <a:schemeClr val="tx1"/>
                </a:solidFill>
                <a:latin typeface="Arial" charset="0"/>
                <a:ea typeface="ＭＳ Ｐゴシック" pitchFamily="77" charset="-128"/>
              </a:defRPr>
            </a:lvl8pPr>
            <a:lvl9pPr marL="1828800" eaLnBrk="0" fontAlgn="base" hangingPunct="0">
              <a:spcBef>
                <a:spcPct val="0"/>
              </a:spcBef>
              <a:spcAft>
                <a:spcPct val="0"/>
              </a:spcAft>
              <a:defRPr sz="2400">
                <a:solidFill>
                  <a:schemeClr val="tx1"/>
                </a:solidFill>
                <a:latin typeface="Arial" charset="0"/>
                <a:ea typeface="ＭＳ Ｐゴシック" pitchFamily="77" charset="-128"/>
              </a:defRPr>
            </a:lvl9pPr>
          </a:lstStyle>
          <a:p>
            <a:pPr eaLnBrk="1" hangingPunct="1">
              <a:spcBef>
                <a:spcPct val="50000"/>
              </a:spcBef>
            </a:pPr>
            <a:r>
              <a:rPr lang="en-US" sz="1800" dirty="0">
                <a:solidFill>
                  <a:srgbClr val="1B4083"/>
                </a:solidFill>
                <a:latin typeface="Candara"/>
              </a:rPr>
              <a:t>CORRECT</a:t>
            </a:r>
            <a:endParaRPr lang="en-US" sz="1800" dirty="0">
              <a:solidFill>
                <a:prstClr val="black"/>
              </a:solidFill>
              <a:latin typeface="Candara"/>
            </a:endParaRPr>
          </a:p>
        </p:txBody>
      </p:sp>
      <p:pic>
        <p:nvPicPr>
          <p:cNvPr id="24583" name="Picture 10" descr="Premie_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1431925"/>
            <a:ext cx="2590800" cy="2278063"/>
          </a:xfrm>
          <a:prstGeom prst="rect">
            <a:avLst/>
          </a:prstGeom>
          <a:noFill/>
          <a:ln w="12700">
            <a:solidFill>
              <a:srgbClr val="E8D8A4"/>
            </a:solidFill>
            <a:miter lim="800000"/>
            <a:headEnd/>
            <a:tailEnd/>
          </a:ln>
          <a:extLst>
            <a:ext uri="{909E8E84-426E-40DD-AFC4-6F175D3DCCD1}">
              <a14:hiddenFill xmlns:a14="http://schemas.microsoft.com/office/drawing/2010/main">
                <a:solidFill>
                  <a:srgbClr val="FFFFFF"/>
                </a:solidFill>
              </a14:hiddenFill>
            </a:ext>
          </a:extLst>
        </p:spPr>
      </p:pic>
      <p:sp>
        <p:nvSpPr>
          <p:cNvPr id="24584" name="Text Box 11"/>
          <p:cNvSpPr txBox="1">
            <a:spLocks noChangeArrowheads="1"/>
          </p:cNvSpPr>
          <p:nvPr/>
        </p:nvSpPr>
        <p:spPr bwMode="auto">
          <a:xfrm>
            <a:off x="4038600" y="4038600"/>
            <a:ext cx="4800600" cy="212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347663" eaLnBrk="0" hangingPunct="0">
              <a:defRPr sz="2400">
                <a:solidFill>
                  <a:schemeClr val="tx1"/>
                </a:solidFill>
                <a:latin typeface="Arial" charset="0"/>
                <a:ea typeface="ＭＳ Ｐゴシック" pitchFamily="77" charset="-128"/>
              </a:defRPr>
            </a:lvl1pPr>
            <a:lvl2pPr marL="37931725" indent="-37474525" eaLnBrk="0" hangingPunct="0">
              <a:defRPr sz="2400">
                <a:solidFill>
                  <a:schemeClr val="tx1"/>
                </a:solidFill>
                <a:latin typeface="Arial" charset="0"/>
                <a:ea typeface="ＭＳ Ｐゴシック" pitchFamily="77" charset="-128"/>
              </a:defRPr>
            </a:lvl2pPr>
            <a:lvl3pPr eaLnBrk="0" hangingPunct="0">
              <a:defRPr sz="2400">
                <a:solidFill>
                  <a:schemeClr val="tx1"/>
                </a:solidFill>
                <a:latin typeface="Arial" charset="0"/>
                <a:ea typeface="ＭＳ Ｐゴシック" pitchFamily="77" charset="-128"/>
              </a:defRPr>
            </a:lvl3pPr>
            <a:lvl4pPr eaLnBrk="0" hangingPunct="0">
              <a:defRPr sz="2400">
                <a:solidFill>
                  <a:schemeClr val="tx1"/>
                </a:solidFill>
                <a:latin typeface="Arial" charset="0"/>
                <a:ea typeface="ＭＳ Ｐゴシック" pitchFamily="77" charset="-128"/>
              </a:defRPr>
            </a:lvl4pPr>
            <a:lvl5pPr eaLnBrk="0" hangingPunct="0">
              <a:defRPr sz="2400">
                <a:solidFill>
                  <a:schemeClr val="tx1"/>
                </a:solidFill>
                <a:latin typeface="Arial" charset="0"/>
                <a:ea typeface="ＭＳ Ｐゴシック" pitchFamily="77" charset="-128"/>
              </a:defRPr>
            </a:lvl5pPr>
            <a:lvl6pPr marL="457200" eaLnBrk="0" fontAlgn="base" hangingPunct="0">
              <a:spcBef>
                <a:spcPct val="0"/>
              </a:spcBef>
              <a:spcAft>
                <a:spcPct val="0"/>
              </a:spcAft>
              <a:defRPr sz="2400">
                <a:solidFill>
                  <a:schemeClr val="tx1"/>
                </a:solidFill>
                <a:latin typeface="Arial" charset="0"/>
                <a:ea typeface="ＭＳ Ｐゴシック" pitchFamily="77" charset="-128"/>
              </a:defRPr>
            </a:lvl6pPr>
            <a:lvl7pPr marL="914400" eaLnBrk="0" fontAlgn="base" hangingPunct="0">
              <a:spcBef>
                <a:spcPct val="0"/>
              </a:spcBef>
              <a:spcAft>
                <a:spcPct val="0"/>
              </a:spcAft>
              <a:defRPr sz="2400">
                <a:solidFill>
                  <a:schemeClr val="tx1"/>
                </a:solidFill>
                <a:latin typeface="Arial" charset="0"/>
                <a:ea typeface="ＭＳ Ｐゴシック" pitchFamily="77" charset="-128"/>
              </a:defRPr>
            </a:lvl7pPr>
            <a:lvl8pPr marL="1371600" eaLnBrk="0" fontAlgn="base" hangingPunct="0">
              <a:spcBef>
                <a:spcPct val="0"/>
              </a:spcBef>
              <a:spcAft>
                <a:spcPct val="0"/>
              </a:spcAft>
              <a:defRPr sz="2400">
                <a:solidFill>
                  <a:schemeClr val="tx1"/>
                </a:solidFill>
                <a:latin typeface="Arial" charset="0"/>
                <a:ea typeface="ＭＳ Ｐゴシック" pitchFamily="77" charset="-128"/>
              </a:defRPr>
            </a:lvl8pPr>
            <a:lvl9pPr marL="1828800" eaLnBrk="0" fontAlgn="base" hangingPunct="0">
              <a:spcBef>
                <a:spcPct val="0"/>
              </a:spcBef>
              <a:spcAft>
                <a:spcPct val="0"/>
              </a:spcAft>
              <a:defRPr sz="2400">
                <a:solidFill>
                  <a:schemeClr val="tx1"/>
                </a:solidFill>
                <a:latin typeface="Arial" charset="0"/>
                <a:ea typeface="ＭＳ Ｐゴシック" pitchFamily="77" charset="-128"/>
              </a:defRPr>
            </a:lvl9pPr>
          </a:lstStyle>
          <a:p>
            <a:pPr eaLnBrk="1" hangingPunct="1">
              <a:spcAft>
                <a:spcPct val="10000"/>
              </a:spcAft>
              <a:buFontTx/>
              <a:buChar char="•"/>
            </a:pPr>
            <a:r>
              <a:rPr lang="en-US" sz="2200" dirty="0">
                <a:solidFill>
                  <a:srgbClr val="073E87"/>
                </a:solidFill>
                <a:latin typeface="Candara"/>
              </a:rPr>
              <a:t>Nipple protected by positioning far back in infant’s mouth</a:t>
            </a:r>
          </a:p>
          <a:p>
            <a:pPr eaLnBrk="1" hangingPunct="1">
              <a:spcAft>
                <a:spcPct val="10000"/>
              </a:spcAft>
              <a:buFontTx/>
              <a:buChar char="•"/>
            </a:pPr>
            <a:r>
              <a:rPr lang="en-US" sz="2200" dirty="0">
                <a:solidFill>
                  <a:srgbClr val="073E87"/>
                </a:solidFill>
                <a:latin typeface="Candara"/>
              </a:rPr>
              <a:t>Breast tissue inferior to nipple exposed to massaging action of tongue and lower jaw.</a:t>
            </a:r>
          </a:p>
          <a:p>
            <a:pPr eaLnBrk="1" hangingPunct="1">
              <a:spcAft>
                <a:spcPct val="10000"/>
              </a:spcAft>
              <a:buFontTx/>
              <a:buChar char="•"/>
            </a:pPr>
            <a:endParaRPr lang="en-US" sz="1800" dirty="0">
              <a:solidFill>
                <a:prstClr val="black"/>
              </a:solidFill>
              <a:latin typeface="Candara"/>
            </a:endParaRPr>
          </a:p>
        </p:txBody>
      </p:sp>
      <p:sp>
        <p:nvSpPr>
          <p:cNvPr id="24585" name="Rectangle 9"/>
          <p:cNvSpPr>
            <a:spLocks noChangeArrowheads="1"/>
          </p:cNvSpPr>
          <p:nvPr/>
        </p:nvSpPr>
        <p:spPr bwMode="auto">
          <a:xfrm>
            <a:off x="990600" y="6400800"/>
            <a:ext cx="25066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1B4083"/>
                </a:solidFill>
              </a:rPr>
              <a:t>Photos © Jane Morton, MD, FAAP</a:t>
            </a:r>
            <a:endParaRPr lang="en-US" sz="1400">
              <a:solidFill>
                <a:srgbClr val="660066"/>
              </a:solidFill>
            </a:endParaRPr>
          </a:p>
        </p:txBody>
      </p:sp>
    </p:spTree>
    <p:extLst>
      <p:ext uri="{BB962C8B-B14F-4D97-AF65-F5344CB8AC3E}">
        <p14:creationId xmlns:p14="http://schemas.microsoft.com/office/powerpoint/2010/main" val="3938429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994" y="1149386"/>
            <a:ext cx="8382000" cy="5693866"/>
          </a:xfrm>
          <a:prstGeom prst="rect">
            <a:avLst/>
          </a:prstGeom>
        </p:spPr>
        <p:txBody>
          <a:bodyPr wrap="square">
            <a:spAutoFit/>
          </a:bodyPr>
          <a:lstStyle/>
          <a:p>
            <a:r>
              <a:rPr lang="en-US" sz="1400" dirty="0">
                <a:solidFill>
                  <a:srgbClr val="073E87"/>
                </a:solidFill>
              </a:rPr>
              <a:t>• Help the mother to get into a comfortable and relaxed position, sitting or lying down.</a:t>
            </a:r>
          </a:p>
          <a:p>
            <a:r>
              <a:rPr lang="en-US" sz="1400" dirty="0">
                <a:solidFill>
                  <a:srgbClr val="073E87"/>
                </a:solidFill>
              </a:rPr>
              <a:t>• The helper should sit in a comfortable, convenient position.</a:t>
            </a:r>
          </a:p>
          <a:p>
            <a:r>
              <a:rPr lang="en-US" sz="1400" dirty="0">
                <a:solidFill>
                  <a:srgbClr val="073E87"/>
                </a:solidFill>
              </a:rPr>
              <a:t>• Explain to the mother how to hold her baby, according to the </a:t>
            </a:r>
            <a:r>
              <a:rPr lang="en-US" sz="1400" b="1" dirty="0">
                <a:solidFill>
                  <a:srgbClr val="073E87"/>
                </a:solidFill>
              </a:rPr>
              <a:t>four key points:</a:t>
            </a:r>
          </a:p>
          <a:p>
            <a:r>
              <a:rPr lang="en-US" sz="1400" dirty="0">
                <a:solidFill>
                  <a:srgbClr val="073E87"/>
                </a:solidFill>
              </a:rPr>
              <a:t>— with the head and body straight</a:t>
            </a:r>
          </a:p>
          <a:p>
            <a:r>
              <a:rPr lang="en-US" sz="1400" dirty="0">
                <a:solidFill>
                  <a:srgbClr val="073E87"/>
                </a:solidFill>
              </a:rPr>
              <a:t>— facing the breast, and starting with his/her nose opposite the nipple</a:t>
            </a:r>
          </a:p>
          <a:p>
            <a:r>
              <a:rPr lang="en-US" sz="1400" dirty="0">
                <a:solidFill>
                  <a:srgbClr val="073E87"/>
                </a:solidFill>
              </a:rPr>
              <a:t>— with his/her body close to her body (</a:t>
            </a:r>
            <a:r>
              <a:rPr lang="en-US" sz="1400" b="1" dirty="0">
                <a:solidFill>
                  <a:srgbClr val="073E87"/>
                </a:solidFill>
              </a:rPr>
              <a:t>chest to chest</a:t>
            </a:r>
            <a:r>
              <a:rPr lang="en-US" sz="1400" dirty="0">
                <a:solidFill>
                  <a:srgbClr val="073E87"/>
                </a:solidFill>
              </a:rPr>
              <a:t>)</a:t>
            </a:r>
          </a:p>
          <a:p>
            <a:r>
              <a:rPr lang="en-US" sz="1400" dirty="0">
                <a:solidFill>
                  <a:srgbClr val="073E87"/>
                </a:solidFill>
              </a:rPr>
              <a:t>— supporting the whole body.</a:t>
            </a:r>
          </a:p>
          <a:p>
            <a:r>
              <a:rPr lang="en-US" sz="1400" dirty="0">
                <a:solidFill>
                  <a:srgbClr val="073E87"/>
                </a:solidFill>
              </a:rPr>
              <a:t>• Show her how to support her breast:</a:t>
            </a:r>
          </a:p>
          <a:p>
            <a:r>
              <a:rPr lang="en-US" sz="1400" dirty="0">
                <a:solidFill>
                  <a:srgbClr val="073E87"/>
                </a:solidFill>
              </a:rPr>
              <a:t>— with her fingers flat against her chest wall under her breast</a:t>
            </a:r>
          </a:p>
          <a:p>
            <a:r>
              <a:rPr lang="en-US" sz="1400" dirty="0">
                <a:solidFill>
                  <a:srgbClr val="073E87"/>
                </a:solidFill>
              </a:rPr>
              <a:t>— with her thumb above the breast</a:t>
            </a:r>
          </a:p>
          <a:p>
            <a:r>
              <a:rPr lang="en-US" sz="1400" dirty="0">
                <a:solidFill>
                  <a:srgbClr val="073E87"/>
                </a:solidFill>
              </a:rPr>
              <a:t>— </a:t>
            </a:r>
            <a:r>
              <a:rPr lang="en-US" sz="1400" b="1" dirty="0">
                <a:solidFill>
                  <a:srgbClr val="073E87"/>
                </a:solidFill>
              </a:rPr>
              <a:t>her fingers should not be on the areola or near the nipple, because this can interfere with attachment</a:t>
            </a:r>
            <a:endParaRPr lang="en-US" sz="1400" dirty="0">
              <a:solidFill>
                <a:srgbClr val="073E87"/>
              </a:solidFill>
            </a:endParaRPr>
          </a:p>
          <a:p>
            <a:r>
              <a:rPr lang="en-US" sz="1400" dirty="0">
                <a:solidFill>
                  <a:srgbClr val="073E87"/>
                </a:solidFill>
              </a:rPr>
              <a:t>• Explain or show the mother how to help her baby to attach by:</a:t>
            </a:r>
          </a:p>
          <a:p>
            <a:r>
              <a:rPr lang="en-US" sz="1400" dirty="0">
                <a:solidFill>
                  <a:srgbClr val="073E87"/>
                </a:solidFill>
              </a:rPr>
              <a:t>— touching the baby’s lips with her nipple</a:t>
            </a:r>
          </a:p>
          <a:p>
            <a:r>
              <a:rPr lang="en-US" sz="1400" dirty="0">
                <a:solidFill>
                  <a:srgbClr val="073E87"/>
                </a:solidFill>
              </a:rPr>
              <a:t>— waiting until the baby’s mouth is open wide</a:t>
            </a:r>
          </a:p>
          <a:p>
            <a:r>
              <a:rPr lang="en-US" sz="1400" dirty="0">
                <a:solidFill>
                  <a:srgbClr val="073E87"/>
                </a:solidFill>
              </a:rPr>
              <a:t>— moving the baby quickly onto her breast</a:t>
            </a:r>
          </a:p>
          <a:p>
            <a:r>
              <a:rPr lang="en-US" sz="1400" dirty="0">
                <a:solidFill>
                  <a:srgbClr val="073E87"/>
                </a:solidFill>
              </a:rPr>
              <a:t>— </a:t>
            </a:r>
            <a:r>
              <a:rPr lang="en-US" sz="1400" b="1" dirty="0">
                <a:solidFill>
                  <a:srgbClr val="073E87"/>
                </a:solidFill>
              </a:rPr>
              <a:t>aiming her nipple up towards the roof of the baby’s mouth</a:t>
            </a:r>
          </a:p>
          <a:p>
            <a:r>
              <a:rPr lang="en-US" sz="1400" dirty="0">
                <a:solidFill>
                  <a:srgbClr val="073E87"/>
                </a:solidFill>
              </a:rPr>
              <a:t>— aiming his/her lower lip behind her nipple, so his/her chin touches the breast.</a:t>
            </a:r>
          </a:p>
          <a:p>
            <a:r>
              <a:rPr lang="en-US" sz="1400" dirty="0">
                <a:solidFill>
                  <a:srgbClr val="073E87"/>
                </a:solidFill>
              </a:rPr>
              <a:t>• Notice how the baby responds and ask her how the suckling feels.</a:t>
            </a:r>
          </a:p>
          <a:p>
            <a:r>
              <a:rPr lang="en-US" sz="1400" dirty="0">
                <a:solidFill>
                  <a:srgbClr val="073E87"/>
                </a:solidFill>
              </a:rPr>
              <a:t>• Look for signs of correct attachment. The four signs of good attachment are:</a:t>
            </a:r>
          </a:p>
          <a:p>
            <a:r>
              <a:rPr lang="en-US" sz="1400" dirty="0">
                <a:solidFill>
                  <a:srgbClr val="073E87"/>
                </a:solidFill>
              </a:rPr>
              <a:t>— more of the areola is visible above the baby’s top lip than below the lower lip</a:t>
            </a:r>
          </a:p>
          <a:p>
            <a:r>
              <a:rPr lang="en-US" sz="1400" dirty="0">
                <a:solidFill>
                  <a:srgbClr val="073E87"/>
                </a:solidFill>
              </a:rPr>
              <a:t>— the baby’s mouth is wide open</a:t>
            </a:r>
          </a:p>
          <a:p>
            <a:r>
              <a:rPr lang="en-US" sz="1400" dirty="0">
                <a:solidFill>
                  <a:srgbClr val="073E87"/>
                </a:solidFill>
              </a:rPr>
              <a:t>— the baby’s lower lip is curled outwards (</a:t>
            </a:r>
            <a:r>
              <a:rPr lang="en-US" sz="1400" b="1" dirty="0">
                <a:solidFill>
                  <a:srgbClr val="073E87"/>
                </a:solidFill>
              </a:rPr>
              <a:t>lips flanged</a:t>
            </a:r>
            <a:r>
              <a:rPr lang="en-US" sz="1400" dirty="0">
                <a:solidFill>
                  <a:srgbClr val="073E87"/>
                </a:solidFill>
              </a:rPr>
              <a:t>)</a:t>
            </a:r>
          </a:p>
          <a:p>
            <a:r>
              <a:rPr lang="en-US" sz="1400" dirty="0">
                <a:solidFill>
                  <a:srgbClr val="073E87"/>
                </a:solidFill>
              </a:rPr>
              <a:t>— the baby’s chin is touching or almost touching the breast.</a:t>
            </a:r>
          </a:p>
          <a:p>
            <a:r>
              <a:rPr lang="en-US" sz="1400" dirty="0">
                <a:solidFill>
                  <a:srgbClr val="073E87"/>
                </a:solidFill>
              </a:rPr>
              <a:t>• If attachment is not good, or if the mother is uncomfortable, ask her to try again.</a:t>
            </a:r>
          </a:p>
          <a:p>
            <a:r>
              <a:rPr lang="en-US" sz="1400" dirty="0">
                <a:solidFill>
                  <a:srgbClr val="073E87"/>
                </a:solidFill>
              </a:rPr>
              <a:t>• Show her how to take the baby off the breast by slipping her little finger into the baby’s mouth to release the suction</a:t>
            </a:r>
          </a:p>
        </p:txBody>
      </p:sp>
      <p:sp>
        <p:nvSpPr>
          <p:cNvPr id="3" name="TextBox 2"/>
          <p:cNvSpPr txBox="1"/>
          <p:nvPr/>
        </p:nvSpPr>
        <p:spPr>
          <a:xfrm>
            <a:off x="762000" y="304800"/>
            <a:ext cx="7696200" cy="461665"/>
          </a:xfrm>
          <a:prstGeom prst="rect">
            <a:avLst/>
          </a:prstGeom>
          <a:noFill/>
        </p:spPr>
        <p:txBody>
          <a:bodyPr wrap="square" rtlCol="0">
            <a:spAutoFit/>
          </a:bodyPr>
          <a:lstStyle/>
          <a:p>
            <a:r>
              <a:rPr lang="en-US" sz="2400" b="1" dirty="0">
                <a:solidFill>
                  <a:srgbClr val="073E87"/>
                </a:solidFill>
              </a:rPr>
              <a:t>How to help a mother to position and attach her baby</a:t>
            </a:r>
          </a:p>
        </p:txBody>
      </p:sp>
    </p:spTree>
    <p:extLst>
      <p:ext uri="{BB962C8B-B14F-4D97-AF65-F5344CB8AC3E}">
        <p14:creationId xmlns:p14="http://schemas.microsoft.com/office/powerpoint/2010/main" val="457210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872067" y="1981200"/>
            <a:ext cx="7408333" cy="4572000"/>
          </a:xfrm>
        </p:spPr>
        <p:txBody>
          <a:bodyPr>
            <a:normAutofit/>
          </a:bodyPr>
          <a:lstStyle/>
          <a:p>
            <a:pPr eaLnBrk="1" hangingPunct="1">
              <a:lnSpc>
                <a:spcPct val="80000"/>
              </a:lnSpc>
            </a:pPr>
            <a:r>
              <a:rPr lang="en-US" sz="2000" dirty="0">
                <a:ea typeface="ＭＳ Ｐゴシック" pitchFamily="77" charset="-128"/>
              </a:rPr>
              <a:t>L= Latch</a:t>
            </a:r>
          </a:p>
          <a:p>
            <a:pPr lvl="1" eaLnBrk="1" hangingPunct="1">
              <a:lnSpc>
                <a:spcPct val="80000"/>
              </a:lnSpc>
            </a:pPr>
            <a:r>
              <a:rPr lang="en-US" sz="1300" dirty="0">
                <a:ea typeface="ＭＳ Ｐゴシック" pitchFamily="77" charset="-128"/>
              </a:rPr>
              <a:t>0= Too sleepy or reluctant, No latch achieved</a:t>
            </a:r>
          </a:p>
          <a:p>
            <a:pPr lvl="1" eaLnBrk="1" hangingPunct="1">
              <a:lnSpc>
                <a:spcPct val="80000"/>
              </a:lnSpc>
            </a:pPr>
            <a:r>
              <a:rPr lang="en-US" sz="1300" dirty="0">
                <a:ea typeface="ＭＳ Ｐゴシック" pitchFamily="77" charset="-128"/>
              </a:rPr>
              <a:t>1= Repeated attempts, Hold nipple in mouth, Stimulate to suck</a:t>
            </a:r>
          </a:p>
          <a:p>
            <a:pPr lvl="1" eaLnBrk="1" hangingPunct="1">
              <a:lnSpc>
                <a:spcPct val="80000"/>
              </a:lnSpc>
            </a:pPr>
            <a:r>
              <a:rPr lang="en-US" sz="1300" dirty="0">
                <a:ea typeface="ＭＳ Ｐゴシック" pitchFamily="77" charset="-128"/>
              </a:rPr>
              <a:t>2= Grasps breast, Tongue down, Lips flanged, Rhythmic sucking</a:t>
            </a:r>
            <a:endParaRPr lang="en-US" sz="2000" dirty="0">
              <a:ea typeface="ＭＳ Ｐゴシック" pitchFamily="77" charset="-128"/>
            </a:endParaRPr>
          </a:p>
          <a:p>
            <a:pPr eaLnBrk="1" hangingPunct="1">
              <a:lnSpc>
                <a:spcPct val="80000"/>
              </a:lnSpc>
            </a:pPr>
            <a:r>
              <a:rPr lang="en-US" sz="2000" dirty="0">
                <a:ea typeface="ＭＳ Ｐゴシック" pitchFamily="77" charset="-128"/>
              </a:rPr>
              <a:t>A= Audible swallowing </a:t>
            </a:r>
          </a:p>
          <a:p>
            <a:pPr lvl="1" eaLnBrk="1" hangingPunct="1">
              <a:lnSpc>
                <a:spcPct val="80000"/>
              </a:lnSpc>
            </a:pPr>
            <a:r>
              <a:rPr lang="en-US" sz="1300" dirty="0">
                <a:ea typeface="ＭＳ Ｐゴシック" pitchFamily="77" charset="-128"/>
              </a:rPr>
              <a:t>0= None</a:t>
            </a:r>
          </a:p>
          <a:p>
            <a:pPr lvl="1" eaLnBrk="1" hangingPunct="1">
              <a:lnSpc>
                <a:spcPct val="80000"/>
              </a:lnSpc>
            </a:pPr>
            <a:r>
              <a:rPr lang="en-US" sz="1300" dirty="0">
                <a:ea typeface="ＭＳ Ｐゴシック" pitchFamily="77" charset="-128"/>
              </a:rPr>
              <a:t>1= A few with stimulation</a:t>
            </a:r>
          </a:p>
          <a:p>
            <a:pPr lvl="1" eaLnBrk="1" hangingPunct="1">
              <a:lnSpc>
                <a:spcPct val="80000"/>
              </a:lnSpc>
            </a:pPr>
            <a:r>
              <a:rPr lang="en-US" sz="1300" dirty="0">
                <a:ea typeface="ＭＳ Ｐゴシック" pitchFamily="77" charset="-128"/>
              </a:rPr>
              <a:t>2= Spontaneous and intermittent &lt;24h old, Spontaneous and frequent &gt;24h old</a:t>
            </a:r>
            <a:endParaRPr lang="en-US" sz="2000" dirty="0">
              <a:ea typeface="ＭＳ Ｐゴシック" pitchFamily="77" charset="-128"/>
            </a:endParaRPr>
          </a:p>
          <a:p>
            <a:pPr eaLnBrk="1" hangingPunct="1">
              <a:lnSpc>
                <a:spcPct val="80000"/>
              </a:lnSpc>
            </a:pPr>
            <a:r>
              <a:rPr lang="en-US" sz="2000" dirty="0">
                <a:ea typeface="ＭＳ Ｐゴシック" pitchFamily="77" charset="-128"/>
              </a:rPr>
              <a:t>T= Type of nipple</a:t>
            </a:r>
          </a:p>
          <a:p>
            <a:pPr lvl="1" eaLnBrk="1" hangingPunct="1">
              <a:lnSpc>
                <a:spcPct val="80000"/>
              </a:lnSpc>
            </a:pPr>
            <a:r>
              <a:rPr lang="en-US" sz="1300" dirty="0">
                <a:ea typeface="ＭＳ Ｐゴシック" pitchFamily="77" charset="-128"/>
              </a:rPr>
              <a:t>0= Inverted, 1= Flat, 2= </a:t>
            </a:r>
            <a:r>
              <a:rPr lang="en-US" sz="1300" dirty="0" err="1">
                <a:ea typeface="ＭＳ Ｐゴシック" pitchFamily="77" charset="-128"/>
              </a:rPr>
              <a:t>Everted</a:t>
            </a:r>
            <a:r>
              <a:rPr lang="en-US" sz="1300" dirty="0">
                <a:ea typeface="ＭＳ Ｐゴシック" pitchFamily="77" charset="-128"/>
              </a:rPr>
              <a:t> (after stimulation)</a:t>
            </a:r>
            <a:endParaRPr lang="en-US" sz="2000" dirty="0">
              <a:ea typeface="ＭＳ Ｐゴシック" pitchFamily="77" charset="-128"/>
            </a:endParaRPr>
          </a:p>
          <a:p>
            <a:pPr eaLnBrk="1" hangingPunct="1">
              <a:lnSpc>
                <a:spcPct val="80000"/>
              </a:lnSpc>
            </a:pPr>
            <a:r>
              <a:rPr lang="en-US" sz="2000" dirty="0">
                <a:ea typeface="ＭＳ Ｐゴシック" pitchFamily="77" charset="-128"/>
              </a:rPr>
              <a:t>C= Comfort (Breast/Nipple) </a:t>
            </a:r>
          </a:p>
          <a:p>
            <a:pPr lvl="1" eaLnBrk="1" hangingPunct="1">
              <a:lnSpc>
                <a:spcPct val="80000"/>
              </a:lnSpc>
            </a:pPr>
            <a:r>
              <a:rPr lang="en-US" sz="1300" dirty="0">
                <a:ea typeface="ＭＳ Ｐゴシック" pitchFamily="77" charset="-128"/>
              </a:rPr>
              <a:t>0= Engorged, Cracked, Bleeding, large blisters or bruises, Severe discomfort</a:t>
            </a:r>
          </a:p>
          <a:p>
            <a:pPr lvl="1" eaLnBrk="1" hangingPunct="1">
              <a:lnSpc>
                <a:spcPct val="80000"/>
              </a:lnSpc>
            </a:pPr>
            <a:r>
              <a:rPr lang="en-US" sz="1300" dirty="0">
                <a:ea typeface="ＭＳ Ｐゴシック" pitchFamily="77" charset="-128"/>
              </a:rPr>
              <a:t>1= Reddened, small blisters or bruises, Mild/moderate discomfort</a:t>
            </a:r>
          </a:p>
          <a:p>
            <a:pPr lvl="1" eaLnBrk="1" hangingPunct="1">
              <a:lnSpc>
                <a:spcPct val="80000"/>
              </a:lnSpc>
            </a:pPr>
            <a:r>
              <a:rPr lang="en-US" sz="1300" dirty="0">
                <a:ea typeface="ＭＳ Ｐゴシック" pitchFamily="77" charset="-128"/>
              </a:rPr>
              <a:t>2= Soft, </a:t>
            </a:r>
            <a:r>
              <a:rPr lang="en-US" sz="1300" dirty="0" err="1">
                <a:ea typeface="ＭＳ Ｐゴシック" pitchFamily="77" charset="-128"/>
              </a:rPr>
              <a:t>nontender</a:t>
            </a:r>
            <a:endParaRPr lang="en-US" sz="1300" dirty="0">
              <a:ea typeface="ＭＳ Ｐゴシック" pitchFamily="77" charset="-128"/>
            </a:endParaRPr>
          </a:p>
          <a:p>
            <a:pPr eaLnBrk="1" hangingPunct="1">
              <a:lnSpc>
                <a:spcPct val="80000"/>
              </a:lnSpc>
            </a:pPr>
            <a:r>
              <a:rPr lang="en-US" sz="2000" dirty="0">
                <a:ea typeface="ＭＳ Ｐゴシック" pitchFamily="77" charset="-128"/>
              </a:rPr>
              <a:t>H= Hold (Positioning) </a:t>
            </a:r>
          </a:p>
          <a:p>
            <a:pPr lvl="1" eaLnBrk="1" hangingPunct="1">
              <a:lnSpc>
                <a:spcPct val="80000"/>
              </a:lnSpc>
            </a:pPr>
            <a:r>
              <a:rPr lang="en-US" sz="1300" dirty="0">
                <a:ea typeface="ＭＳ Ｐゴシック" pitchFamily="77" charset="-128"/>
              </a:rPr>
              <a:t>0= Full assist (staff hold infant at breast)</a:t>
            </a:r>
          </a:p>
          <a:p>
            <a:pPr lvl="1" eaLnBrk="1" hangingPunct="1">
              <a:lnSpc>
                <a:spcPct val="80000"/>
              </a:lnSpc>
            </a:pPr>
            <a:r>
              <a:rPr lang="en-US" sz="1300" dirty="0">
                <a:ea typeface="ＭＳ Ｐゴシック" pitchFamily="77" charset="-128"/>
              </a:rPr>
              <a:t>1= Minimal assist (</a:t>
            </a:r>
            <a:r>
              <a:rPr lang="en-US" sz="1300" dirty="0" err="1">
                <a:ea typeface="ＭＳ Ｐゴシック" pitchFamily="77" charset="-128"/>
              </a:rPr>
              <a:t>ie</a:t>
            </a:r>
            <a:r>
              <a:rPr lang="en-US" sz="1300" dirty="0">
                <a:ea typeface="ＭＳ Ｐゴシック" pitchFamily="77" charset="-128"/>
              </a:rPr>
              <a:t> elevate head of bed; place pillows for support), Teach one side, mother does other, Staff holds and then mother takes over</a:t>
            </a:r>
          </a:p>
          <a:p>
            <a:pPr lvl="1" eaLnBrk="1" hangingPunct="1">
              <a:lnSpc>
                <a:spcPct val="80000"/>
              </a:lnSpc>
            </a:pPr>
            <a:r>
              <a:rPr lang="en-US" sz="1300" dirty="0">
                <a:ea typeface="ＭＳ Ｐゴシック" pitchFamily="77" charset="-128"/>
              </a:rPr>
              <a:t>2= No assist from staff, Mother able to position and hold infant</a:t>
            </a:r>
          </a:p>
          <a:p>
            <a:pPr lvl="1" eaLnBrk="1" hangingPunct="1">
              <a:lnSpc>
                <a:spcPct val="80000"/>
              </a:lnSpc>
              <a:buFontTx/>
              <a:buNone/>
            </a:pPr>
            <a:endParaRPr lang="en-US" sz="2000" dirty="0">
              <a:ea typeface="ＭＳ Ｐゴシック" pitchFamily="77" charset="-128"/>
            </a:endParaRPr>
          </a:p>
          <a:p>
            <a:pPr eaLnBrk="1" hangingPunct="1">
              <a:lnSpc>
                <a:spcPct val="80000"/>
              </a:lnSpc>
            </a:pPr>
            <a:endParaRPr lang="en-US" sz="2000" dirty="0">
              <a:ea typeface="ＭＳ Ｐゴシック" pitchFamily="77" charset="-128"/>
            </a:endParaRPr>
          </a:p>
          <a:p>
            <a:pPr eaLnBrk="1" hangingPunct="1">
              <a:lnSpc>
                <a:spcPct val="80000"/>
              </a:lnSpc>
              <a:buFontTx/>
              <a:buNone/>
            </a:pPr>
            <a:endParaRPr lang="en-US" sz="2000" dirty="0">
              <a:ea typeface="ＭＳ Ｐゴシック" pitchFamily="77" charset="-128"/>
            </a:endParaRPr>
          </a:p>
          <a:p>
            <a:pPr lvl="1" eaLnBrk="1" hangingPunct="1">
              <a:lnSpc>
                <a:spcPct val="80000"/>
              </a:lnSpc>
              <a:buFontTx/>
              <a:buNone/>
            </a:pPr>
            <a:endParaRPr lang="en-US" sz="2000" dirty="0">
              <a:ea typeface="ＭＳ Ｐゴシック" pitchFamily="77" charset="-128"/>
            </a:endParaRPr>
          </a:p>
        </p:txBody>
      </p:sp>
      <p:sp>
        <p:nvSpPr>
          <p:cNvPr id="30722" name="Rectangle 2"/>
          <p:cNvSpPr>
            <a:spLocks noGrp="1" noChangeArrowheads="1"/>
          </p:cNvSpPr>
          <p:nvPr>
            <p:ph type="title"/>
          </p:nvPr>
        </p:nvSpPr>
        <p:spPr/>
        <p:txBody>
          <a:bodyPr>
            <a:normAutofit/>
          </a:bodyPr>
          <a:lstStyle/>
          <a:p>
            <a:pPr eaLnBrk="1" hangingPunct="1"/>
            <a:r>
              <a:rPr lang="en-US" sz="4000" dirty="0">
                <a:latin typeface="+mn-lt"/>
                <a:ea typeface="ＭＳ Ｐゴシック" pitchFamily="77" charset="-128"/>
              </a:rPr>
              <a:t>LATCH Score</a:t>
            </a:r>
          </a:p>
        </p:txBody>
      </p:sp>
    </p:spTree>
    <p:extLst>
      <p:ext uri="{BB962C8B-B14F-4D97-AF65-F5344CB8AC3E}">
        <p14:creationId xmlns:p14="http://schemas.microsoft.com/office/powerpoint/2010/main" val="676875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r>
              <a:rPr lang="en-US" dirty="0"/>
              <a:t>Recommend the best positions for breastfeeding and how to evaluate the infant’s latch.</a:t>
            </a:r>
          </a:p>
          <a:p>
            <a:r>
              <a:rPr lang="en-US" dirty="0"/>
              <a:t>Identify and manage common breastfeeding problems.</a:t>
            </a:r>
          </a:p>
          <a:p>
            <a:r>
              <a:rPr lang="en-US" dirty="0"/>
              <a:t>Consider the indications for supplementation along with best methods for supplementation.</a:t>
            </a:r>
          </a:p>
          <a:p>
            <a:r>
              <a:rPr lang="en-US" dirty="0"/>
              <a:t>Treat and manage hypoglycemia and jaundice in newborns.</a:t>
            </a:r>
          </a:p>
          <a:p>
            <a:endParaRPr lang="en-US" dirty="0"/>
          </a:p>
        </p:txBody>
      </p:sp>
      <p:sp>
        <p:nvSpPr>
          <p:cNvPr id="3" name="Title 2"/>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3868378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ea typeface="ＭＳ Ｐゴシック" pitchFamily="77" charset="-128"/>
              </a:rPr>
              <a:t>Watch </a:t>
            </a:r>
            <a:r>
              <a:rPr lang="en-US" i="1" dirty="0">
                <a:ea typeface="ＭＳ Ｐゴシック" pitchFamily="77" charset="-128"/>
              </a:rPr>
              <a:t>Breastfeeding Management, Educational Tools for Physicians and Other Professionals </a:t>
            </a:r>
            <a:r>
              <a:rPr lang="en-US" dirty="0">
                <a:ea typeface="ＭＳ Ｐゴシック" pitchFamily="77" charset="-128"/>
              </a:rPr>
              <a:t>by Jane Morton, MD, FAAP, for a live demonstration of how to observe and assess breastfeeding. </a:t>
            </a:r>
            <a:br>
              <a:rPr lang="en-US" dirty="0">
                <a:ea typeface="ＭＳ Ｐゴシック" pitchFamily="77" charset="-128"/>
              </a:rPr>
            </a:br>
            <a:br>
              <a:rPr lang="en-US" dirty="0">
                <a:ea typeface="ＭＳ Ｐゴシック" pitchFamily="77" charset="-128"/>
              </a:rPr>
            </a:br>
            <a:r>
              <a:rPr lang="en-US" dirty="0">
                <a:ea typeface="ＭＳ Ｐゴシック" pitchFamily="77" charset="-128"/>
                <a:hlinkClick r:id="rId2"/>
              </a:rPr>
              <a:t>http://newborns.stanford.edu/Breastfeeding/FifteenMinuteHelper.html</a:t>
            </a:r>
            <a:endParaRPr lang="en-US" dirty="0">
              <a:ea typeface="ＭＳ Ｐゴシック" pitchFamily="77" charset="-128"/>
            </a:endParaRPr>
          </a:p>
          <a:p>
            <a:endParaRPr lang="en-US" dirty="0">
              <a:ea typeface="ＭＳ Ｐゴシック" pitchFamily="77" charset="-128"/>
            </a:endParaRPr>
          </a:p>
          <a:p>
            <a:endParaRPr lang="en-US" dirty="0"/>
          </a:p>
        </p:txBody>
      </p:sp>
      <p:sp>
        <p:nvSpPr>
          <p:cNvPr id="2" name="Title 1"/>
          <p:cNvSpPr>
            <a:spLocks noGrp="1"/>
          </p:cNvSpPr>
          <p:nvPr>
            <p:ph type="title"/>
          </p:nvPr>
        </p:nvSpPr>
        <p:spPr/>
        <p:txBody>
          <a:bodyPr>
            <a:normAutofit/>
          </a:bodyPr>
          <a:lstStyle/>
          <a:p>
            <a:r>
              <a:rPr lang="en-US" dirty="0"/>
              <a:t>More on Positioning and Latch</a:t>
            </a:r>
          </a:p>
        </p:txBody>
      </p:sp>
    </p:spTree>
    <p:extLst>
      <p:ext uri="{BB962C8B-B14F-4D97-AF65-F5344CB8AC3E}">
        <p14:creationId xmlns:p14="http://schemas.microsoft.com/office/powerpoint/2010/main" val="2084846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4400" dirty="0"/>
              <a:t>Breastfeeding Problems</a:t>
            </a:r>
          </a:p>
        </p:txBody>
      </p:sp>
    </p:spTree>
    <p:extLst>
      <p:ext uri="{BB962C8B-B14F-4D97-AF65-F5344CB8AC3E}">
        <p14:creationId xmlns:p14="http://schemas.microsoft.com/office/powerpoint/2010/main" val="2638301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457200" y="1981200"/>
            <a:ext cx="8229600" cy="4871884"/>
          </a:xfrm>
        </p:spPr>
        <p:txBody>
          <a:bodyPr>
            <a:normAutofit lnSpcReduction="10000"/>
          </a:bodyPr>
          <a:lstStyle/>
          <a:p>
            <a:pPr eaLnBrk="1" hangingPunct="1">
              <a:lnSpc>
                <a:spcPct val="90000"/>
              </a:lnSpc>
            </a:pPr>
            <a:r>
              <a:rPr lang="en-US" dirty="0">
                <a:ea typeface="ＭＳ Ｐゴシック" pitchFamily="77" charset="-128"/>
              </a:rPr>
              <a:t>Myth- “Breastfeeding Hurts”</a:t>
            </a:r>
          </a:p>
          <a:p>
            <a:pPr lvl="1">
              <a:lnSpc>
                <a:spcPct val="90000"/>
              </a:lnSpc>
            </a:pPr>
            <a:r>
              <a:rPr lang="en-US" b="1" dirty="0">
                <a:ea typeface="ＭＳ Ｐゴシック" pitchFamily="77" charset="-128"/>
              </a:rPr>
              <a:t>Transient tenderness and sensitivity should subside within a few days if positioning and attachment are corrected</a:t>
            </a:r>
          </a:p>
          <a:p>
            <a:pPr eaLnBrk="1" hangingPunct="1">
              <a:lnSpc>
                <a:spcPct val="90000"/>
              </a:lnSpc>
            </a:pPr>
            <a:r>
              <a:rPr lang="en-US" dirty="0">
                <a:ea typeface="ＭＳ Ｐゴシック" pitchFamily="77" charset="-128"/>
              </a:rPr>
              <a:t>Poor positioning and improper latch are the most common causes of sore nipples</a:t>
            </a:r>
          </a:p>
          <a:p>
            <a:pPr eaLnBrk="1" hangingPunct="1">
              <a:lnSpc>
                <a:spcPct val="90000"/>
              </a:lnSpc>
            </a:pPr>
            <a:r>
              <a:rPr lang="en-US" dirty="0">
                <a:ea typeface="ＭＳ Ｐゴシック" pitchFamily="77" charset="-128"/>
              </a:rPr>
              <a:t>Other causes include poorly graspable nipples, infant facial abnormalities, or loss of moisture barrier</a:t>
            </a:r>
          </a:p>
          <a:p>
            <a:pPr eaLnBrk="1" hangingPunct="1">
              <a:lnSpc>
                <a:spcPct val="90000"/>
              </a:lnSpc>
            </a:pPr>
            <a:r>
              <a:rPr lang="en-US" dirty="0">
                <a:ea typeface="ＭＳ Ｐゴシック" pitchFamily="77" charset="-128"/>
              </a:rPr>
              <a:t>Pain may also be caused by yeast infection or mastitis</a:t>
            </a:r>
          </a:p>
          <a:p>
            <a:r>
              <a:rPr lang="en-US" dirty="0">
                <a:ea typeface="ＭＳ Ｐゴシック" pitchFamily="77" charset="-128"/>
              </a:rPr>
              <a:t>If caused by improper latch, baby may not be </a:t>
            </a:r>
            <a:br>
              <a:rPr lang="en-US" dirty="0">
                <a:ea typeface="ＭＳ Ｐゴシック" pitchFamily="77" charset="-128"/>
              </a:rPr>
            </a:br>
            <a:r>
              <a:rPr lang="en-US" dirty="0">
                <a:ea typeface="ＭＳ Ｐゴシック" pitchFamily="77" charset="-128"/>
              </a:rPr>
              <a:t>effectively emptying breast, leading to accumulation </a:t>
            </a:r>
            <a:br>
              <a:rPr lang="en-US" dirty="0">
                <a:ea typeface="ＭＳ Ｐゴシック" pitchFamily="77" charset="-128"/>
              </a:rPr>
            </a:br>
            <a:r>
              <a:rPr lang="en-US" dirty="0">
                <a:ea typeface="ＭＳ Ｐゴシック" pitchFamily="77" charset="-128"/>
              </a:rPr>
              <a:t>of Feedback Inhibitor of Lactation (FIL) and decreased milk supply</a:t>
            </a:r>
          </a:p>
          <a:p>
            <a:r>
              <a:rPr lang="en-US" dirty="0">
                <a:ea typeface="ＭＳ Ｐゴシック" pitchFamily="77" charset="-128"/>
              </a:rPr>
              <a:t>Nipple pain can inhibit let-down reflex</a:t>
            </a:r>
          </a:p>
          <a:p>
            <a:r>
              <a:rPr lang="en-US" b="1" dirty="0">
                <a:ea typeface="ＭＳ Ｐゴシック" pitchFamily="77" charset="-128"/>
              </a:rPr>
              <a:t>Not a result of feeding for too long</a:t>
            </a:r>
          </a:p>
          <a:p>
            <a:pPr eaLnBrk="1" hangingPunct="1">
              <a:lnSpc>
                <a:spcPct val="90000"/>
              </a:lnSpc>
            </a:pPr>
            <a:endParaRPr lang="en-US" dirty="0">
              <a:ea typeface="ＭＳ Ｐゴシック" pitchFamily="77" charset="-128"/>
            </a:endParaRPr>
          </a:p>
          <a:p>
            <a:endParaRPr lang="en-US" dirty="0">
              <a:ea typeface="ＭＳ Ｐゴシック" pitchFamily="77" charset="-128"/>
            </a:endParaRPr>
          </a:p>
        </p:txBody>
      </p:sp>
      <p:sp>
        <p:nvSpPr>
          <p:cNvPr id="35842" name="Title 1"/>
          <p:cNvSpPr>
            <a:spLocks noGrp="1"/>
          </p:cNvSpPr>
          <p:nvPr>
            <p:ph type="title"/>
          </p:nvPr>
        </p:nvSpPr>
        <p:spPr>
          <a:xfrm>
            <a:off x="457200" y="304800"/>
            <a:ext cx="8229600" cy="1114425"/>
          </a:xfrm>
        </p:spPr>
        <p:txBody>
          <a:bodyPr>
            <a:normAutofit/>
          </a:bodyPr>
          <a:lstStyle/>
          <a:p>
            <a:r>
              <a:rPr lang="en-US" sz="4000" dirty="0">
                <a:latin typeface="+mn-lt"/>
                <a:ea typeface="ＭＳ Ｐゴシック" pitchFamily="77" charset="-128"/>
              </a:rPr>
              <a:t>Sore Nipples</a:t>
            </a:r>
          </a:p>
        </p:txBody>
      </p:sp>
    </p:spTree>
    <p:extLst>
      <p:ext uri="{BB962C8B-B14F-4D97-AF65-F5344CB8AC3E}">
        <p14:creationId xmlns:p14="http://schemas.microsoft.com/office/powerpoint/2010/main" val="1983925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457200" y="2209800"/>
            <a:ext cx="8229600" cy="4525963"/>
          </a:xfrm>
        </p:spPr>
        <p:txBody>
          <a:bodyPr>
            <a:normAutofit lnSpcReduction="10000"/>
          </a:bodyPr>
          <a:lstStyle/>
          <a:p>
            <a:pPr eaLnBrk="1" hangingPunct="1"/>
            <a:r>
              <a:rPr lang="en-US" dirty="0">
                <a:ea typeface="ＭＳ Ｐゴシック" pitchFamily="77" charset="-128"/>
              </a:rPr>
              <a:t>Ensure infant is well-positioned and latching on correctly — this may be all that is needed</a:t>
            </a:r>
          </a:p>
          <a:p>
            <a:pPr eaLnBrk="1" hangingPunct="1"/>
            <a:r>
              <a:rPr lang="en-US" dirty="0">
                <a:ea typeface="ＭＳ Ｐゴシック" pitchFamily="77" charset="-128"/>
              </a:rPr>
              <a:t>Apply breast milk to nipple and areola after feeding, allow to air dry, then apply medical-grade lanolin</a:t>
            </a:r>
          </a:p>
          <a:p>
            <a:pPr eaLnBrk="1" hangingPunct="1"/>
            <a:r>
              <a:rPr lang="en-US" dirty="0">
                <a:ea typeface="ＭＳ Ｐゴシック" pitchFamily="77" charset="-128"/>
              </a:rPr>
              <a:t>Use only water to clean breasts</a:t>
            </a:r>
          </a:p>
          <a:p>
            <a:pPr eaLnBrk="1" hangingPunct="1"/>
            <a:r>
              <a:rPr lang="en-US" dirty="0">
                <a:ea typeface="ＭＳ Ｐゴシック" pitchFamily="77" charset="-128"/>
              </a:rPr>
              <a:t>May use acetaminophen or ibuprofen for pain management</a:t>
            </a:r>
          </a:p>
          <a:p>
            <a:r>
              <a:rPr lang="en-US" dirty="0">
                <a:ea typeface="ＭＳ Ｐゴシック" pitchFamily="77" charset="-128"/>
              </a:rPr>
              <a:t>If nipples are still sore, cracked, or bleeding, have mother begin breastfeeding on less affected side then switch to more affected side after let-down</a:t>
            </a:r>
          </a:p>
          <a:p>
            <a:r>
              <a:rPr lang="en-US" dirty="0">
                <a:ea typeface="ＭＳ Ｐゴシック" pitchFamily="77" charset="-128"/>
              </a:rPr>
              <a:t>May use a nipple shield during feedings and/or a breast cup or shell between feedings</a:t>
            </a:r>
          </a:p>
          <a:p>
            <a:r>
              <a:rPr lang="en-US" dirty="0">
                <a:ea typeface="ＭＳ Ｐゴシック" pitchFamily="77" charset="-128"/>
              </a:rPr>
              <a:t>Assess for </a:t>
            </a:r>
            <a:r>
              <a:rPr lang="en-US" dirty="0" err="1">
                <a:ea typeface="ＭＳ Ｐゴシック" pitchFamily="77" charset="-128"/>
              </a:rPr>
              <a:t>ankyloglossia</a:t>
            </a:r>
            <a:r>
              <a:rPr lang="en-US" dirty="0">
                <a:ea typeface="ＭＳ Ｐゴシック" pitchFamily="77" charset="-128"/>
              </a:rPr>
              <a:t> (tongue-tie)</a:t>
            </a:r>
          </a:p>
          <a:p>
            <a:pPr eaLnBrk="1" hangingPunct="1"/>
            <a:endParaRPr lang="en-US" dirty="0">
              <a:ea typeface="ＭＳ Ｐゴシック" pitchFamily="77" charset="-128"/>
            </a:endParaRPr>
          </a:p>
        </p:txBody>
      </p:sp>
      <p:sp>
        <p:nvSpPr>
          <p:cNvPr id="39938" name="Rectangle 2"/>
          <p:cNvSpPr>
            <a:spLocks noGrp="1" noChangeArrowheads="1"/>
          </p:cNvSpPr>
          <p:nvPr>
            <p:ph type="title"/>
          </p:nvPr>
        </p:nvSpPr>
        <p:spPr>
          <a:xfrm>
            <a:off x="457200" y="274638"/>
            <a:ext cx="8229600" cy="1114425"/>
          </a:xfrm>
        </p:spPr>
        <p:txBody>
          <a:bodyPr>
            <a:normAutofit/>
          </a:bodyPr>
          <a:lstStyle/>
          <a:p>
            <a:pPr eaLnBrk="1" hangingPunct="1"/>
            <a:r>
              <a:rPr lang="en-US" dirty="0">
                <a:latin typeface="+mn-lt"/>
                <a:ea typeface="ＭＳ Ｐゴシック" pitchFamily="77" charset="-128"/>
              </a:rPr>
              <a:t>Treatment of Sore Nipples</a:t>
            </a:r>
          </a:p>
        </p:txBody>
      </p:sp>
    </p:spTree>
    <p:extLst>
      <p:ext uri="{BB962C8B-B14F-4D97-AF65-F5344CB8AC3E}">
        <p14:creationId xmlns:p14="http://schemas.microsoft.com/office/powerpoint/2010/main" val="2129082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6"/>
          <p:cNvSpPr>
            <a:spLocks noGrp="1" noChangeArrowheads="1"/>
          </p:cNvSpPr>
          <p:nvPr>
            <p:ph idx="1"/>
          </p:nvPr>
        </p:nvSpPr>
        <p:spPr>
          <a:xfrm>
            <a:off x="872067" y="2675466"/>
            <a:ext cx="7408333" cy="3877733"/>
          </a:xfrm>
        </p:spPr>
        <p:txBody>
          <a:bodyPr/>
          <a:lstStyle/>
          <a:p>
            <a:pPr eaLnBrk="1" hangingPunct="1">
              <a:spcBef>
                <a:spcPts val="0"/>
              </a:spcBef>
            </a:pPr>
            <a:r>
              <a:rPr lang="en-US" dirty="0"/>
              <a:t>Presents as ineffective latch or nipple pain</a:t>
            </a:r>
          </a:p>
          <a:p>
            <a:pPr eaLnBrk="1" hangingPunct="1">
              <a:spcBef>
                <a:spcPts val="0"/>
              </a:spcBef>
            </a:pPr>
            <a:r>
              <a:rPr lang="en-US" dirty="0"/>
              <a:t>Lactation specialist consult if possible</a:t>
            </a:r>
          </a:p>
          <a:p>
            <a:pPr eaLnBrk="1" hangingPunct="1">
              <a:spcBef>
                <a:spcPts val="0"/>
              </a:spcBef>
            </a:pPr>
            <a:r>
              <a:rPr lang="en-US" dirty="0"/>
              <a:t>Assessment by Hazelbaker Tool </a:t>
            </a:r>
          </a:p>
          <a:p>
            <a:pPr eaLnBrk="1" hangingPunct="1">
              <a:spcBef>
                <a:spcPts val="0"/>
              </a:spcBef>
            </a:pPr>
            <a:r>
              <a:rPr lang="en-US" dirty="0"/>
              <a:t>Significant ankyloglossia when:</a:t>
            </a:r>
          </a:p>
          <a:p>
            <a:pPr lvl="1" eaLnBrk="1" hangingPunct="1">
              <a:spcBef>
                <a:spcPts val="0"/>
              </a:spcBef>
            </a:pPr>
            <a:r>
              <a:rPr lang="en-US" dirty="0">
                <a:ea typeface="ＭＳ Ｐゴシック" pitchFamily="77" charset="-128"/>
              </a:rPr>
              <a:t>Appearance score </a:t>
            </a:r>
            <a:r>
              <a:rPr lang="en-US" u="sng" dirty="0">
                <a:ea typeface="ＭＳ Ｐゴシック" pitchFamily="77" charset="-128"/>
              </a:rPr>
              <a:t>&lt;</a:t>
            </a:r>
            <a:r>
              <a:rPr lang="en-US" dirty="0">
                <a:ea typeface="ＭＳ Ｐゴシック" pitchFamily="77" charset="-128"/>
              </a:rPr>
              <a:t> 8 </a:t>
            </a:r>
            <a:r>
              <a:rPr lang="en-US" u="sng" dirty="0">
                <a:ea typeface="ＭＳ Ｐゴシック" pitchFamily="77" charset="-128"/>
              </a:rPr>
              <a:t>and</a:t>
            </a:r>
            <a:r>
              <a:rPr lang="en-US" dirty="0">
                <a:ea typeface="ＭＳ Ｐゴシック" pitchFamily="77" charset="-128"/>
              </a:rPr>
              <a:t> Function score </a:t>
            </a:r>
            <a:r>
              <a:rPr lang="en-US" u="sng" dirty="0">
                <a:ea typeface="ＭＳ Ｐゴシック" pitchFamily="77" charset="-128"/>
              </a:rPr>
              <a:t>&lt;</a:t>
            </a:r>
            <a:r>
              <a:rPr lang="en-US" dirty="0">
                <a:ea typeface="ＭＳ Ｐゴシック" pitchFamily="77" charset="-128"/>
              </a:rPr>
              <a:t> 11</a:t>
            </a:r>
          </a:p>
          <a:p>
            <a:pPr eaLnBrk="1" hangingPunct="1">
              <a:spcBef>
                <a:spcPts val="0"/>
              </a:spcBef>
            </a:pPr>
            <a:r>
              <a:rPr lang="en-US" dirty="0"/>
              <a:t>Attention to changing position on breast</a:t>
            </a:r>
          </a:p>
          <a:p>
            <a:pPr eaLnBrk="1" hangingPunct="1">
              <a:spcBef>
                <a:spcPts val="0"/>
              </a:spcBef>
            </a:pPr>
            <a:r>
              <a:rPr lang="en-US" dirty="0"/>
              <a:t>Care of mother’s nipples to prevent injuries</a:t>
            </a:r>
          </a:p>
          <a:p>
            <a:pPr lvl="1" eaLnBrk="1" hangingPunct="1">
              <a:spcBef>
                <a:spcPts val="0"/>
              </a:spcBef>
            </a:pPr>
            <a:endParaRPr lang="en-US" sz="1800" dirty="0">
              <a:ea typeface="ＭＳ Ｐゴシック" pitchFamily="77" charset="-128"/>
            </a:endParaRPr>
          </a:p>
        </p:txBody>
      </p:sp>
      <p:sp>
        <p:nvSpPr>
          <p:cNvPr id="30722" name="Rectangle 4"/>
          <p:cNvSpPr>
            <a:spLocks noGrp="1" noChangeArrowheads="1"/>
          </p:cNvSpPr>
          <p:nvPr>
            <p:ph type="title"/>
          </p:nvPr>
        </p:nvSpPr>
        <p:spPr/>
        <p:txBody>
          <a:bodyPr>
            <a:normAutofit/>
          </a:bodyPr>
          <a:lstStyle/>
          <a:p>
            <a:pPr eaLnBrk="1" hangingPunct="1"/>
            <a:r>
              <a:rPr lang="en-US" dirty="0">
                <a:latin typeface="+mn-lt"/>
              </a:rPr>
              <a:t>Ankyloglossia</a:t>
            </a:r>
          </a:p>
        </p:txBody>
      </p:sp>
    </p:spTree>
    <p:extLst>
      <p:ext uri="{BB962C8B-B14F-4D97-AF65-F5344CB8AC3E}">
        <p14:creationId xmlns:p14="http://schemas.microsoft.com/office/powerpoint/2010/main" val="196735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2400" dirty="0"/>
              <a:t>Hazelbaker assessment tool for lingual frenulum function*</a:t>
            </a:r>
          </a:p>
        </p:txBody>
      </p:sp>
      <p:sp>
        <p:nvSpPr>
          <p:cNvPr id="4" name="Text Placeholder 3"/>
          <p:cNvSpPr>
            <a:spLocks noGrp="1"/>
          </p:cNvSpPr>
          <p:nvPr>
            <p:ph type="body" idx="1"/>
          </p:nvPr>
        </p:nvSpPr>
        <p:spPr>
          <a:xfrm>
            <a:off x="457200" y="914400"/>
            <a:ext cx="4040188" cy="369887"/>
          </a:xfrm>
        </p:spPr>
        <p:txBody>
          <a:bodyPr>
            <a:normAutofit fontScale="92500" lnSpcReduction="20000"/>
          </a:bodyPr>
          <a:lstStyle/>
          <a:p>
            <a:r>
              <a:rPr lang="en-US" dirty="0"/>
              <a:t>Appearance Items</a:t>
            </a:r>
          </a:p>
        </p:txBody>
      </p:sp>
      <p:sp>
        <p:nvSpPr>
          <p:cNvPr id="3" name="Content Placeholder 2"/>
          <p:cNvSpPr>
            <a:spLocks noGrp="1"/>
          </p:cNvSpPr>
          <p:nvPr>
            <p:ph sz="half" idx="2"/>
          </p:nvPr>
        </p:nvSpPr>
        <p:spPr>
          <a:xfrm>
            <a:off x="457200" y="1295400"/>
            <a:ext cx="4040188" cy="4221163"/>
          </a:xfrm>
        </p:spPr>
        <p:txBody>
          <a:bodyPr>
            <a:noAutofit/>
          </a:bodyPr>
          <a:lstStyle/>
          <a:p>
            <a:r>
              <a:rPr lang="en-US" sz="1200" dirty="0"/>
              <a:t>Appearance of tongue when lifted</a:t>
            </a:r>
          </a:p>
          <a:p>
            <a:pPr lvl="1"/>
            <a:r>
              <a:rPr lang="en-US" sz="1200" dirty="0"/>
              <a:t>2: Round or square</a:t>
            </a:r>
          </a:p>
          <a:p>
            <a:pPr lvl="1"/>
            <a:r>
              <a:rPr lang="en-US" sz="1200" dirty="0"/>
              <a:t>1: Slight cleft in tip apparent</a:t>
            </a:r>
          </a:p>
          <a:p>
            <a:pPr lvl="1"/>
            <a:r>
              <a:rPr lang="en-US" sz="1200" dirty="0"/>
              <a:t> 0: Heart- or V-shaped </a:t>
            </a:r>
          </a:p>
          <a:p>
            <a:r>
              <a:rPr lang="en-US" sz="1200" dirty="0"/>
              <a:t>Elasticity of frenulum </a:t>
            </a:r>
          </a:p>
          <a:p>
            <a:pPr lvl="1"/>
            <a:r>
              <a:rPr lang="en-US" sz="1200" dirty="0"/>
              <a:t>2: Very elastic</a:t>
            </a:r>
          </a:p>
          <a:p>
            <a:pPr lvl="1"/>
            <a:r>
              <a:rPr lang="en-US" sz="1200" dirty="0"/>
              <a:t>1: Moderately elastic </a:t>
            </a:r>
          </a:p>
          <a:p>
            <a:pPr lvl="1"/>
            <a:r>
              <a:rPr lang="en-US" sz="1200" dirty="0"/>
              <a:t>0: Little or no elasticity mid-mouth only with jaw closure</a:t>
            </a:r>
          </a:p>
          <a:p>
            <a:r>
              <a:rPr lang="en-US" sz="1200" dirty="0"/>
              <a:t>Length of lingual frenulum when tongue lifted </a:t>
            </a:r>
          </a:p>
          <a:p>
            <a:pPr lvl="1"/>
            <a:r>
              <a:rPr lang="en-US" sz="1200" dirty="0"/>
              <a:t>2: &gt; 1 cm	 1: 1 cm 	0: &lt;1 cm </a:t>
            </a:r>
          </a:p>
          <a:p>
            <a:pPr marL="228600" lvl="1" indent="-228600">
              <a:buFont typeface="Arial" pitchFamily="34" charset="0"/>
              <a:buChar char="•"/>
            </a:pPr>
            <a:r>
              <a:rPr lang="en-US" sz="1200" dirty="0"/>
              <a:t>Attachment of lingual frenulum to tongue</a:t>
            </a:r>
          </a:p>
          <a:p>
            <a:pPr marL="628650" lvl="2"/>
            <a:r>
              <a:rPr lang="en-US" sz="1200" dirty="0"/>
              <a:t>2: Posterior to tip     1: At tip 	0: Notched tip </a:t>
            </a:r>
          </a:p>
          <a:p>
            <a:r>
              <a:rPr lang="en-US" sz="1200" dirty="0"/>
              <a:t>Attachment of lingual frenulum to inferior </a:t>
            </a:r>
          </a:p>
          <a:p>
            <a:pPr lvl="1"/>
            <a:r>
              <a:rPr lang="en-US" sz="1200" dirty="0"/>
              <a:t>2: Entire edge, firm cup</a:t>
            </a:r>
          </a:p>
          <a:p>
            <a:pPr lvl="1"/>
            <a:r>
              <a:rPr lang="en-US" sz="1200" dirty="0"/>
              <a:t>1: Side edges only, moderate cup</a:t>
            </a:r>
          </a:p>
          <a:p>
            <a:pPr lvl="1"/>
            <a:r>
              <a:rPr lang="en-US" sz="1200" dirty="0"/>
              <a:t>0: Poor or no cup </a:t>
            </a:r>
          </a:p>
          <a:p>
            <a:r>
              <a:rPr lang="en-US" sz="1200" dirty="0"/>
              <a:t>Peristalsis</a:t>
            </a:r>
          </a:p>
          <a:p>
            <a:pPr lvl="1"/>
            <a:r>
              <a:rPr lang="en-US" sz="1200" dirty="0"/>
              <a:t>2: Complete, anterior to posterior</a:t>
            </a:r>
          </a:p>
          <a:p>
            <a:pPr lvl="1"/>
            <a:r>
              <a:rPr lang="en-US" sz="1200" dirty="0"/>
              <a:t>1: Partial, originating posterior to tip</a:t>
            </a:r>
          </a:p>
          <a:p>
            <a:pPr lvl="1"/>
            <a:r>
              <a:rPr lang="en-US" sz="1200" dirty="0"/>
              <a:t>0: None or reverse motion</a:t>
            </a:r>
          </a:p>
          <a:p>
            <a:r>
              <a:rPr lang="en-US" sz="1200" dirty="0"/>
              <a:t>Snapback</a:t>
            </a:r>
          </a:p>
          <a:p>
            <a:pPr lvl="1"/>
            <a:r>
              <a:rPr lang="en-US" sz="1200" dirty="0"/>
              <a:t>2: None</a:t>
            </a:r>
          </a:p>
          <a:p>
            <a:pPr lvl="1"/>
            <a:r>
              <a:rPr lang="en-US" sz="1200" dirty="0"/>
              <a:t>1: Periodic</a:t>
            </a:r>
          </a:p>
          <a:p>
            <a:pPr lvl="1"/>
            <a:r>
              <a:rPr lang="en-US" sz="1200" dirty="0"/>
              <a:t>0: Frequent or with each suck</a:t>
            </a:r>
          </a:p>
        </p:txBody>
      </p:sp>
      <p:sp>
        <p:nvSpPr>
          <p:cNvPr id="5" name="Text Placeholder 4"/>
          <p:cNvSpPr>
            <a:spLocks noGrp="1"/>
          </p:cNvSpPr>
          <p:nvPr>
            <p:ph type="body" sz="quarter" idx="3"/>
          </p:nvPr>
        </p:nvSpPr>
        <p:spPr>
          <a:xfrm>
            <a:off x="4648200" y="914400"/>
            <a:ext cx="4041775" cy="369887"/>
          </a:xfrm>
        </p:spPr>
        <p:txBody>
          <a:bodyPr>
            <a:normAutofit fontScale="92500" lnSpcReduction="20000"/>
          </a:bodyPr>
          <a:lstStyle/>
          <a:p>
            <a:r>
              <a:rPr lang="en-US" dirty="0"/>
              <a:t>Function Items</a:t>
            </a:r>
          </a:p>
        </p:txBody>
      </p:sp>
      <p:sp>
        <p:nvSpPr>
          <p:cNvPr id="6" name="Content Placeholder 5"/>
          <p:cNvSpPr>
            <a:spLocks noGrp="1"/>
          </p:cNvSpPr>
          <p:nvPr>
            <p:ph sz="quarter" idx="4"/>
          </p:nvPr>
        </p:nvSpPr>
        <p:spPr>
          <a:xfrm>
            <a:off x="4648200" y="1371600"/>
            <a:ext cx="4041775" cy="4648200"/>
          </a:xfrm>
        </p:spPr>
        <p:txBody>
          <a:bodyPr>
            <a:noAutofit/>
          </a:bodyPr>
          <a:lstStyle/>
          <a:p>
            <a:r>
              <a:rPr lang="en-US" sz="1200" dirty="0"/>
              <a:t>Lateralization</a:t>
            </a:r>
          </a:p>
          <a:p>
            <a:pPr lvl="1">
              <a:buFont typeface="Arial" pitchFamily="34" charset="0"/>
              <a:buChar char="•"/>
            </a:pPr>
            <a:r>
              <a:rPr lang="en-US" sz="1200" dirty="0"/>
              <a:t>2: Complete</a:t>
            </a:r>
          </a:p>
          <a:p>
            <a:pPr lvl="1">
              <a:buFont typeface="Arial" pitchFamily="34" charset="0"/>
              <a:buChar char="•"/>
            </a:pPr>
            <a:r>
              <a:rPr lang="en-US" sz="1200" dirty="0"/>
              <a:t>1: Body of tongue but not tongue tip</a:t>
            </a:r>
          </a:p>
          <a:p>
            <a:pPr lvl="1">
              <a:buFont typeface="Arial" pitchFamily="34" charset="0"/>
              <a:buChar char="•"/>
            </a:pPr>
            <a:r>
              <a:rPr lang="en-US" sz="1200" dirty="0"/>
              <a:t>0: None</a:t>
            </a:r>
          </a:p>
          <a:p>
            <a:pPr marL="171450" lvl="1" indent="-171450">
              <a:buFont typeface="Arial" pitchFamily="34" charset="0"/>
              <a:buChar char="•"/>
            </a:pPr>
            <a:r>
              <a:rPr lang="en-US" sz="1200" dirty="0"/>
              <a:t>Lift of tongue</a:t>
            </a:r>
          </a:p>
          <a:p>
            <a:pPr marL="571500" lvl="2" indent="-171450"/>
            <a:r>
              <a:rPr lang="en-US" sz="1200" dirty="0"/>
              <a:t>2: Tip to mid-mouth</a:t>
            </a:r>
          </a:p>
          <a:p>
            <a:pPr marL="571500" lvl="2" indent="-171450"/>
            <a:r>
              <a:rPr lang="en-US" sz="1200" dirty="0"/>
              <a:t>1: Only edges to mid-mouth</a:t>
            </a:r>
          </a:p>
          <a:p>
            <a:pPr marL="571500" lvl="2" indent="-171450"/>
            <a:r>
              <a:rPr lang="en-US" sz="1200" dirty="0"/>
              <a:t>0: Tip stays at lower alveolar ridge or rises to</a:t>
            </a:r>
          </a:p>
          <a:p>
            <a:r>
              <a:rPr lang="en-US" sz="1200" dirty="0"/>
              <a:t>Extension of tongue</a:t>
            </a:r>
          </a:p>
          <a:p>
            <a:pPr lvl="1"/>
            <a:r>
              <a:rPr lang="en-US" sz="1200" dirty="0"/>
              <a:t>2: Tip over lower lip</a:t>
            </a:r>
          </a:p>
          <a:p>
            <a:pPr lvl="1"/>
            <a:r>
              <a:rPr lang="en-US" sz="1200" dirty="0"/>
              <a:t>1: Tip over lower gum only</a:t>
            </a:r>
          </a:p>
          <a:p>
            <a:pPr lvl="1"/>
            <a:r>
              <a:rPr lang="en-US" sz="1200" dirty="0"/>
              <a:t>0: Neither of the above, or anterior or mid-tongue humps</a:t>
            </a:r>
          </a:p>
          <a:p>
            <a:r>
              <a:rPr lang="en-US" sz="1200" dirty="0"/>
              <a:t>Spread of anterior tongue </a:t>
            </a:r>
          </a:p>
          <a:p>
            <a:pPr lvl="1"/>
            <a:r>
              <a:rPr lang="en-US" sz="1200" dirty="0"/>
              <a:t>2: Complete </a:t>
            </a:r>
          </a:p>
          <a:p>
            <a:pPr lvl="1"/>
            <a:r>
              <a:rPr lang="en-US" sz="1200" dirty="0"/>
              <a:t>1: Moderate or partial</a:t>
            </a:r>
          </a:p>
          <a:p>
            <a:pPr lvl="1"/>
            <a:r>
              <a:rPr lang="en-US" sz="1200" dirty="0"/>
              <a:t>0: Little or none</a:t>
            </a:r>
          </a:p>
          <a:p>
            <a:r>
              <a:rPr lang="en-US" sz="1200" dirty="0"/>
              <a:t>Cupping alveolar ridge</a:t>
            </a:r>
          </a:p>
          <a:p>
            <a:pPr lvl="1"/>
            <a:r>
              <a:rPr lang="en-US" sz="1200" dirty="0"/>
              <a:t>2: Attached to floor of mouth or well below ridge </a:t>
            </a:r>
          </a:p>
          <a:p>
            <a:pPr lvl="1"/>
            <a:r>
              <a:rPr lang="en-US" sz="1200" dirty="0"/>
              <a:t>1: Attached just below ridge</a:t>
            </a:r>
          </a:p>
          <a:p>
            <a:pPr lvl="1"/>
            <a:r>
              <a:rPr lang="en-US" sz="1200" dirty="0"/>
              <a:t>0: Attached at ridge</a:t>
            </a:r>
          </a:p>
          <a:p>
            <a:endParaRPr lang="en-US" sz="1200" dirty="0"/>
          </a:p>
          <a:p>
            <a:r>
              <a:rPr lang="en-US" sz="800" dirty="0"/>
              <a:t>*The infant’s tongue is assessed using the 5 appearance items and the 7 function items. Significant ankyloglossia is diagnosed when the appearance score total is 8 or less and/or the function score total is 11 or less. Adapted with permission from Hazelbaker AK: The assessment tool for lingual frenulum function (ATLFF): Use in a lactation consultant private practice Masters thesis, Pacific </a:t>
            </a:r>
            <a:r>
              <a:rPr lang="en-US" sz="800" dirty="0" err="1"/>
              <a:t>OaksCollege</a:t>
            </a:r>
            <a:r>
              <a:rPr lang="en-US" sz="800" dirty="0"/>
              <a:t>, 1993.</a:t>
            </a:r>
          </a:p>
          <a:p>
            <a:endParaRPr lang="en-US" sz="1200" dirty="0"/>
          </a:p>
          <a:p>
            <a:endParaRPr lang="en-US" sz="1200" dirty="0"/>
          </a:p>
          <a:p>
            <a:pPr marL="171450" lvl="1" indent="-171450">
              <a:buFont typeface="Arial" pitchFamily="34" charset="0"/>
              <a:buChar char="•"/>
            </a:pPr>
            <a:endParaRPr lang="en-US" sz="1200" dirty="0"/>
          </a:p>
          <a:p>
            <a:pPr marL="171450" lvl="1" indent="-171450">
              <a:buFont typeface="Arial" pitchFamily="34" charset="0"/>
              <a:buChar char="•"/>
            </a:pPr>
            <a:endParaRPr lang="en-US" sz="1200" dirty="0"/>
          </a:p>
          <a:p>
            <a:pPr marL="171450" lvl="1" indent="-171450">
              <a:buFont typeface="Arial" pitchFamily="34" charset="0"/>
              <a:buChar char="•"/>
            </a:pPr>
            <a:endParaRPr lang="en-US" sz="1200" dirty="0"/>
          </a:p>
          <a:p>
            <a:pPr marL="171450" lvl="1" indent="-171450">
              <a:buFont typeface="Arial" pitchFamily="34" charset="0"/>
              <a:buChar char="•"/>
            </a:pPr>
            <a:endParaRPr lang="en-US" sz="1200" dirty="0"/>
          </a:p>
          <a:p>
            <a:pPr marL="171450" lvl="1" indent="-171450">
              <a:buFont typeface="Arial" pitchFamily="34" charset="0"/>
              <a:buChar char="•"/>
            </a:pPr>
            <a:endParaRPr lang="en-US" sz="1200" dirty="0"/>
          </a:p>
          <a:p>
            <a:endParaRPr lang="en-US" sz="1200" dirty="0"/>
          </a:p>
          <a:p>
            <a:endParaRPr lang="en-US" sz="1200" dirty="0"/>
          </a:p>
          <a:p>
            <a:endParaRPr lang="en-US" sz="1200" dirty="0"/>
          </a:p>
        </p:txBody>
      </p:sp>
    </p:spTree>
    <p:extLst>
      <p:ext uri="{BB962C8B-B14F-4D97-AF65-F5344CB8AC3E}">
        <p14:creationId xmlns:p14="http://schemas.microsoft.com/office/powerpoint/2010/main" val="235130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2076307"/>
            <a:ext cx="8229600" cy="4343400"/>
          </a:xfrm>
        </p:spPr>
        <p:txBody>
          <a:bodyPr>
            <a:normAutofit fontScale="85000" lnSpcReduction="20000"/>
          </a:bodyPr>
          <a:lstStyle/>
          <a:p>
            <a:r>
              <a:rPr lang="en-US" dirty="0"/>
              <a:t>A warm shower or warm moist packs to the breasts may help the mother relax and enhance milk flow. </a:t>
            </a:r>
          </a:p>
          <a:p>
            <a:r>
              <a:rPr lang="en-US" dirty="0"/>
              <a:t>Gentle massage, hand expression or minimal use of a breast pump (hand or electric) are often used to soften the areola around the nipple to facilitate attachment. Some lactation specialists recommend using finger pressure to minimize the edematous areolar swelling around the nipple. This is known as areolar compression or reverse pressure softening. </a:t>
            </a:r>
          </a:p>
          <a:p>
            <a:r>
              <a:rPr lang="en-US" dirty="0"/>
              <a:t>More </a:t>
            </a:r>
            <a:r>
              <a:rPr lang="en-US" b="1" dirty="0"/>
              <a:t>frequent and effective feedings </a:t>
            </a:r>
            <a:r>
              <a:rPr lang="en-US" dirty="0"/>
              <a:t>(every 2-3 hours or more frequently if the baby is willing). </a:t>
            </a:r>
          </a:p>
          <a:p>
            <a:r>
              <a:rPr lang="en-US" dirty="0"/>
              <a:t>If baby will </a:t>
            </a:r>
            <a:r>
              <a:rPr lang="en-US"/>
              <a:t>not nurse, begin </a:t>
            </a:r>
            <a:r>
              <a:rPr lang="en-US" dirty="0"/>
              <a:t>frequent and effective emptying of breasts by hand or breast pump until engorgement is resolved. </a:t>
            </a:r>
          </a:p>
          <a:p>
            <a:r>
              <a:rPr lang="en-US" dirty="0"/>
              <a:t>If available, </a:t>
            </a:r>
            <a:r>
              <a:rPr lang="en-US" b="1" dirty="0"/>
              <a:t>cold packs can be applied after feeding </a:t>
            </a:r>
            <a:r>
              <a:rPr lang="en-US" dirty="0"/>
              <a:t>to help relieve congestion, and pain. Evaporation from the moist cloths adds to the cooling effect. </a:t>
            </a:r>
          </a:p>
          <a:p>
            <a:r>
              <a:rPr lang="en-US" dirty="0"/>
              <a:t>Anti-inflammatory drugs may also be useful.</a:t>
            </a:r>
          </a:p>
        </p:txBody>
      </p:sp>
      <p:sp>
        <p:nvSpPr>
          <p:cNvPr id="7" name="Title 6"/>
          <p:cNvSpPr>
            <a:spLocks noGrp="1"/>
          </p:cNvSpPr>
          <p:nvPr>
            <p:ph type="title"/>
          </p:nvPr>
        </p:nvSpPr>
        <p:spPr/>
        <p:txBody>
          <a:bodyPr/>
          <a:lstStyle/>
          <a:p>
            <a:r>
              <a:rPr lang="en-US" dirty="0"/>
              <a:t>Engorgement</a:t>
            </a:r>
          </a:p>
        </p:txBody>
      </p:sp>
    </p:spTree>
    <p:extLst>
      <p:ext uri="{BB962C8B-B14F-4D97-AF65-F5344CB8AC3E}">
        <p14:creationId xmlns:p14="http://schemas.microsoft.com/office/powerpoint/2010/main" val="1575385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828800"/>
            <a:ext cx="8229600" cy="5029200"/>
          </a:xfrm>
        </p:spPr>
        <p:txBody>
          <a:bodyPr>
            <a:normAutofit fontScale="77500" lnSpcReduction="20000"/>
          </a:bodyPr>
          <a:lstStyle/>
          <a:p>
            <a:pPr>
              <a:defRPr/>
            </a:pPr>
            <a:endParaRPr lang="en-US" dirty="0"/>
          </a:p>
          <a:p>
            <a:pPr>
              <a:defRPr/>
            </a:pPr>
            <a:r>
              <a:rPr lang="en-US" dirty="0"/>
              <a:t>Examine the breast and observe a feed.</a:t>
            </a:r>
          </a:p>
          <a:p>
            <a:pPr>
              <a:defRPr/>
            </a:pPr>
            <a:r>
              <a:rPr lang="en-US" dirty="0"/>
              <a:t>Have the mother gently massage the breast over the lump and start feeding from the affected breast first. </a:t>
            </a:r>
          </a:p>
          <a:p>
            <a:pPr>
              <a:defRPr/>
            </a:pPr>
            <a:r>
              <a:rPr lang="en-US" b="1" dirty="0"/>
              <a:t>Change the position of the baby at each feeding </a:t>
            </a:r>
            <a:r>
              <a:rPr lang="en-US" dirty="0"/>
              <a:t>to encourage more complete emptying of the ducts and increase the chance of removing the obstruction.</a:t>
            </a:r>
          </a:p>
          <a:p>
            <a:pPr>
              <a:defRPr/>
            </a:pPr>
            <a:r>
              <a:rPr lang="en-US" dirty="0"/>
              <a:t>Apply warm, moist compresses to the affected area.</a:t>
            </a:r>
          </a:p>
          <a:p>
            <a:pPr>
              <a:defRPr/>
            </a:pPr>
            <a:r>
              <a:rPr lang="en-US" dirty="0"/>
              <a:t>Advise the mother </a:t>
            </a:r>
            <a:r>
              <a:rPr lang="en-US" b="1" dirty="0"/>
              <a:t>to continue to feed frequently</a:t>
            </a:r>
            <a:r>
              <a:rPr lang="en-US" dirty="0"/>
              <a:t>, every 2-3 hours, until the lump is resolved. A longer sleep pattern may contribute to the development of the obstructed duct.  The breasts will adjust to minor changes in frequency. </a:t>
            </a:r>
          </a:p>
          <a:p>
            <a:pPr>
              <a:defRPr/>
            </a:pPr>
            <a:r>
              <a:rPr lang="en-US" dirty="0"/>
              <a:t>Note the appearance of the breasts.  Are there marks on the skin that would suggest the bra is too tight?  Suggest she remove the underwire in her bra if it appears to be a mechanical obstruction. </a:t>
            </a:r>
          </a:p>
          <a:p>
            <a:pPr>
              <a:defRPr/>
            </a:pPr>
            <a:r>
              <a:rPr lang="en-US" dirty="0"/>
              <a:t>If the lump does not resolve after a few days of above treatment, she should return for reassessment of the situation because an unresolved blocked duct may lead to mastitis.  Additionally, if the lump does not resolve or recurs, consider referral to rule out other causes such as tumors. </a:t>
            </a:r>
          </a:p>
          <a:p>
            <a:pPr>
              <a:defRPr/>
            </a:pPr>
            <a:endParaRPr lang="en-US" dirty="0"/>
          </a:p>
          <a:p>
            <a:pPr>
              <a:defRPr/>
            </a:pPr>
            <a:endParaRPr lang="en-US" dirty="0"/>
          </a:p>
          <a:p>
            <a:endParaRPr lang="en-US" dirty="0"/>
          </a:p>
        </p:txBody>
      </p:sp>
      <p:sp>
        <p:nvSpPr>
          <p:cNvPr id="7" name="Title 6"/>
          <p:cNvSpPr>
            <a:spLocks noGrp="1"/>
          </p:cNvSpPr>
          <p:nvPr>
            <p:ph type="title"/>
          </p:nvPr>
        </p:nvSpPr>
        <p:spPr/>
        <p:txBody>
          <a:bodyPr/>
          <a:lstStyle/>
          <a:p>
            <a:r>
              <a:rPr lang="en-US" dirty="0"/>
              <a:t>Obstructed Lactiferous Duct</a:t>
            </a:r>
          </a:p>
        </p:txBody>
      </p:sp>
    </p:spTree>
    <p:extLst>
      <p:ext uri="{BB962C8B-B14F-4D97-AF65-F5344CB8AC3E}">
        <p14:creationId xmlns:p14="http://schemas.microsoft.com/office/powerpoint/2010/main" val="1344362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09600" y="2514600"/>
            <a:ext cx="8001000" cy="3840163"/>
          </a:xfrm>
        </p:spPr>
        <p:txBody>
          <a:bodyPr>
            <a:normAutofit fontScale="92500" lnSpcReduction="20000"/>
          </a:bodyPr>
          <a:lstStyle/>
          <a:p>
            <a:pPr>
              <a:defRPr/>
            </a:pPr>
            <a:r>
              <a:rPr lang="en-US" b="1" dirty="0"/>
              <a:t>Continue frequent breastfeeding</a:t>
            </a:r>
            <a:r>
              <a:rPr lang="en-US" dirty="0"/>
              <a:t>, or milk expression,  at least every 2 ½ hours.</a:t>
            </a:r>
          </a:p>
          <a:p>
            <a:pPr>
              <a:defRPr/>
            </a:pPr>
            <a:r>
              <a:rPr lang="en-US" b="1" dirty="0"/>
              <a:t>Rest</a:t>
            </a:r>
            <a:r>
              <a:rPr lang="en-US" dirty="0"/>
              <a:t> as much as possible for 24 hours and have a relative or friend help with meals and household activities.  Emphasize that rest is an important part of the treatment.</a:t>
            </a:r>
          </a:p>
          <a:p>
            <a:pPr>
              <a:defRPr/>
            </a:pPr>
            <a:r>
              <a:rPr lang="en-US" dirty="0"/>
              <a:t>Antibiotics for 10 to 14 days and an analgesic as needed.  (Recent reports suggest that if milk is removed effectively, antibiotics may not be needed.)</a:t>
            </a:r>
          </a:p>
          <a:p>
            <a:pPr>
              <a:defRPr/>
            </a:pPr>
            <a:r>
              <a:rPr lang="en-US" dirty="0"/>
              <a:t>Evaluate position and attachment as a contributing factor to the cracked nipples; manage as indicated.</a:t>
            </a:r>
          </a:p>
          <a:p>
            <a:pPr>
              <a:defRPr/>
            </a:pPr>
            <a:r>
              <a:rPr lang="en-US" dirty="0"/>
              <a:t>If her condition has not improved after 48 hours, she should contact her doctor.</a:t>
            </a:r>
          </a:p>
          <a:p>
            <a:endParaRPr lang="en-US" dirty="0"/>
          </a:p>
        </p:txBody>
      </p:sp>
      <p:sp>
        <p:nvSpPr>
          <p:cNvPr id="7" name="Title 6"/>
          <p:cNvSpPr>
            <a:spLocks noGrp="1"/>
          </p:cNvSpPr>
          <p:nvPr>
            <p:ph type="title"/>
          </p:nvPr>
        </p:nvSpPr>
        <p:spPr/>
        <p:txBody>
          <a:bodyPr/>
          <a:lstStyle/>
          <a:p>
            <a:r>
              <a:rPr lang="en-US" dirty="0"/>
              <a:t>Mastitis</a:t>
            </a:r>
          </a:p>
        </p:txBody>
      </p:sp>
    </p:spTree>
    <p:extLst>
      <p:ext uri="{BB962C8B-B14F-4D97-AF65-F5344CB8AC3E}">
        <p14:creationId xmlns:p14="http://schemas.microsoft.com/office/powerpoint/2010/main" val="1449964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125" y="2514600"/>
            <a:ext cx="8319295" cy="4343400"/>
          </a:xfrm>
        </p:spPr>
        <p:txBody>
          <a:bodyPr vert="horz" lIns="91440" tIns="45720" rIns="91440" bIns="45720" rtlCol="0" anchor="t">
            <a:normAutofit fontScale="92500" lnSpcReduction="20000"/>
          </a:bodyPr>
          <a:lstStyle/>
          <a:p>
            <a:r>
              <a:rPr lang="en-US" dirty="0"/>
              <a:t>Frequently has trouble getting started with breastfeeding</a:t>
            </a:r>
          </a:p>
          <a:p>
            <a:r>
              <a:rPr lang="en-US" dirty="0"/>
              <a:t>Often considered more capable than they are</a:t>
            </a:r>
          </a:p>
          <a:p>
            <a:r>
              <a:rPr lang="en-US" dirty="0"/>
              <a:t>Often sleepy, fatigue easily and have difficulty with attachment and coordination of suck-swallow-breathing</a:t>
            </a:r>
          </a:p>
          <a:p>
            <a:r>
              <a:rPr lang="en-US" dirty="0"/>
              <a:t>At risk for </a:t>
            </a:r>
            <a:r>
              <a:rPr lang="en-US" b="1" dirty="0"/>
              <a:t>hypothermia, hypoglycemia, hyperbilirubinemia, dehydration, or excessive weight loss</a:t>
            </a:r>
          </a:p>
          <a:p>
            <a:r>
              <a:rPr lang="en-US" dirty="0"/>
              <a:t>Also frequently separated from their mothers</a:t>
            </a:r>
          </a:p>
          <a:p>
            <a:r>
              <a:rPr lang="en-US" dirty="0"/>
              <a:t>Mothers of late preterm infants </a:t>
            </a:r>
          </a:p>
          <a:p>
            <a:pPr marL="575945" lvl="1"/>
            <a:r>
              <a:rPr lang="en-US" dirty="0"/>
              <a:t>Often have multiple births and/or a medical condition such as diabetes or pregnancy induced hypertension with a subsequent </a:t>
            </a:r>
            <a:r>
              <a:rPr lang="en-US" dirty="0" err="1"/>
              <a:t>pitocin</a:t>
            </a:r>
            <a:r>
              <a:rPr lang="en-US" dirty="0"/>
              <a:t> induced delivery or c-section </a:t>
            </a:r>
          </a:p>
          <a:p>
            <a:pPr marL="575945" lvl="1"/>
            <a:r>
              <a:rPr lang="en-US" dirty="0"/>
              <a:t>Skilled lactation support is indicated for both mother and baby. Such support needs to be ongoing not only while they are in hospital but after discharge. </a:t>
            </a:r>
          </a:p>
        </p:txBody>
      </p:sp>
      <p:sp>
        <p:nvSpPr>
          <p:cNvPr id="2" name="Title 1"/>
          <p:cNvSpPr>
            <a:spLocks noGrp="1"/>
          </p:cNvSpPr>
          <p:nvPr>
            <p:ph type="title"/>
          </p:nvPr>
        </p:nvSpPr>
        <p:spPr/>
        <p:txBody>
          <a:bodyPr>
            <a:normAutofit fontScale="90000"/>
          </a:bodyPr>
          <a:lstStyle/>
          <a:p>
            <a:r>
              <a:rPr lang="en-US" dirty="0"/>
              <a:t>Late Preterm Infant</a:t>
            </a:r>
            <a:br>
              <a:rPr lang="en-US" dirty="0"/>
            </a:br>
            <a:r>
              <a:rPr lang="en-US" sz="3600" dirty="0"/>
              <a:t>34 0/7 to 36 6/7 weeks gestation</a:t>
            </a:r>
          </a:p>
        </p:txBody>
      </p:sp>
    </p:spTree>
    <p:extLst>
      <p:ext uri="{BB962C8B-B14F-4D97-AF65-F5344CB8AC3E}">
        <p14:creationId xmlns:p14="http://schemas.microsoft.com/office/powerpoint/2010/main" val="1486203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4191000"/>
          </a:xfrm>
        </p:spPr>
        <p:txBody>
          <a:bodyPr>
            <a:noAutofit/>
          </a:bodyPr>
          <a:lstStyle/>
          <a:p>
            <a:r>
              <a:rPr lang="en-US"/>
              <a:t>Antenatal education and in-hospital support can significantly improve rates of exclusive breastfeeding.</a:t>
            </a:r>
          </a:p>
          <a:p>
            <a:r>
              <a:rPr lang="en-US"/>
              <a:t>Healthy infants should be put skin-to-skin with the mother immediately after birth to facilitate breastfeeding</a:t>
            </a:r>
          </a:p>
          <a:p>
            <a:pPr lvl="1"/>
            <a:r>
              <a:rPr lang="en-US"/>
              <a:t>The delay in time between birth and initiation of the first breastfeed is a strong predictor of formula use</a:t>
            </a:r>
          </a:p>
          <a:p>
            <a:r>
              <a:rPr lang="en-US"/>
              <a:t>It is ideal to have the mother and infant room-in 24 hours per day to enhance opportunities for breastfeeding and hence lactogenesis.</a:t>
            </a:r>
            <a:endParaRPr lang="en-US" dirty="0"/>
          </a:p>
        </p:txBody>
      </p:sp>
      <p:sp>
        <p:nvSpPr>
          <p:cNvPr id="2" name="Title 1"/>
          <p:cNvSpPr>
            <a:spLocks noGrp="1"/>
          </p:cNvSpPr>
          <p:nvPr>
            <p:ph type="title"/>
          </p:nvPr>
        </p:nvSpPr>
        <p:spPr>
          <a:xfrm>
            <a:off x="533400" y="381000"/>
            <a:ext cx="8229600" cy="1143000"/>
          </a:xfrm>
        </p:spPr>
        <p:txBody>
          <a:bodyPr>
            <a:normAutofit/>
          </a:bodyPr>
          <a:lstStyle/>
          <a:p>
            <a:r>
              <a:rPr lang="en-US" dirty="0"/>
              <a:t>Early Breastfeeding Management</a:t>
            </a:r>
          </a:p>
        </p:txBody>
      </p:sp>
    </p:spTree>
    <p:extLst>
      <p:ext uri="{BB962C8B-B14F-4D97-AF65-F5344CB8AC3E}">
        <p14:creationId xmlns:p14="http://schemas.microsoft.com/office/powerpoint/2010/main" val="3888113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9600" cy="3505200"/>
          </a:xfrm>
        </p:spPr>
        <p:txBody>
          <a:bodyPr>
            <a:normAutofit/>
          </a:bodyPr>
          <a:lstStyle/>
          <a:p>
            <a:r>
              <a:rPr lang="en-US" dirty="0"/>
              <a:t>Maternal nipple and areola</a:t>
            </a:r>
          </a:p>
          <a:p>
            <a:pPr lvl="1"/>
            <a:r>
              <a:rPr lang="en-US" dirty="0"/>
              <a:t>Symptoms</a:t>
            </a:r>
          </a:p>
          <a:p>
            <a:pPr lvl="2"/>
            <a:r>
              <a:rPr lang="en-US" dirty="0"/>
              <a:t>Red, dry breasts</a:t>
            </a:r>
          </a:p>
          <a:p>
            <a:pPr lvl="2"/>
            <a:r>
              <a:rPr lang="en-US" dirty="0"/>
              <a:t>Shiny, pink, or </a:t>
            </a:r>
            <a:r>
              <a:rPr lang="en-US" dirty="0" err="1"/>
              <a:t>depigmented</a:t>
            </a:r>
            <a:r>
              <a:rPr lang="en-US" dirty="0"/>
              <a:t> areola</a:t>
            </a:r>
          </a:p>
          <a:p>
            <a:pPr lvl="2"/>
            <a:r>
              <a:rPr lang="en-US" dirty="0"/>
              <a:t>Itchy, burning breasts throughout and after a feed</a:t>
            </a:r>
          </a:p>
          <a:p>
            <a:pPr lvl="2"/>
            <a:r>
              <a:rPr lang="en-US" dirty="0"/>
              <a:t>Radiating pain from breast to back</a:t>
            </a:r>
          </a:p>
          <a:p>
            <a:pPr lvl="2"/>
            <a:endParaRPr lang="en-US" dirty="0"/>
          </a:p>
          <a:p>
            <a:endParaRPr lang="en-US" dirty="0"/>
          </a:p>
        </p:txBody>
      </p:sp>
      <p:sp>
        <p:nvSpPr>
          <p:cNvPr id="2" name="Title 1"/>
          <p:cNvSpPr>
            <a:spLocks noGrp="1"/>
          </p:cNvSpPr>
          <p:nvPr>
            <p:ph type="title"/>
          </p:nvPr>
        </p:nvSpPr>
        <p:spPr/>
        <p:txBody>
          <a:bodyPr/>
          <a:lstStyle/>
          <a:p>
            <a:r>
              <a:rPr lang="en-US" dirty="0"/>
              <a:t>Candidiasis</a:t>
            </a:r>
          </a:p>
        </p:txBody>
      </p:sp>
    </p:spTree>
    <p:extLst>
      <p:ext uri="{BB962C8B-B14F-4D97-AF65-F5344CB8AC3E}">
        <p14:creationId xmlns:p14="http://schemas.microsoft.com/office/powerpoint/2010/main" val="39082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953000"/>
          </a:xfrm>
        </p:spPr>
        <p:txBody>
          <a:bodyPr>
            <a:normAutofit fontScale="92500" lnSpcReduction="20000"/>
          </a:bodyPr>
          <a:lstStyle/>
          <a:p>
            <a:r>
              <a:rPr lang="en-US" dirty="0"/>
              <a:t>Maternal nipple and areola</a:t>
            </a:r>
          </a:p>
          <a:p>
            <a:pPr lvl="1"/>
            <a:r>
              <a:rPr lang="en-US" dirty="0"/>
              <a:t>Treatment</a:t>
            </a:r>
          </a:p>
          <a:p>
            <a:pPr lvl="2"/>
            <a:r>
              <a:rPr lang="en-US" b="1" dirty="0"/>
              <a:t>Continue breastfeeding</a:t>
            </a:r>
          </a:p>
          <a:p>
            <a:pPr lvl="2"/>
            <a:r>
              <a:rPr lang="en-US" dirty="0"/>
              <a:t>Evaluate and treat attachment problems</a:t>
            </a:r>
          </a:p>
          <a:p>
            <a:pPr lvl="2"/>
            <a:r>
              <a:rPr lang="en-US" dirty="0"/>
              <a:t>Ibuprofen for pain</a:t>
            </a:r>
          </a:p>
          <a:p>
            <a:pPr lvl="2"/>
            <a:r>
              <a:rPr lang="en-US" b="1" dirty="0"/>
              <a:t>Use disposable or clean, dry nursing pads </a:t>
            </a:r>
          </a:p>
          <a:p>
            <a:pPr lvl="2"/>
            <a:r>
              <a:rPr lang="en-US" dirty="0"/>
              <a:t>Wash bras and night clothes in dilute bleach or sun dry </a:t>
            </a:r>
          </a:p>
          <a:p>
            <a:pPr lvl="2"/>
            <a:r>
              <a:rPr lang="en-US" dirty="0"/>
              <a:t>Air dry breasts as much as possible</a:t>
            </a:r>
          </a:p>
          <a:p>
            <a:pPr lvl="2"/>
            <a:r>
              <a:rPr lang="en-US" dirty="0"/>
              <a:t>All pump parts touching milk or breast should be washed and boiled daily</a:t>
            </a:r>
          </a:p>
          <a:p>
            <a:pPr lvl="2"/>
            <a:r>
              <a:rPr lang="en-US" dirty="0"/>
              <a:t>Eliminate alcohol and minimize sugar in the diet</a:t>
            </a:r>
          </a:p>
          <a:p>
            <a:pPr lvl="2"/>
            <a:r>
              <a:rPr lang="en-US" dirty="0"/>
              <a:t>Add acidophilus in the form of </a:t>
            </a:r>
            <a:r>
              <a:rPr lang="en-US" b="1" dirty="0"/>
              <a:t>yogurt</a:t>
            </a:r>
            <a:r>
              <a:rPr lang="en-US" dirty="0"/>
              <a:t>, pills or acidophilus milk to diet to assist normal colonizing of bacterial flora</a:t>
            </a:r>
          </a:p>
          <a:p>
            <a:pPr lvl="2"/>
            <a:r>
              <a:rPr lang="en-US" dirty="0"/>
              <a:t>Medications</a:t>
            </a:r>
          </a:p>
          <a:p>
            <a:pPr lvl="3"/>
            <a:r>
              <a:rPr lang="en-US" dirty="0" err="1"/>
              <a:t>Ketaconazole</a:t>
            </a:r>
            <a:r>
              <a:rPr lang="en-US" dirty="0"/>
              <a:t> (</a:t>
            </a:r>
            <a:r>
              <a:rPr lang="en-US" dirty="0" err="1"/>
              <a:t>Nizoral</a:t>
            </a:r>
            <a:r>
              <a:rPr lang="en-US" dirty="0"/>
              <a:t>) </a:t>
            </a:r>
          </a:p>
          <a:p>
            <a:pPr lvl="3"/>
            <a:r>
              <a:rPr lang="en-US" dirty="0"/>
              <a:t>Fluconazole (</a:t>
            </a:r>
            <a:r>
              <a:rPr lang="en-US" dirty="0" err="1"/>
              <a:t>Diflucan</a:t>
            </a:r>
            <a:r>
              <a:rPr lang="en-US" dirty="0"/>
              <a:t>) – but is not FDA approved</a:t>
            </a:r>
          </a:p>
          <a:p>
            <a:pPr lvl="3"/>
            <a:r>
              <a:rPr lang="en-US" dirty="0"/>
              <a:t>Gentian violet (on mother’s nipples and babies’ mouth)</a:t>
            </a:r>
          </a:p>
          <a:p>
            <a:pPr lvl="2"/>
            <a:endParaRPr lang="en-US" dirty="0"/>
          </a:p>
          <a:p>
            <a:endParaRPr lang="en-US" dirty="0"/>
          </a:p>
        </p:txBody>
      </p:sp>
      <p:sp>
        <p:nvSpPr>
          <p:cNvPr id="2" name="Title 1"/>
          <p:cNvSpPr>
            <a:spLocks noGrp="1"/>
          </p:cNvSpPr>
          <p:nvPr>
            <p:ph type="title"/>
          </p:nvPr>
        </p:nvSpPr>
        <p:spPr/>
        <p:txBody>
          <a:bodyPr/>
          <a:lstStyle/>
          <a:p>
            <a:r>
              <a:rPr lang="en-US" dirty="0"/>
              <a:t>Candidiasis</a:t>
            </a:r>
          </a:p>
        </p:txBody>
      </p:sp>
    </p:spTree>
    <p:extLst>
      <p:ext uri="{BB962C8B-B14F-4D97-AF65-F5344CB8AC3E}">
        <p14:creationId xmlns:p14="http://schemas.microsoft.com/office/powerpoint/2010/main" val="1014377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459556" y="2675467"/>
            <a:ext cx="8224761" cy="2281915"/>
          </a:xfrm>
        </p:spPr>
        <p:txBody>
          <a:bodyPr vert="horz" lIns="91440" tIns="45720" rIns="91440" bIns="45720" rtlCol="0" anchor="t">
            <a:normAutofit/>
          </a:bodyPr>
          <a:lstStyle/>
          <a:p>
            <a:r>
              <a:rPr lang="en-US" dirty="0"/>
              <a:t>Early and exclusive breastfeeding meets the nutritional and metabolic needs of healthy, term newborn infants. </a:t>
            </a:r>
            <a:r>
              <a:rPr lang="en-US"/>
              <a:t>The small physiologic volumes of colostrum are sufficient to meet the infant's metabolic demands.</a:t>
            </a:r>
          </a:p>
          <a:p>
            <a:endParaRPr lang="en-US"/>
          </a:p>
        </p:txBody>
      </p:sp>
      <p:sp>
        <p:nvSpPr>
          <p:cNvPr id="15362" name="Rectangle 2"/>
          <p:cNvSpPr>
            <a:spLocks noGrp="1" noRot="1" noChangeArrowheads="1"/>
          </p:cNvSpPr>
          <p:nvPr>
            <p:ph type="title"/>
          </p:nvPr>
        </p:nvSpPr>
        <p:spPr/>
        <p:txBody>
          <a:bodyPr>
            <a:normAutofit fontScale="90000"/>
          </a:bodyPr>
          <a:lstStyle/>
          <a:p>
            <a:r>
              <a:rPr lang="en-US" dirty="0"/>
              <a:t>ABM Protocol:</a:t>
            </a:r>
            <a:br>
              <a:rPr lang="en-US" dirty="0"/>
            </a:br>
            <a:r>
              <a:rPr lang="en-US" dirty="0"/>
              <a:t>Hypoglycemia</a:t>
            </a:r>
            <a:endParaRPr lang="en-US" b="0" i="1" dirty="0"/>
          </a:p>
        </p:txBody>
      </p:sp>
      <p:sp>
        <p:nvSpPr>
          <p:cNvPr id="2" name="TextBox 1">
            <a:extLst>
              <a:ext uri="{FF2B5EF4-FFF2-40B4-BE49-F238E27FC236}">
                <a16:creationId xmlns:a16="http://schemas.microsoft.com/office/drawing/2014/main" id="{B0DA9877-7AD2-4AE4-4461-2E83B905692B}"/>
              </a:ext>
            </a:extLst>
          </p:cNvPr>
          <p:cNvSpPr txBox="1"/>
          <p:nvPr/>
        </p:nvSpPr>
        <p:spPr>
          <a:xfrm>
            <a:off x="464074" y="5379834"/>
            <a:ext cx="825881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ABM Clinical Protocol #1: Guidelines for Glucose Monitoring and Treatment of Hypoglycemia in Term and Late Preterm Neonates, Revised 2021</a:t>
            </a:r>
            <a:endParaRPr lang="en-US" dirty="0"/>
          </a:p>
          <a:p>
            <a:pPr algn="l"/>
            <a:r>
              <a:rPr lang="en-US" dirty="0">
                <a:ea typeface="+mn-lt"/>
                <a:cs typeface="+mn-lt"/>
                <a:hlinkClick r:id="rId2"/>
              </a:rPr>
              <a:t>https://www.bfmed.org/assets/DOCUMENTS/PROTOCOLS/Protocol%20%231.pdf</a:t>
            </a:r>
            <a:endParaRPr lang="en-US">
              <a:ea typeface="+mn-lt"/>
              <a:cs typeface="+mn-lt"/>
            </a:endParaRPr>
          </a:p>
        </p:txBody>
      </p:sp>
    </p:spTree>
    <p:extLst>
      <p:ext uri="{BB962C8B-B14F-4D97-AF65-F5344CB8AC3E}">
        <p14:creationId xmlns:p14="http://schemas.microsoft.com/office/powerpoint/2010/main" val="384398977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31184" y="2440744"/>
            <a:ext cx="8469689" cy="4246713"/>
          </a:xfrm>
        </p:spPr>
        <p:txBody>
          <a:bodyPr vert="horz" lIns="91440" tIns="45720" rIns="91440" bIns="45720" rtlCol="0" anchor="t">
            <a:normAutofit fontScale="92500" lnSpcReduction="20000"/>
          </a:bodyPr>
          <a:lstStyle/>
          <a:p>
            <a:r>
              <a:rPr lang="en-US" sz="2800" dirty="0"/>
              <a:t>Transient hypoglycemia is normal in immediate newborn period in term infants</a:t>
            </a:r>
          </a:p>
          <a:p>
            <a:pPr marL="575945" lvl="1"/>
            <a:r>
              <a:rPr lang="en-US" sz="2000" dirty="0"/>
              <a:t>Nadir of 20-25mg/dl occurs 1 to 1.5 hours after birth</a:t>
            </a:r>
          </a:p>
          <a:p>
            <a:pPr marL="575945" lvl="1"/>
            <a:r>
              <a:rPr lang="en-US" sz="2000" dirty="0"/>
              <a:t>Spontaneously resolves by 3 hours even without po intake</a:t>
            </a:r>
          </a:p>
          <a:p>
            <a:pPr marL="575945" lvl="1"/>
            <a:r>
              <a:rPr lang="en-US" sz="2000" dirty="0"/>
              <a:t>Glucose continues to rise to 43-90 mg/dl by 12-24 hours of life reaching adult levels by day of life 4</a:t>
            </a:r>
          </a:p>
          <a:p>
            <a:pPr marL="575945" lvl="1"/>
            <a:r>
              <a:rPr lang="en-US" sz="2000" dirty="0"/>
              <a:t>No evidence that treating transient, asymptomatic hypoglycemia provides any benefit</a:t>
            </a:r>
            <a:endParaRPr lang="en-US" sz="2000"/>
          </a:p>
          <a:p>
            <a:r>
              <a:rPr lang="en-US" sz="2800" dirty="0"/>
              <a:t>Hypoglycemia may develop with prolonged intervals (&gt;8 hours) between feeds</a:t>
            </a:r>
          </a:p>
          <a:p>
            <a:pPr marL="575945" lvl="1"/>
            <a:r>
              <a:rPr lang="en-US" sz="2000" dirty="0"/>
              <a:t>Newborns have a marked ketogenic response</a:t>
            </a:r>
          </a:p>
          <a:p>
            <a:pPr marL="855345" lvl="2"/>
            <a:r>
              <a:rPr lang="en-US" sz="1800" dirty="0"/>
              <a:t>Breastfed infants have higher levels of ketone bodies than do formula fed infants</a:t>
            </a:r>
          </a:p>
          <a:p>
            <a:pPr marL="575945" lvl="1"/>
            <a:r>
              <a:rPr lang="en-US" sz="2000" dirty="0"/>
              <a:t>Neonatal brain has enhanced capacity to use ketone bodies as fuel thereby protecting neurologic function</a:t>
            </a:r>
          </a:p>
        </p:txBody>
      </p:sp>
      <p:sp>
        <p:nvSpPr>
          <p:cNvPr id="3074" name="Rectangle 2"/>
          <p:cNvSpPr>
            <a:spLocks noGrp="1" noRot="1" noChangeArrowheads="1"/>
          </p:cNvSpPr>
          <p:nvPr>
            <p:ph type="title"/>
          </p:nvPr>
        </p:nvSpPr>
        <p:spPr/>
        <p:txBody>
          <a:bodyPr/>
          <a:lstStyle/>
          <a:p>
            <a:r>
              <a:rPr lang="en-US"/>
              <a:t>Hypoglycemia</a:t>
            </a:r>
          </a:p>
        </p:txBody>
      </p:sp>
    </p:spTree>
    <p:extLst>
      <p:ext uri="{BB962C8B-B14F-4D97-AF65-F5344CB8AC3E}">
        <p14:creationId xmlns:p14="http://schemas.microsoft.com/office/powerpoint/2010/main" val="340048567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p:txBody>
          <a:bodyPr>
            <a:normAutofit lnSpcReduction="10000"/>
          </a:bodyPr>
          <a:lstStyle/>
          <a:p>
            <a:pPr>
              <a:lnSpc>
                <a:spcPct val="90000"/>
              </a:lnSpc>
            </a:pPr>
            <a:r>
              <a:rPr lang="en-US"/>
              <a:t>No long term effect on asymptomatic infants</a:t>
            </a:r>
          </a:p>
          <a:p>
            <a:pPr lvl="1">
              <a:lnSpc>
                <a:spcPct val="90000"/>
              </a:lnSpc>
            </a:pPr>
            <a:r>
              <a:rPr lang="en-US"/>
              <a:t>Studies (1-4 year follow up) have not shown an effect of treatment on short- or long-term neurologic outcomes compared with no treatment</a:t>
            </a:r>
          </a:p>
          <a:p>
            <a:pPr>
              <a:lnSpc>
                <a:spcPct val="90000"/>
              </a:lnSpc>
            </a:pPr>
            <a:r>
              <a:rPr lang="en-US"/>
              <a:t>Effect on symptomatic infants</a:t>
            </a:r>
          </a:p>
          <a:p>
            <a:pPr lvl="1">
              <a:lnSpc>
                <a:spcPct val="90000"/>
              </a:lnSpc>
            </a:pPr>
            <a:r>
              <a:rPr lang="en-US"/>
              <a:t>12% increase in neurologic abnormalities</a:t>
            </a:r>
          </a:p>
          <a:p>
            <a:pPr lvl="1">
              <a:lnSpc>
                <a:spcPct val="90000"/>
              </a:lnSpc>
            </a:pPr>
            <a:r>
              <a:rPr lang="en-US"/>
              <a:t>50% increase in neurologic abnormalities in infants with seizures due to hypoglycemia</a:t>
            </a:r>
          </a:p>
          <a:p>
            <a:pPr lvl="1">
              <a:lnSpc>
                <a:spcPct val="90000"/>
              </a:lnSpc>
            </a:pPr>
            <a:r>
              <a:rPr lang="en-US"/>
              <a:t>White matter changes have been demonstrated on MRI in neonatal period</a:t>
            </a:r>
          </a:p>
        </p:txBody>
      </p:sp>
      <p:sp>
        <p:nvSpPr>
          <p:cNvPr id="67586" name="Rectangle 2"/>
          <p:cNvSpPr>
            <a:spLocks noGrp="1" noRot="1" noChangeArrowheads="1"/>
          </p:cNvSpPr>
          <p:nvPr>
            <p:ph type="title"/>
          </p:nvPr>
        </p:nvSpPr>
        <p:spPr/>
        <p:txBody>
          <a:bodyPr/>
          <a:lstStyle/>
          <a:p>
            <a:r>
              <a:rPr lang="en-US"/>
              <a:t>Effect of Hypoglycemia</a:t>
            </a:r>
          </a:p>
        </p:txBody>
      </p:sp>
    </p:spTree>
    <p:extLst>
      <p:ext uri="{BB962C8B-B14F-4D97-AF65-F5344CB8AC3E}">
        <p14:creationId xmlns:p14="http://schemas.microsoft.com/office/powerpoint/2010/main" val="635569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457200" y="2161146"/>
            <a:ext cx="8392885" cy="1250711"/>
          </a:xfrm>
        </p:spPr>
        <p:txBody>
          <a:bodyPr vert="horz" lIns="91440" tIns="45720" rIns="91440" bIns="45720" rtlCol="0" anchor="t">
            <a:normAutofit/>
          </a:bodyPr>
          <a:lstStyle/>
          <a:p>
            <a:pPr>
              <a:lnSpc>
                <a:spcPct val="80000"/>
              </a:lnSpc>
            </a:pPr>
            <a:r>
              <a:rPr lang="en-US" sz="2400" dirty="0"/>
              <a:t>Definition is controversial due to lack of correlation between plasma glucose, symptoms, and long term sequelae</a:t>
            </a:r>
          </a:p>
          <a:p>
            <a:pPr>
              <a:lnSpc>
                <a:spcPct val="80000"/>
              </a:lnSpc>
            </a:pPr>
            <a:r>
              <a:rPr lang="en-US" dirty="0"/>
              <a:t>AAP uses the numbers below based on infant age</a:t>
            </a:r>
          </a:p>
          <a:p>
            <a:pPr>
              <a:lnSpc>
                <a:spcPct val="80000"/>
              </a:lnSpc>
            </a:pPr>
            <a:endParaRPr lang="en-US" dirty="0"/>
          </a:p>
        </p:txBody>
      </p:sp>
      <p:sp>
        <p:nvSpPr>
          <p:cNvPr id="4098" name="Rectangle 2"/>
          <p:cNvSpPr>
            <a:spLocks noGrp="1" noRot="1" noChangeArrowheads="1"/>
          </p:cNvSpPr>
          <p:nvPr>
            <p:ph type="title"/>
          </p:nvPr>
        </p:nvSpPr>
        <p:spPr/>
        <p:txBody>
          <a:bodyPr/>
          <a:lstStyle/>
          <a:p>
            <a:r>
              <a:rPr lang="en-US"/>
              <a:t>Definition of Hypoglycemia</a:t>
            </a:r>
          </a:p>
        </p:txBody>
      </p:sp>
      <p:pic>
        <p:nvPicPr>
          <p:cNvPr id="2" name="Picture 2" descr="Text&#10;&#10;Description automatically generated">
            <a:extLst>
              <a:ext uri="{FF2B5EF4-FFF2-40B4-BE49-F238E27FC236}">
                <a16:creationId xmlns:a16="http://schemas.microsoft.com/office/drawing/2014/main" id="{D16EDF0D-7EF4-967F-8720-68B046511396}"/>
              </a:ext>
            </a:extLst>
          </p:cNvPr>
          <p:cNvPicPr>
            <a:picLocks noChangeAspect="1"/>
          </p:cNvPicPr>
          <p:nvPr/>
        </p:nvPicPr>
        <p:blipFill rotWithShape="1">
          <a:blip r:embed="rId3"/>
          <a:srcRect l="13769" t="26497" r="15534" b="12425"/>
          <a:stretch/>
        </p:blipFill>
        <p:spPr>
          <a:xfrm>
            <a:off x="810342" y="3351216"/>
            <a:ext cx="6886486" cy="3510542"/>
          </a:xfrm>
          <a:prstGeom prst="rect">
            <a:avLst/>
          </a:prstGeom>
        </p:spPr>
      </p:pic>
    </p:spTree>
    <p:extLst>
      <p:ext uri="{BB962C8B-B14F-4D97-AF65-F5344CB8AC3E}">
        <p14:creationId xmlns:p14="http://schemas.microsoft.com/office/powerpoint/2010/main" val="35045019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2207759"/>
            <a:ext cx="8229600" cy="3353480"/>
          </a:xfrm>
        </p:spPr>
        <p:txBody>
          <a:bodyPr vert="horz" lIns="91440" tIns="45720" rIns="91440" bIns="45720" rtlCol="0" anchor="t">
            <a:normAutofit/>
          </a:bodyPr>
          <a:lstStyle/>
          <a:p>
            <a:pPr marL="0" indent="0">
              <a:buNone/>
            </a:pPr>
            <a:endParaRPr lang="en-US" dirty="0"/>
          </a:p>
          <a:p>
            <a:r>
              <a:rPr lang="en-US" dirty="0"/>
              <a:t>Routine monitoring is NOT recommended for healthy, term newborns</a:t>
            </a:r>
          </a:p>
          <a:p>
            <a:r>
              <a:rPr lang="en-US" dirty="0"/>
              <a:t>Routine monitoring is recommended for at risk infants who fall into 2 categories</a:t>
            </a:r>
          </a:p>
          <a:p>
            <a:pPr marL="575945" lvl="1"/>
            <a:r>
              <a:rPr lang="en-US" dirty="0"/>
              <a:t>Neonates with excess utilization of glucose, includes </a:t>
            </a:r>
            <a:r>
              <a:rPr lang="en-US" dirty="0" err="1"/>
              <a:t>hyperinsulinemic</a:t>
            </a:r>
            <a:r>
              <a:rPr lang="en-US" dirty="0"/>
              <a:t> states</a:t>
            </a:r>
          </a:p>
          <a:p>
            <a:pPr marL="575945" lvl="1"/>
            <a:r>
              <a:rPr lang="en-US" dirty="0"/>
              <a:t>Neonates with inadequate production of substrate delivery</a:t>
            </a:r>
          </a:p>
        </p:txBody>
      </p:sp>
      <p:sp>
        <p:nvSpPr>
          <p:cNvPr id="8194" name="Rectangle 2"/>
          <p:cNvSpPr>
            <a:spLocks noGrp="1" noRot="1" noChangeArrowheads="1"/>
          </p:cNvSpPr>
          <p:nvPr>
            <p:ph type="title"/>
          </p:nvPr>
        </p:nvSpPr>
        <p:spPr/>
        <p:txBody>
          <a:bodyPr>
            <a:normAutofit fontScale="90000"/>
          </a:bodyPr>
          <a:lstStyle/>
          <a:p>
            <a:r>
              <a:rPr lang="en-US" sz="4000"/>
              <a:t>Routine Monitoring for Hypoglycemia</a:t>
            </a:r>
          </a:p>
        </p:txBody>
      </p:sp>
      <p:sp>
        <p:nvSpPr>
          <p:cNvPr id="8198" name="Text Box 6"/>
          <p:cNvSpPr txBox="1">
            <a:spLocks noChangeArrowheads="1"/>
          </p:cNvSpPr>
          <p:nvPr/>
        </p:nvSpPr>
        <p:spPr bwMode="auto">
          <a:xfrm>
            <a:off x="838200" y="41148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solidFill>
                <a:prstClr val="black"/>
              </a:solidFill>
              <a:latin typeface="Arial" charset="0"/>
            </a:endParaRPr>
          </a:p>
        </p:txBody>
      </p:sp>
    </p:spTree>
    <p:extLst>
      <p:ext uri="{BB962C8B-B14F-4D97-AF65-F5344CB8AC3E}">
        <p14:creationId xmlns:p14="http://schemas.microsoft.com/office/powerpoint/2010/main" val="383749735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872067" y="2236637"/>
            <a:ext cx="7408333" cy="4338561"/>
          </a:xfrm>
        </p:spPr>
        <p:txBody>
          <a:bodyPr vert="horz" lIns="91440" tIns="45720" rIns="91440" bIns="45720" rtlCol="0" anchor="t">
            <a:normAutofit/>
          </a:bodyPr>
          <a:lstStyle/>
          <a:p>
            <a:pPr marL="575945" lvl="1">
              <a:lnSpc>
                <a:spcPct val="80000"/>
              </a:lnSpc>
            </a:pPr>
            <a:r>
              <a:rPr lang="en-US" sz="2400">
                <a:ea typeface="+mn-lt"/>
                <a:cs typeface="+mn-lt"/>
              </a:rPr>
              <a:t>Maternal conditions </a:t>
            </a:r>
          </a:p>
          <a:p>
            <a:pPr marL="855345" lvl="2">
              <a:lnSpc>
                <a:spcPct val="80000"/>
              </a:lnSpc>
            </a:pPr>
            <a:r>
              <a:rPr lang="en-US" dirty="0">
                <a:ea typeface="+mn-lt"/>
                <a:cs typeface="+mn-lt"/>
              </a:rPr>
              <a:t>Pre-existing or gestational diabetes, or abnormal result of glucose tolerance test, especially if poorly controlled</a:t>
            </a:r>
            <a:endParaRPr lang="en-US" dirty="0"/>
          </a:p>
          <a:p>
            <a:pPr marL="855345" lvl="2">
              <a:lnSpc>
                <a:spcPct val="80000"/>
              </a:lnSpc>
            </a:pPr>
            <a:r>
              <a:rPr lang="en-US">
                <a:ea typeface="+mn-lt"/>
                <a:cs typeface="+mn-lt"/>
              </a:rPr>
              <a:t>Pre-eclampsia and pregnancy induced, or essential hypertension </a:t>
            </a:r>
          </a:p>
          <a:p>
            <a:pPr marL="855345" lvl="2">
              <a:lnSpc>
                <a:spcPct val="80000"/>
              </a:lnSpc>
            </a:pPr>
            <a:r>
              <a:rPr lang="en-US">
                <a:ea typeface="+mn-lt"/>
                <a:cs typeface="+mn-lt"/>
              </a:rPr>
              <a:t>Previous macrocosmic infants (as a proxy for undiagnosed diabetes in pregnancy) </a:t>
            </a:r>
          </a:p>
          <a:p>
            <a:pPr marL="855345" lvl="2">
              <a:lnSpc>
                <a:spcPct val="80000"/>
              </a:lnSpc>
            </a:pPr>
            <a:r>
              <a:rPr lang="en-US">
                <a:ea typeface="+mn-lt"/>
                <a:cs typeface="+mn-lt"/>
              </a:rPr>
              <a:t>Substance abuse </a:t>
            </a:r>
          </a:p>
          <a:p>
            <a:pPr marL="855345" lvl="2">
              <a:lnSpc>
                <a:spcPct val="80000"/>
              </a:lnSpc>
            </a:pPr>
            <a:r>
              <a:rPr lang="en-US">
                <a:ea typeface="+mn-lt"/>
                <a:cs typeface="+mn-lt"/>
              </a:rPr>
              <a:t>Treatment with beta-agonist tocolytics </a:t>
            </a:r>
          </a:p>
          <a:p>
            <a:pPr marL="855345" lvl="2">
              <a:lnSpc>
                <a:spcPct val="80000"/>
              </a:lnSpc>
            </a:pPr>
            <a:r>
              <a:rPr lang="en-US">
                <a:ea typeface="+mn-lt"/>
                <a:cs typeface="+mn-lt"/>
              </a:rPr>
              <a:t>Treatment with oral hypoglycemic agents </a:t>
            </a:r>
          </a:p>
          <a:p>
            <a:pPr marL="855345" lvl="2">
              <a:lnSpc>
                <a:spcPct val="80000"/>
              </a:lnSpc>
            </a:pPr>
            <a:r>
              <a:rPr lang="en-US" dirty="0">
                <a:ea typeface="+mn-lt"/>
                <a:cs typeface="+mn-lt"/>
              </a:rPr>
              <a:t>Late antepartum or intrapartum administration of IV glucose </a:t>
            </a:r>
            <a:endParaRPr lang="en-US" dirty="0"/>
          </a:p>
        </p:txBody>
      </p:sp>
      <p:sp>
        <p:nvSpPr>
          <p:cNvPr id="10242" name="Rectangle 2"/>
          <p:cNvSpPr>
            <a:spLocks noGrp="1" noRot="1" noChangeArrowheads="1"/>
          </p:cNvSpPr>
          <p:nvPr>
            <p:ph type="title"/>
          </p:nvPr>
        </p:nvSpPr>
        <p:spPr/>
        <p:txBody>
          <a:bodyPr>
            <a:normAutofit fontScale="90000"/>
          </a:bodyPr>
          <a:lstStyle/>
          <a:p>
            <a:r>
              <a:rPr lang="en-US" dirty="0"/>
              <a:t>Conditions with High Risk </a:t>
            </a:r>
            <a:br>
              <a:rPr lang="en-US" dirty="0"/>
            </a:br>
            <a:r>
              <a:rPr lang="en-US" dirty="0"/>
              <a:t>of Hypoglycemia</a:t>
            </a:r>
          </a:p>
        </p:txBody>
      </p:sp>
    </p:spTree>
    <p:extLst>
      <p:ext uri="{BB962C8B-B14F-4D97-AF65-F5344CB8AC3E}">
        <p14:creationId xmlns:p14="http://schemas.microsoft.com/office/powerpoint/2010/main" val="146636084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253093" y="338328"/>
            <a:ext cx="8627608" cy="1252728"/>
          </a:xfrm>
        </p:spPr>
        <p:txBody>
          <a:bodyPr>
            <a:normAutofit fontScale="90000"/>
          </a:bodyPr>
          <a:lstStyle/>
          <a:p>
            <a:r>
              <a:rPr lang="en-US" dirty="0"/>
              <a:t>Conditions with High Risk </a:t>
            </a:r>
            <a:br>
              <a:rPr lang="en-US" dirty="0"/>
            </a:br>
            <a:r>
              <a:rPr lang="en-US" dirty="0"/>
              <a:t>of Hypoglycemia: </a:t>
            </a:r>
            <a:r>
              <a:rPr lang="en-US" u="sng" dirty="0"/>
              <a:t>Neonatal Conditions</a:t>
            </a:r>
          </a:p>
        </p:txBody>
      </p:sp>
      <p:sp>
        <p:nvSpPr>
          <p:cNvPr id="10243" name="Rectangle 3"/>
          <p:cNvSpPr>
            <a:spLocks noGrp="1" noChangeArrowheads="1"/>
          </p:cNvSpPr>
          <p:nvPr>
            <p:ph sz="quarter" idx="13"/>
          </p:nvPr>
        </p:nvSpPr>
        <p:spPr>
          <a:xfrm>
            <a:off x="3102" y="1781121"/>
            <a:ext cx="4975396" cy="4896448"/>
          </a:xfrm>
        </p:spPr>
        <p:txBody>
          <a:bodyPr vert="horz" lIns="91440" tIns="45720" rIns="91440" bIns="45720" rtlCol="0" anchor="t">
            <a:noAutofit/>
          </a:bodyPr>
          <a:lstStyle/>
          <a:p>
            <a:pPr marL="575945" lvl="1">
              <a:lnSpc>
                <a:spcPct val="80000"/>
              </a:lnSpc>
            </a:pPr>
            <a:r>
              <a:rPr lang="en-US" sz="2000">
                <a:ea typeface="+mn-lt"/>
                <a:cs typeface="+mn-lt"/>
              </a:rPr>
              <a:t>Intrauterine growth restriction or marked wasting </a:t>
            </a:r>
          </a:p>
          <a:p>
            <a:pPr marL="575945" lvl="1">
              <a:lnSpc>
                <a:spcPct val="80000"/>
              </a:lnSpc>
            </a:pPr>
            <a:r>
              <a:rPr lang="en-US" sz="2000" dirty="0">
                <a:ea typeface="+mn-lt"/>
                <a:cs typeface="+mn-lt"/>
              </a:rPr>
              <a:t>Low birth weight (&lt;2,500 g) </a:t>
            </a:r>
          </a:p>
          <a:p>
            <a:pPr marL="575945" lvl="1">
              <a:lnSpc>
                <a:spcPct val="80000"/>
              </a:lnSpc>
            </a:pPr>
            <a:r>
              <a:rPr lang="en-US" sz="2000" dirty="0">
                <a:ea typeface="+mn-lt"/>
                <a:cs typeface="+mn-lt"/>
              </a:rPr>
              <a:t>Small for gestational age; &lt;10th percentile for weight</a:t>
            </a:r>
          </a:p>
          <a:p>
            <a:pPr marL="575945" lvl="1">
              <a:lnSpc>
                <a:spcPct val="80000"/>
              </a:lnSpc>
            </a:pPr>
            <a:r>
              <a:rPr lang="en-US" sz="2000" dirty="0">
                <a:ea typeface="+mn-lt"/>
                <a:cs typeface="+mn-lt"/>
              </a:rPr>
              <a:t>Babies with clinically evident wasting of fat and muscle bulk LGA; &gt;90th percentile for weight &amp; </a:t>
            </a:r>
            <a:r>
              <a:rPr lang="en-US" sz="2000" dirty="0" err="1">
                <a:ea typeface="+mn-lt"/>
                <a:cs typeface="+mn-lt"/>
              </a:rPr>
              <a:t>macrosomic</a:t>
            </a:r>
            <a:r>
              <a:rPr lang="en-US" sz="2000" dirty="0">
                <a:ea typeface="+mn-lt"/>
                <a:cs typeface="+mn-lt"/>
              </a:rPr>
              <a:t> appearance</a:t>
            </a:r>
          </a:p>
          <a:p>
            <a:pPr marL="575945" lvl="1">
              <a:lnSpc>
                <a:spcPct val="80000"/>
              </a:lnSpc>
            </a:pPr>
            <a:r>
              <a:rPr lang="en-US" sz="2000" dirty="0">
                <a:ea typeface="+mn-lt"/>
                <a:cs typeface="+mn-lt"/>
              </a:rPr>
              <a:t>Discordant twin; weight 10% &lt; larger twin </a:t>
            </a:r>
          </a:p>
          <a:p>
            <a:pPr marL="575945" lvl="1">
              <a:lnSpc>
                <a:spcPct val="80000"/>
              </a:lnSpc>
            </a:pPr>
            <a:r>
              <a:rPr lang="en-US" sz="2000" dirty="0">
                <a:ea typeface="+mn-lt"/>
                <a:cs typeface="+mn-lt"/>
              </a:rPr>
              <a:t>Infants of poorly controlled diabetic mothers </a:t>
            </a:r>
          </a:p>
          <a:p>
            <a:pPr marL="575945" lvl="1">
              <a:lnSpc>
                <a:spcPct val="80000"/>
              </a:lnSpc>
            </a:pPr>
            <a:r>
              <a:rPr lang="en-US" sz="2000" dirty="0">
                <a:ea typeface="+mn-lt"/>
                <a:cs typeface="+mn-lt"/>
              </a:rPr>
              <a:t>Prematurity (&lt;35 weeks or late preterm infants with clinical signs or extremely poor feeding) </a:t>
            </a:r>
          </a:p>
          <a:p>
            <a:pPr marL="575945" lvl="1">
              <a:lnSpc>
                <a:spcPct val="80000"/>
              </a:lnSpc>
            </a:pPr>
            <a:r>
              <a:rPr lang="en-US" sz="2000" dirty="0">
                <a:ea typeface="+mn-lt"/>
                <a:cs typeface="+mn-lt"/>
              </a:rPr>
              <a:t>Perinatal stress; severe acidosis or hypoxia–ischemia </a:t>
            </a:r>
          </a:p>
          <a:p>
            <a:pPr marL="575945" lvl="1">
              <a:lnSpc>
                <a:spcPct val="80000"/>
              </a:lnSpc>
            </a:pPr>
            <a:endParaRPr lang="en-US" sz="1800" dirty="0">
              <a:ea typeface="+mn-lt"/>
              <a:cs typeface="+mn-lt"/>
            </a:endParaRPr>
          </a:p>
        </p:txBody>
      </p:sp>
      <p:sp>
        <p:nvSpPr>
          <p:cNvPr id="2" name="Content Placeholder 1">
            <a:extLst>
              <a:ext uri="{FF2B5EF4-FFF2-40B4-BE49-F238E27FC236}">
                <a16:creationId xmlns:a16="http://schemas.microsoft.com/office/drawing/2014/main" id="{4667B699-9C45-6BD5-69A3-4242AC6BC8A2}"/>
              </a:ext>
            </a:extLst>
          </p:cNvPr>
          <p:cNvSpPr>
            <a:spLocks noGrp="1"/>
          </p:cNvSpPr>
          <p:nvPr>
            <p:ph sz="quarter" idx="14"/>
          </p:nvPr>
        </p:nvSpPr>
        <p:spPr>
          <a:xfrm>
            <a:off x="4645152" y="1964817"/>
            <a:ext cx="4414102" cy="4763779"/>
          </a:xfrm>
        </p:spPr>
        <p:txBody>
          <a:bodyPr vert="horz" lIns="91440" tIns="45720" rIns="91440" bIns="45720" rtlCol="0" anchor="t">
            <a:normAutofit fontScale="92500" lnSpcReduction="10000"/>
          </a:bodyPr>
          <a:lstStyle/>
          <a:p>
            <a:pPr marL="575945" lvl="1">
              <a:lnSpc>
                <a:spcPct val="80000"/>
              </a:lnSpc>
            </a:pPr>
            <a:r>
              <a:rPr lang="en-US"/>
              <a:t>Cold stress</a:t>
            </a:r>
            <a:endParaRPr lang="en-US" dirty="0"/>
          </a:p>
          <a:p>
            <a:pPr marL="575945" lvl="1">
              <a:lnSpc>
                <a:spcPct val="80000"/>
              </a:lnSpc>
            </a:pPr>
            <a:r>
              <a:rPr lang="en-US" dirty="0"/>
              <a:t>Polycythemia (venous hematocrit &gt;70%)/</a:t>
            </a:r>
            <a:r>
              <a:rPr lang="en-US" dirty="0" err="1"/>
              <a:t>hyperviscosity</a:t>
            </a:r>
            <a:r>
              <a:rPr lang="en-US" dirty="0"/>
              <a:t> </a:t>
            </a:r>
          </a:p>
          <a:p>
            <a:pPr marL="575945" lvl="1">
              <a:lnSpc>
                <a:spcPct val="80000"/>
              </a:lnSpc>
            </a:pPr>
            <a:r>
              <a:rPr lang="en-US" dirty="0"/>
              <a:t>Erythroblastosis fetalis </a:t>
            </a:r>
          </a:p>
          <a:p>
            <a:pPr marL="575945" lvl="1">
              <a:lnSpc>
                <a:spcPct val="80000"/>
              </a:lnSpc>
            </a:pPr>
            <a:r>
              <a:rPr lang="en-US" dirty="0"/>
              <a:t>Beckwith–Wiedemann syndrome </a:t>
            </a:r>
          </a:p>
          <a:p>
            <a:pPr marL="575945" lvl="1">
              <a:lnSpc>
                <a:spcPct val="80000"/>
              </a:lnSpc>
            </a:pPr>
            <a:r>
              <a:rPr lang="en-US" dirty="0"/>
              <a:t>Microphallus or midline defect (indicating an underlying endocrine condition) </a:t>
            </a:r>
          </a:p>
          <a:p>
            <a:pPr marL="575945" lvl="1">
              <a:lnSpc>
                <a:spcPct val="80000"/>
              </a:lnSpc>
            </a:pPr>
            <a:r>
              <a:rPr lang="en-US" dirty="0"/>
              <a:t>Suspected infection </a:t>
            </a:r>
          </a:p>
          <a:p>
            <a:pPr marL="575945" lvl="1">
              <a:lnSpc>
                <a:spcPct val="80000"/>
              </a:lnSpc>
            </a:pPr>
            <a:r>
              <a:rPr lang="en-US" dirty="0"/>
              <a:t>Respiratory distress </a:t>
            </a:r>
          </a:p>
          <a:p>
            <a:pPr marL="575945" lvl="1">
              <a:lnSpc>
                <a:spcPct val="80000"/>
              </a:lnSpc>
            </a:pPr>
            <a:r>
              <a:rPr lang="en-US" dirty="0"/>
              <a:t>Known or suspected inborn errors of metabolism or endocrine disorders </a:t>
            </a:r>
          </a:p>
          <a:p>
            <a:pPr marL="575945" lvl="1">
              <a:lnSpc>
                <a:spcPct val="80000"/>
              </a:lnSpc>
            </a:pPr>
            <a:r>
              <a:rPr lang="en-US" dirty="0"/>
              <a:t>Any infant admitted to the neonatal intensive care unit </a:t>
            </a:r>
          </a:p>
          <a:p>
            <a:pPr marL="575945" lvl="1">
              <a:lnSpc>
                <a:spcPct val="80000"/>
              </a:lnSpc>
            </a:pPr>
            <a:r>
              <a:rPr lang="en-US" dirty="0"/>
              <a:t>Infants displaying signs associated with hypoglycemia</a:t>
            </a:r>
            <a:endParaRPr lang="en-US" dirty="0">
              <a:ea typeface="+mn-lt"/>
              <a:cs typeface="+mn-lt"/>
            </a:endParaRPr>
          </a:p>
          <a:p>
            <a:endParaRPr lang="en-US" dirty="0"/>
          </a:p>
        </p:txBody>
      </p:sp>
    </p:spTree>
    <p:extLst>
      <p:ext uri="{BB962C8B-B14F-4D97-AF65-F5344CB8AC3E}">
        <p14:creationId xmlns:p14="http://schemas.microsoft.com/office/powerpoint/2010/main" val="226480318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normAutofit fontScale="90000"/>
          </a:bodyPr>
          <a:lstStyle/>
          <a:p>
            <a:r>
              <a:rPr lang="en-US"/>
              <a:t>Clinical Manifestations of Possible </a:t>
            </a:r>
            <a:r>
              <a:rPr lang="en-US" dirty="0"/>
              <a:t>Hypoglycemia</a:t>
            </a:r>
          </a:p>
        </p:txBody>
      </p:sp>
      <p:sp>
        <p:nvSpPr>
          <p:cNvPr id="11267" name="Rectangle 3"/>
          <p:cNvSpPr>
            <a:spLocks noGrp="1" noChangeArrowheads="1"/>
          </p:cNvSpPr>
          <p:nvPr>
            <p:ph sz="quarter" idx="13"/>
          </p:nvPr>
        </p:nvSpPr>
        <p:spPr>
          <a:xfrm>
            <a:off x="135772" y="1903585"/>
            <a:ext cx="4363075" cy="4814805"/>
          </a:xfrm>
        </p:spPr>
        <p:txBody>
          <a:bodyPr vert="horz" lIns="91440" tIns="45720" rIns="91440" bIns="45720" rtlCol="0" anchor="t">
            <a:normAutofit lnSpcReduction="10000"/>
          </a:bodyPr>
          <a:lstStyle/>
          <a:p>
            <a:pPr>
              <a:lnSpc>
                <a:spcPct val="80000"/>
              </a:lnSpc>
            </a:pPr>
            <a:r>
              <a:rPr lang="en-US">
                <a:ea typeface="+mn-lt"/>
                <a:cs typeface="+mn-lt"/>
              </a:rPr>
              <a:t>Neurogenic/adrenergic (sympathetic nervous system activation) </a:t>
            </a:r>
            <a:endParaRPr lang="en-US" dirty="0">
              <a:ea typeface="+mn-lt"/>
              <a:cs typeface="+mn-lt"/>
            </a:endParaRPr>
          </a:p>
          <a:p>
            <a:pPr marL="575945" lvl="1">
              <a:lnSpc>
                <a:spcPct val="80000"/>
              </a:lnSpc>
            </a:pPr>
            <a:r>
              <a:rPr lang="en-US">
                <a:ea typeface="+mn-lt"/>
                <a:cs typeface="+mn-lt"/>
              </a:rPr>
              <a:t>Irritability </a:t>
            </a:r>
          </a:p>
          <a:p>
            <a:pPr marL="575945" lvl="1">
              <a:lnSpc>
                <a:spcPct val="80000"/>
              </a:lnSpc>
            </a:pPr>
            <a:r>
              <a:rPr lang="en-US">
                <a:ea typeface="+mn-lt"/>
                <a:cs typeface="+mn-lt"/>
              </a:rPr>
              <a:t>Tremors, jitteriness </a:t>
            </a:r>
          </a:p>
          <a:p>
            <a:pPr marL="575945" lvl="1">
              <a:lnSpc>
                <a:spcPct val="80000"/>
              </a:lnSpc>
            </a:pPr>
            <a:r>
              <a:rPr lang="en-US">
                <a:ea typeface="+mn-lt"/>
                <a:cs typeface="+mn-lt"/>
              </a:rPr>
              <a:t>Tachypnea </a:t>
            </a:r>
          </a:p>
          <a:p>
            <a:pPr marL="575945" lvl="1">
              <a:lnSpc>
                <a:spcPct val="80000"/>
              </a:lnSpc>
            </a:pPr>
            <a:r>
              <a:rPr lang="en-US">
                <a:ea typeface="+mn-lt"/>
                <a:cs typeface="+mn-lt"/>
              </a:rPr>
              <a:t>Sweating </a:t>
            </a:r>
          </a:p>
          <a:p>
            <a:pPr marL="575945" lvl="1">
              <a:lnSpc>
                <a:spcPct val="80000"/>
              </a:lnSpc>
            </a:pPr>
            <a:r>
              <a:rPr lang="en-US">
                <a:ea typeface="+mn-lt"/>
                <a:cs typeface="+mn-lt"/>
              </a:rPr>
              <a:t>Pallor, vasomotor instability </a:t>
            </a:r>
          </a:p>
          <a:p>
            <a:pPr marL="575945" lvl="1">
              <a:lnSpc>
                <a:spcPct val="80000"/>
              </a:lnSpc>
            </a:pPr>
            <a:r>
              <a:rPr lang="en-US">
                <a:ea typeface="+mn-lt"/>
                <a:cs typeface="+mn-lt"/>
              </a:rPr>
              <a:t>Hypothermia; temperature instability </a:t>
            </a:r>
          </a:p>
          <a:p>
            <a:pPr marL="575945" lvl="1">
              <a:lnSpc>
                <a:spcPct val="80000"/>
              </a:lnSpc>
            </a:pPr>
            <a:r>
              <a:rPr lang="en-US">
                <a:ea typeface="+mn-lt"/>
                <a:cs typeface="+mn-lt"/>
              </a:rPr>
              <a:t>Tachycardia </a:t>
            </a:r>
          </a:p>
          <a:p>
            <a:pPr marL="575945" lvl="1">
              <a:lnSpc>
                <a:spcPct val="80000"/>
              </a:lnSpc>
            </a:pPr>
            <a:r>
              <a:rPr lang="en-US">
                <a:ea typeface="+mn-lt"/>
                <a:cs typeface="+mn-lt"/>
              </a:rPr>
              <a:t>Exaggerated Moro reflex </a:t>
            </a:r>
          </a:p>
          <a:p>
            <a:pPr marL="575945" lvl="1">
              <a:lnSpc>
                <a:spcPct val="80000"/>
              </a:lnSpc>
            </a:pPr>
            <a:r>
              <a:rPr lang="en-US">
                <a:ea typeface="+mn-lt"/>
                <a:cs typeface="+mn-lt"/>
              </a:rPr>
              <a:t>High-pitched cry </a:t>
            </a:r>
          </a:p>
          <a:p>
            <a:pPr marL="575945" lvl="1">
              <a:lnSpc>
                <a:spcPct val="80000"/>
              </a:lnSpc>
            </a:pPr>
            <a:r>
              <a:rPr lang="en-US">
                <a:ea typeface="+mn-lt"/>
                <a:cs typeface="+mn-lt"/>
              </a:rPr>
              <a:t>Excessive hunger signs </a:t>
            </a:r>
          </a:p>
          <a:p>
            <a:pPr marL="575945" lvl="1">
              <a:lnSpc>
                <a:spcPct val="80000"/>
              </a:lnSpc>
            </a:pPr>
            <a:r>
              <a:rPr lang="en-US">
                <a:ea typeface="+mn-lt"/>
                <a:cs typeface="+mn-lt"/>
              </a:rPr>
              <a:t>Vomiting </a:t>
            </a:r>
          </a:p>
          <a:p>
            <a:pPr marL="575945" lvl="1">
              <a:lnSpc>
                <a:spcPct val="80000"/>
              </a:lnSpc>
            </a:pPr>
            <a:r>
              <a:rPr lang="en-US" dirty="0">
                <a:ea typeface="+mn-lt"/>
                <a:cs typeface="+mn-lt"/>
              </a:rPr>
              <a:t>Poor suck or refusal to feed</a:t>
            </a:r>
            <a:endParaRPr lang="en-US" dirty="0"/>
          </a:p>
        </p:txBody>
      </p:sp>
      <p:sp>
        <p:nvSpPr>
          <p:cNvPr id="2" name="Content Placeholder 1">
            <a:extLst>
              <a:ext uri="{FF2B5EF4-FFF2-40B4-BE49-F238E27FC236}">
                <a16:creationId xmlns:a16="http://schemas.microsoft.com/office/drawing/2014/main" id="{37AEA64A-44A8-B032-C676-E9E34ED4BBAE}"/>
              </a:ext>
            </a:extLst>
          </p:cNvPr>
          <p:cNvSpPr>
            <a:spLocks noGrp="1"/>
          </p:cNvSpPr>
          <p:nvPr>
            <p:ph sz="quarter" idx="14"/>
          </p:nvPr>
        </p:nvSpPr>
        <p:spPr>
          <a:xfrm>
            <a:off x="4645152" y="2679192"/>
            <a:ext cx="4209995" cy="3447288"/>
          </a:xfrm>
        </p:spPr>
        <p:txBody>
          <a:bodyPr vert="horz" lIns="91440" tIns="45720" rIns="91440" bIns="45720" rtlCol="0" anchor="t">
            <a:normAutofit lnSpcReduction="10000"/>
          </a:bodyPr>
          <a:lstStyle/>
          <a:p>
            <a:r>
              <a:rPr lang="en-US" dirty="0">
                <a:ea typeface="+mn-lt"/>
                <a:cs typeface="+mn-lt"/>
              </a:rPr>
              <a:t>Neuroglycopenic (brain dysfunction due to inadequate glucose)</a:t>
            </a:r>
          </a:p>
          <a:p>
            <a:pPr marL="575945" lvl="1"/>
            <a:r>
              <a:rPr lang="en-US">
                <a:ea typeface="+mn-lt"/>
                <a:cs typeface="+mn-lt"/>
              </a:rPr>
              <a:t>Lethargy, listlessness, limpness, hypotonia </a:t>
            </a:r>
          </a:p>
          <a:p>
            <a:pPr marL="575945" lvl="1"/>
            <a:r>
              <a:rPr lang="en-US">
                <a:ea typeface="+mn-lt"/>
                <a:cs typeface="+mn-lt"/>
              </a:rPr>
              <a:t>Seizures or myoclonic jerks </a:t>
            </a:r>
          </a:p>
          <a:p>
            <a:pPr marL="575945" lvl="1"/>
            <a:r>
              <a:rPr lang="en-US">
                <a:ea typeface="+mn-lt"/>
                <a:cs typeface="+mn-lt"/>
              </a:rPr>
              <a:t>Coma </a:t>
            </a:r>
          </a:p>
          <a:p>
            <a:pPr marL="575945" lvl="1"/>
            <a:r>
              <a:rPr lang="en-US">
                <a:ea typeface="+mn-lt"/>
                <a:cs typeface="+mn-lt"/>
              </a:rPr>
              <a:t>Apnea or irregular breathing </a:t>
            </a:r>
          </a:p>
          <a:p>
            <a:pPr marL="575945" lvl="1"/>
            <a:r>
              <a:rPr lang="en-US" dirty="0">
                <a:ea typeface="+mn-lt"/>
                <a:cs typeface="+mn-lt"/>
              </a:rPr>
              <a:t>Cyanosis</a:t>
            </a:r>
            <a:endParaRPr lang="en-US" dirty="0"/>
          </a:p>
        </p:txBody>
      </p:sp>
    </p:spTree>
    <p:extLst>
      <p:ext uri="{BB962C8B-B14F-4D97-AF65-F5344CB8AC3E}">
        <p14:creationId xmlns:p14="http://schemas.microsoft.com/office/powerpoint/2010/main" val="126883982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229600" cy="4038600"/>
          </a:xfrm>
        </p:spPr>
        <p:txBody>
          <a:bodyPr>
            <a:noAutofit/>
          </a:bodyPr>
          <a:lstStyle/>
          <a:p>
            <a:r>
              <a:rPr lang="en-US" dirty="0"/>
              <a:t>Healthy newborns do not need supplemental feedings for poor feeding for the first 24–48 hours.</a:t>
            </a:r>
          </a:p>
          <a:p>
            <a:r>
              <a:rPr lang="en-US" dirty="0"/>
              <a:t>If supplemental feeds are needed, mothers need to express milk each time the baby receives a  supplemental feeding, or about every 2–3 hours.  </a:t>
            </a:r>
          </a:p>
          <a:p>
            <a:pPr lvl="1"/>
            <a:r>
              <a:rPr lang="en-US" dirty="0"/>
              <a:t>Mothers should be encouraged to start expressing on the first day (within the first 24 hours) or as soon as possible.</a:t>
            </a:r>
          </a:p>
          <a:p>
            <a:pPr lvl="1"/>
            <a:r>
              <a:rPr lang="en-US" dirty="0"/>
              <a:t>Maternal breast engorgement should be avoided as it will further compromise the milk supply and may lead to other complications.</a:t>
            </a:r>
          </a:p>
        </p:txBody>
      </p:sp>
      <p:sp>
        <p:nvSpPr>
          <p:cNvPr id="2" name="Title 1"/>
          <p:cNvSpPr>
            <a:spLocks noGrp="1"/>
          </p:cNvSpPr>
          <p:nvPr>
            <p:ph type="title"/>
          </p:nvPr>
        </p:nvSpPr>
        <p:spPr>
          <a:xfrm>
            <a:off x="533400" y="304800"/>
            <a:ext cx="8229600" cy="1143000"/>
          </a:xfrm>
        </p:spPr>
        <p:txBody>
          <a:bodyPr>
            <a:normAutofit/>
          </a:bodyPr>
          <a:lstStyle/>
          <a:p>
            <a:r>
              <a:rPr lang="en-US" dirty="0"/>
              <a:t>Early Breastfeeding Management</a:t>
            </a:r>
          </a:p>
        </p:txBody>
      </p:sp>
    </p:spTree>
    <p:extLst>
      <p:ext uri="{BB962C8B-B14F-4D97-AF65-F5344CB8AC3E}">
        <p14:creationId xmlns:p14="http://schemas.microsoft.com/office/powerpoint/2010/main" val="3867205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p:txBody>
          <a:bodyPr vert="horz" lIns="91440" tIns="45720" rIns="91440" bIns="45720" rtlCol="0" anchor="t">
            <a:normAutofit fontScale="92500" lnSpcReduction="20000"/>
          </a:bodyPr>
          <a:lstStyle/>
          <a:p>
            <a:pPr>
              <a:lnSpc>
                <a:spcPct val="90000"/>
              </a:lnSpc>
            </a:pPr>
            <a:r>
              <a:rPr lang="en-US" dirty="0"/>
              <a:t>Onset of symptoms</a:t>
            </a:r>
          </a:p>
          <a:p>
            <a:pPr>
              <a:lnSpc>
                <a:spcPct val="90000"/>
              </a:lnSpc>
            </a:pPr>
            <a:r>
              <a:rPr lang="en-US"/>
              <a:t>Within 60 minutes for infants with suspected hyperinsulinemia (e.g. poorly controlled maternal diabetes or known genetic hyperinsulinemia</a:t>
            </a:r>
            <a:r>
              <a:rPr lang="en-US" dirty="0"/>
              <a:t>)</a:t>
            </a:r>
          </a:p>
          <a:p>
            <a:pPr>
              <a:lnSpc>
                <a:spcPct val="90000"/>
              </a:lnSpc>
            </a:pPr>
            <a:r>
              <a:rPr lang="en-US" dirty="0"/>
              <a:t>Before the 2nd feed, or 2-4 hours, after birth in other at risk groups (</a:t>
            </a:r>
            <a:r>
              <a:rPr lang="en-US" dirty="0" err="1"/>
              <a:t>ie</a:t>
            </a:r>
            <a:r>
              <a:rPr lang="en-US" dirty="0"/>
              <a:t> avoid physiologic nadir that could result in overtreatment)</a:t>
            </a:r>
          </a:p>
          <a:p>
            <a:pPr>
              <a:lnSpc>
                <a:spcPct val="90000"/>
              </a:lnSpc>
            </a:pPr>
            <a:r>
              <a:rPr lang="en-US" dirty="0"/>
              <a:t>Monitoring should continue until normal, </a:t>
            </a:r>
            <a:r>
              <a:rPr lang="en-US" dirty="0" err="1"/>
              <a:t>preprandial</a:t>
            </a:r>
            <a:r>
              <a:rPr lang="en-US" dirty="0"/>
              <a:t> levels are consistently obtained. (3 satisfactory measurements)</a:t>
            </a:r>
          </a:p>
          <a:p>
            <a:pPr>
              <a:lnSpc>
                <a:spcPct val="90000"/>
              </a:lnSpc>
            </a:pPr>
            <a:r>
              <a:rPr lang="en-US"/>
              <a:t>Confirm results of nonenzymatic glucometers with formal laboratory testing.</a:t>
            </a:r>
          </a:p>
          <a:p>
            <a:pPr>
              <a:lnSpc>
                <a:spcPct val="90000"/>
              </a:lnSpc>
            </a:pPr>
            <a:endParaRPr lang="en-US"/>
          </a:p>
        </p:txBody>
      </p:sp>
      <p:sp>
        <p:nvSpPr>
          <p:cNvPr id="27650" name="Rectangle 2"/>
          <p:cNvSpPr>
            <a:spLocks noGrp="1" noRot="1" noChangeArrowheads="1"/>
          </p:cNvSpPr>
          <p:nvPr>
            <p:ph type="title"/>
          </p:nvPr>
        </p:nvSpPr>
        <p:spPr/>
        <p:txBody>
          <a:bodyPr>
            <a:normAutofit fontScale="90000"/>
          </a:bodyPr>
          <a:lstStyle/>
          <a:p>
            <a:r>
              <a:rPr lang="en-US" dirty="0"/>
              <a:t>Timing of Screening for Hypoglycemia</a:t>
            </a:r>
          </a:p>
        </p:txBody>
      </p:sp>
    </p:spTree>
    <p:extLst>
      <p:ext uri="{BB962C8B-B14F-4D97-AF65-F5344CB8AC3E}">
        <p14:creationId xmlns:p14="http://schemas.microsoft.com/office/powerpoint/2010/main" val="356476206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57200" y="2514600"/>
            <a:ext cx="8153399" cy="4114799"/>
          </a:xfrm>
        </p:spPr>
        <p:txBody>
          <a:bodyPr>
            <a:normAutofit/>
          </a:bodyPr>
          <a:lstStyle/>
          <a:p>
            <a:r>
              <a:rPr lang="en-US" dirty="0"/>
              <a:t>Feeding recommendations:</a:t>
            </a:r>
          </a:p>
          <a:p>
            <a:pPr lvl="1"/>
            <a:r>
              <a:rPr lang="en-US" dirty="0"/>
              <a:t>Routine supplementation of healthy, term infants with water, glucose water, or formula is unnecessary and may interfere with establishing normal breastfeeding and normal metabolic compensatory mechanisms.</a:t>
            </a:r>
          </a:p>
          <a:p>
            <a:pPr lvl="1"/>
            <a:r>
              <a:rPr lang="en-US" dirty="0"/>
              <a:t>Initiation and establishment of breastfeeding is facilitated by skin-to-skin contact of mother and infant. Such practices will maintain normal infant body temperature and reduce energy expenditure (thus enabling maintenance of normal blood glucose) while stimulating suckling and milk production.</a:t>
            </a:r>
          </a:p>
          <a:p>
            <a:pPr lvl="1"/>
            <a:endParaRPr lang="en-US" dirty="0"/>
          </a:p>
          <a:p>
            <a:endParaRPr lang="en-US" dirty="0"/>
          </a:p>
        </p:txBody>
      </p:sp>
      <p:sp>
        <p:nvSpPr>
          <p:cNvPr id="13314" name="Rectangle 2"/>
          <p:cNvSpPr>
            <a:spLocks noGrp="1" noRot="1" noChangeArrowheads="1"/>
          </p:cNvSpPr>
          <p:nvPr>
            <p:ph type="title"/>
          </p:nvPr>
        </p:nvSpPr>
        <p:spPr/>
        <p:txBody>
          <a:bodyPr/>
          <a:lstStyle/>
          <a:p>
            <a:r>
              <a:rPr lang="en-US"/>
              <a:t>Management of Hypoglycemia</a:t>
            </a:r>
          </a:p>
        </p:txBody>
      </p:sp>
    </p:spTree>
    <p:extLst>
      <p:ext uri="{BB962C8B-B14F-4D97-AF65-F5344CB8AC3E}">
        <p14:creationId xmlns:p14="http://schemas.microsoft.com/office/powerpoint/2010/main" val="425917650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609600" y="2362200"/>
            <a:ext cx="7924799" cy="3962400"/>
          </a:xfrm>
        </p:spPr>
        <p:txBody>
          <a:bodyPr vert="horz" lIns="91440" tIns="45720" rIns="91440" bIns="45720" rtlCol="0" anchor="t">
            <a:normAutofit/>
          </a:bodyPr>
          <a:lstStyle/>
          <a:p>
            <a:r>
              <a:rPr lang="en-US" dirty="0"/>
              <a:t>Feeding recommendations:</a:t>
            </a:r>
          </a:p>
          <a:p>
            <a:pPr marL="575945" lvl="1"/>
            <a:r>
              <a:rPr lang="en-US" dirty="0"/>
              <a:t>Healthy term infants should initiate breastfeeding within 30 to 60 minutes of life and continue on demand, recognizing that crying is a very late sign of hunger.  Early breastfeeding is not precluded just because the infant meets the criteria for glucose monitoring. </a:t>
            </a:r>
          </a:p>
          <a:p>
            <a:pPr marL="575945" lvl="1"/>
            <a:r>
              <a:rPr lang="en-US" dirty="0"/>
              <a:t>Feedings should be frequent, 10 to 12 times per 24 hours in the first few days after birth</a:t>
            </a:r>
          </a:p>
        </p:txBody>
      </p:sp>
      <p:sp>
        <p:nvSpPr>
          <p:cNvPr id="16386" name="Rectangle 2"/>
          <p:cNvSpPr>
            <a:spLocks noGrp="1" noRot="1" noChangeArrowheads="1"/>
          </p:cNvSpPr>
          <p:nvPr>
            <p:ph type="title"/>
          </p:nvPr>
        </p:nvSpPr>
        <p:spPr/>
        <p:txBody>
          <a:bodyPr/>
          <a:lstStyle/>
          <a:p>
            <a:r>
              <a:rPr lang="en-US"/>
              <a:t>Management of Hypoglycemia</a:t>
            </a:r>
          </a:p>
        </p:txBody>
      </p:sp>
    </p:spTree>
    <p:extLst>
      <p:ext uri="{BB962C8B-B14F-4D97-AF65-F5344CB8AC3E}">
        <p14:creationId xmlns:p14="http://schemas.microsoft.com/office/powerpoint/2010/main" val="37668080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82210" y="2675467"/>
            <a:ext cx="7898190" cy="3450696"/>
          </a:xfrm>
        </p:spPr>
        <p:txBody>
          <a:bodyPr vert="horz" lIns="91440" tIns="45720" rIns="91440" bIns="45720" rtlCol="0" anchor="t">
            <a:normAutofit/>
          </a:bodyPr>
          <a:lstStyle/>
          <a:p>
            <a:r>
              <a:rPr lang="en-US" dirty="0"/>
              <a:t>Asymptomatic infant</a:t>
            </a:r>
          </a:p>
          <a:p>
            <a:pPr marL="575945" lvl="1"/>
            <a:r>
              <a:rPr lang="en-US" dirty="0">
                <a:ea typeface="+mn-lt"/>
                <a:cs typeface="+mn-lt"/>
              </a:rPr>
              <a:t>Feedings should be frequent, 10 to 12 times per 24 hours in the first few days after birth, or feed any available amount of colostrum, or 2-10ml/feed (1st 24h) and 5-15ml/feed (24-48h of life) of substitute nutrition (donor milk, artificial milk)</a:t>
            </a:r>
          </a:p>
          <a:p>
            <a:pPr marL="575945" lvl="1"/>
            <a:r>
              <a:rPr lang="en-US"/>
              <a:t>Recheck blood glucose concentration before subsequent feedings until the value is acceptable (&gt;45mg/dl) and stable.</a:t>
            </a:r>
          </a:p>
          <a:p>
            <a:endParaRPr lang="en-US"/>
          </a:p>
        </p:txBody>
      </p:sp>
      <p:sp>
        <p:nvSpPr>
          <p:cNvPr id="21506" name="Rectangle 2"/>
          <p:cNvSpPr>
            <a:spLocks noGrp="1" noRot="1" noChangeArrowheads="1"/>
          </p:cNvSpPr>
          <p:nvPr>
            <p:ph type="title"/>
          </p:nvPr>
        </p:nvSpPr>
        <p:spPr/>
        <p:txBody>
          <a:bodyPr>
            <a:normAutofit fontScale="90000"/>
          </a:bodyPr>
          <a:lstStyle/>
          <a:p>
            <a:r>
              <a:rPr lang="en-US" dirty="0"/>
              <a:t>Treatment of </a:t>
            </a:r>
            <a:br>
              <a:rPr lang="en-US" dirty="0"/>
            </a:br>
            <a:r>
              <a:rPr lang="en-US" dirty="0"/>
              <a:t>Asymptomatic Hypoglycemia</a:t>
            </a:r>
          </a:p>
        </p:txBody>
      </p:sp>
    </p:spTree>
    <p:extLst>
      <p:ext uri="{BB962C8B-B14F-4D97-AF65-F5344CB8AC3E}">
        <p14:creationId xmlns:p14="http://schemas.microsoft.com/office/powerpoint/2010/main" val="219029473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412826" y="2195816"/>
            <a:ext cx="8367636" cy="3930347"/>
          </a:xfrm>
        </p:spPr>
        <p:txBody>
          <a:bodyPr vert="horz" lIns="91440" tIns="45720" rIns="91440" bIns="45720" rtlCol="0" anchor="t">
            <a:normAutofit fontScale="92500"/>
          </a:bodyPr>
          <a:lstStyle/>
          <a:p>
            <a:r>
              <a:rPr lang="en-US" dirty="0"/>
              <a:t>Asymptomatic infant (continued)</a:t>
            </a:r>
          </a:p>
          <a:p>
            <a:pPr marL="575945" lvl="1"/>
            <a:r>
              <a:rPr lang="en-US">
                <a:ea typeface="+mn-lt"/>
                <a:cs typeface="+mn-lt"/>
              </a:rPr>
              <a:t>Buccal 40% dextrose gel is recommended at 0.5 mL/kg (200 mg/kg) in conjunction with a feeding plan (preferably breastfeeding) when the glucose is low or borderline, and the blood glucose is checked before the next feeding. A single repeat dose of buccal dextrose appears safe.</a:t>
            </a:r>
            <a:endParaRPr lang="en-US" dirty="0"/>
          </a:p>
          <a:p>
            <a:pPr marL="575945" lvl="1"/>
            <a:r>
              <a:rPr lang="en-US" dirty="0"/>
              <a:t>If glucose remains low despite feedings, begin IV glucose therapy and adjust intravenous rate by blood glucose concentration.</a:t>
            </a:r>
          </a:p>
          <a:p>
            <a:pPr marL="575945" lvl="1"/>
            <a:r>
              <a:rPr lang="en-US" dirty="0"/>
              <a:t>Breastfeeding may continue during IV glucose therapy when the infant is interested and will suckle. Wean IV glucose as serum glucose normalizes and feedings increase.</a:t>
            </a:r>
          </a:p>
          <a:p>
            <a:pPr marL="575945" lvl="1"/>
            <a:endParaRPr lang="en-US"/>
          </a:p>
          <a:p>
            <a:endParaRPr lang="en-US"/>
          </a:p>
        </p:txBody>
      </p:sp>
      <p:sp>
        <p:nvSpPr>
          <p:cNvPr id="23554" name="Rectangle 2"/>
          <p:cNvSpPr>
            <a:spLocks noGrp="1" noRot="1" noChangeArrowheads="1"/>
          </p:cNvSpPr>
          <p:nvPr>
            <p:ph type="title"/>
          </p:nvPr>
        </p:nvSpPr>
        <p:spPr/>
        <p:txBody>
          <a:bodyPr>
            <a:normAutofit fontScale="90000"/>
          </a:bodyPr>
          <a:lstStyle/>
          <a:p>
            <a:r>
              <a:rPr lang="en-US" dirty="0"/>
              <a:t>Treatment of </a:t>
            </a:r>
            <a:br>
              <a:rPr lang="en-US" dirty="0"/>
            </a:br>
            <a:r>
              <a:rPr lang="en-US" dirty="0"/>
              <a:t>Asymptomatic Hypoglycemia</a:t>
            </a:r>
          </a:p>
        </p:txBody>
      </p:sp>
    </p:spTree>
    <p:extLst>
      <p:ext uri="{BB962C8B-B14F-4D97-AF65-F5344CB8AC3E}">
        <p14:creationId xmlns:p14="http://schemas.microsoft.com/office/powerpoint/2010/main" val="387569184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494469" y="2675467"/>
            <a:ext cx="8183939" cy="3450696"/>
          </a:xfrm>
        </p:spPr>
        <p:txBody>
          <a:bodyPr>
            <a:normAutofit fontScale="92500"/>
          </a:bodyPr>
          <a:lstStyle/>
          <a:p>
            <a:r>
              <a:rPr lang="en-US" sz="2800"/>
              <a:t>Asymptomatic infant (continued)</a:t>
            </a:r>
          </a:p>
          <a:p>
            <a:pPr lvl="1"/>
            <a:r>
              <a:rPr lang="en-US" sz="2400"/>
              <a:t>If the neonate is unable to suck or feedings are not tolerated, avoid forced feedings (e.g., nasogastric tube) and begin intravenous (IV) therapy (see the following). Such an infant is not normal and requires a careful examination and evaluation in addition to more intensive therapy.</a:t>
            </a:r>
          </a:p>
          <a:p>
            <a:pPr lvl="1"/>
            <a:r>
              <a:rPr lang="en-US" sz="2400"/>
              <a:t>Carefully document signs, physical examination, screening values, laboratory confirmation, treatment and changes in clinical condition (i.e., response to treatment).</a:t>
            </a:r>
          </a:p>
          <a:p>
            <a:endParaRPr lang="en-US" sz="2800"/>
          </a:p>
        </p:txBody>
      </p:sp>
      <p:sp>
        <p:nvSpPr>
          <p:cNvPr id="22530" name="Rectangle 2"/>
          <p:cNvSpPr>
            <a:spLocks noGrp="1" noRot="1" noChangeArrowheads="1"/>
          </p:cNvSpPr>
          <p:nvPr>
            <p:ph type="title"/>
          </p:nvPr>
        </p:nvSpPr>
        <p:spPr/>
        <p:txBody>
          <a:bodyPr>
            <a:normAutofit fontScale="90000"/>
          </a:bodyPr>
          <a:lstStyle/>
          <a:p>
            <a:r>
              <a:rPr lang="en-US" dirty="0"/>
              <a:t>Treatment of </a:t>
            </a:r>
            <a:br>
              <a:rPr lang="en-US" dirty="0"/>
            </a:br>
            <a:r>
              <a:rPr lang="en-US" dirty="0"/>
              <a:t>Asymptomatic Hypoglycemia</a:t>
            </a:r>
          </a:p>
        </p:txBody>
      </p:sp>
    </p:spTree>
    <p:extLst>
      <p:ext uri="{BB962C8B-B14F-4D97-AF65-F5344CB8AC3E}">
        <p14:creationId xmlns:p14="http://schemas.microsoft.com/office/powerpoint/2010/main" val="161148466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vert="horz" lIns="91440" tIns="45720" rIns="91440" bIns="45720" rtlCol="0" anchor="t">
            <a:normAutofit/>
          </a:bodyPr>
          <a:lstStyle/>
          <a:p>
            <a:r>
              <a:rPr lang="en-US" dirty="0"/>
              <a:t>Symptomatic infants (glucose &lt;20-25mg/dL)</a:t>
            </a:r>
          </a:p>
          <a:p>
            <a:pPr marL="575945" lvl="1"/>
            <a:r>
              <a:rPr lang="en-US" dirty="0"/>
              <a:t>Initiate intravenous 10% glucose solution with a bolus of 1-2ml/kg and continuous IV at 5-8 mg/(kg/min).</a:t>
            </a:r>
          </a:p>
          <a:p>
            <a:pPr marL="575945" lvl="1"/>
            <a:r>
              <a:rPr lang="en-US" dirty="0"/>
              <a:t>Do not rely on oral or intragastric feeding to correct extreme or symptomatic hypoglycemia. Such an infant is not normal and requires an immediate and careful examination and evaluation in addition to IV glucose therapy.</a:t>
            </a:r>
          </a:p>
          <a:p>
            <a:endParaRPr lang="en-US" dirty="0"/>
          </a:p>
        </p:txBody>
      </p:sp>
      <p:sp>
        <p:nvSpPr>
          <p:cNvPr id="24578" name="Rectangle 2"/>
          <p:cNvSpPr>
            <a:spLocks noGrp="1" noRot="1" noChangeArrowheads="1"/>
          </p:cNvSpPr>
          <p:nvPr>
            <p:ph type="title"/>
          </p:nvPr>
        </p:nvSpPr>
        <p:spPr/>
        <p:txBody>
          <a:bodyPr>
            <a:normAutofit fontScale="90000"/>
          </a:bodyPr>
          <a:lstStyle/>
          <a:p>
            <a:r>
              <a:rPr lang="en-US" dirty="0"/>
              <a:t>Treatment of </a:t>
            </a:r>
            <a:br>
              <a:rPr lang="en-US" dirty="0"/>
            </a:br>
            <a:r>
              <a:rPr lang="en-US" dirty="0"/>
              <a:t>Symptomatic Hypoglycemia</a:t>
            </a:r>
          </a:p>
        </p:txBody>
      </p:sp>
    </p:spTree>
    <p:extLst>
      <p:ext uri="{BB962C8B-B14F-4D97-AF65-F5344CB8AC3E}">
        <p14:creationId xmlns:p14="http://schemas.microsoft.com/office/powerpoint/2010/main" val="15467755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p:txBody>
          <a:bodyPr vert="horz" lIns="91440" tIns="45720" rIns="91440" bIns="45720" rtlCol="0" anchor="t">
            <a:normAutofit/>
          </a:bodyPr>
          <a:lstStyle/>
          <a:p>
            <a:r>
              <a:rPr lang="en-US" dirty="0"/>
              <a:t>Symptomatic infants (continued)</a:t>
            </a:r>
          </a:p>
          <a:p>
            <a:pPr marL="575945" lvl="1"/>
            <a:r>
              <a:rPr lang="en-US"/>
              <a:t>The glucose concentration in symptomatic infants should be maintained </a:t>
            </a:r>
            <a:r>
              <a:rPr lang="en-US" u="sng"/>
              <a:t>&gt;</a:t>
            </a:r>
            <a:r>
              <a:rPr lang="en-US"/>
              <a:t> 45 mg/dL .</a:t>
            </a:r>
          </a:p>
          <a:p>
            <a:pPr marL="575945" lvl="1"/>
            <a:r>
              <a:rPr lang="en-US" dirty="0"/>
              <a:t>Adjust intravenous rate by blood glucose concentration.</a:t>
            </a:r>
          </a:p>
          <a:p>
            <a:pPr marL="575945" lvl="1"/>
            <a:r>
              <a:rPr lang="en-US"/>
              <a:t>Encourage frequent breastfeeding after the initiation of IV therapy.</a:t>
            </a:r>
          </a:p>
          <a:p>
            <a:endParaRPr lang="en-US"/>
          </a:p>
        </p:txBody>
      </p:sp>
      <p:sp>
        <p:nvSpPr>
          <p:cNvPr id="26626" name="Rectangle 2"/>
          <p:cNvSpPr>
            <a:spLocks noGrp="1" noRot="1" noChangeArrowheads="1"/>
          </p:cNvSpPr>
          <p:nvPr>
            <p:ph type="title"/>
          </p:nvPr>
        </p:nvSpPr>
        <p:spPr/>
        <p:txBody>
          <a:bodyPr>
            <a:normAutofit fontScale="90000"/>
          </a:bodyPr>
          <a:lstStyle/>
          <a:p>
            <a:r>
              <a:rPr lang="en-US" dirty="0"/>
              <a:t>Treatment of </a:t>
            </a:r>
            <a:br>
              <a:rPr lang="en-US" dirty="0"/>
            </a:br>
            <a:r>
              <a:rPr lang="en-US" dirty="0"/>
              <a:t>Symptomatic Hypoglycemia</a:t>
            </a:r>
          </a:p>
        </p:txBody>
      </p:sp>
    </p:spTree>
    <p:extLst>
      <p:ext uri="{BB962C8B-B14F-4D97-AF65-F5344CB8AC3E}">
        <p14:creationId xmlns:p14="http://schemas.microsoft.com/office/powerpoint/2010/main" val="230559117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72067" y="2267253"/>
            <a:ext cx="7408333" cy="4481436"/>
          </a:xfrm>
        </p:spPr>
        <p:txBody>
          <a:bodyPr vert="horz" lIns="91440" tIns="45720" rIns="91440" bIns="45720" rtlCol="0" anchor="t">
            <a:normAutofit lnSpcReduction="10000"/>
          </a:bodyPr>
          <a:lstStyle/>
          <a:p>
            <a:r>
              <a:rPr lang="en-US" dirty="0"/>
              <a:t>Symptomatic infants (continued)</a:t>
            </a:r>
          </a:p>
          <a:p>
            <a:pPr marL="575945" lvl="1"/>
            <a:r>
              <a:rPr lang="en-US" dirty="0"/>
              <a:t>Monitor glucose concentrations before feedings as the IV is weaned, until values are stabilized off intravenous fluids.</a:t>
            </a:r>
          </a:p>
          <a:p>
            <a:pPr marL="575945" lvl="1"/>
            <a:r>
              <a:rPr lang="en-US"/>
              <a:t>Carefully document physical examination, screening values, laboratory confirmation, treatment, and changes in clinical condition (i.e., response to treatment).</a:t>
            </a:r>
          </a:p>
          <a:p>
            <a:pPr marL="575945" lvl="1"/>
            <a:r>
              <a:rPr lang="en-US" dirty="0"/>
              <a:t>Do not use glucose gel in infants with clinical signs unless there is a delay in establishing IV access.</a:t>
            </a:r>
          </a:p>
          <a:p>
            <a:pPr marL="575945" lvl="1"/>
            <a:r>
              <a:rPr lang="en-US" dirty="0"/>
              <a:t>Infants with severe hypoglycemia with cerebral symptoms such as seizures, impaired consciousness, or circulatory collapse should receive MRI and long term follow up.</a:t>
            </a:r>
          </a:p>
          <a:p>
            <a:endParaRPr lang="en-US"/>
          </a:p>
        </p:txBody>
      </p:sp>
      <p:sp>
        <p:nvSpPr>
          <p:cNvPr id="25602" name="Rectangle 2"/>
          <p:cNvSpPr>
            <a:spLocks noGrp="1" noRot="1" noChangeArrowheads="1"/>
          </p:cNvSpPr>
          <p:nvPr>
            <p:ph type="title"/>
          </p:nvPr>
        </p:nvSpPr>
        <p:spPr/>
        <p:txBody>
          <a:bodyPr>
            <a:normAutofit fontScale="90000"/>
          </a:bodyPr>
          <a:lstStyle/>
          <a:p>
            <a:r>
              <a:rPr lang="en-US" dirty="0"/>
              <a:t>Treatment of </a:t>
            </a:r>
            <a:br>
              <a:rPr lang="en-US" dirty="0"/>
            </a:br>
            <a:r>
              <a:rPr lang="en-US" dirty="0"/>
              <a:t>Symptomatic Hypoglycemia</a:t>
            </a:r>
          </a:p>
        </p:txBody>
      </p:sp>
    </p:spTree>
    <p:extLst>
      <p:ext uri="{BB962C8B-B14F-4D97-AF65-F5344CB8AC3E}">
        <p14:creationId xmlns:p14="http://schemas.microsoft.com/office/powerpoint/2010/main" val="195130761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A9817C1-7131-ED6C-960D-4FF74E03A3F1}"/>
              </a:ext>
            </a:extLst>
          </p:cNvPr>
          <p:cNvPicPr>
            <a:picLocks noGrp="1" noChangeAspect="1"/>
          </p:cNvPicPr>
          <p:nvPr>
            <p:ph idx="1"/>
          </p:nvPr>
        </p:nvPicPr>
        <p:blipFill rotWithShape="1">
          <a:blip r:embed="rId2"/>
          <a:srcRect l="20133" t="20414" r="21464" b="10059"/>
          <a:stretch/>
        </p:blipFill>
        <p:spPr>
          <a:xfrm>
            <a:off x="1080323" y="1522262"/>
            <a:ext cx="6981139" cy="4674948"/>
          </a:xfrm>
        </p:spPr>
      </p:pic>
      <p:sp>
        <p:nvSpPr>
          <p:cNvPr id="3" name="Title 2">
            <a:extLst>
              <a:ext uri="{FF2B5EF4-FFF2-40B4-BE49-F238E27FC236}">
                <a16:creationId xmlns:a16="http://schemas.microsoft.com/office/drawing/2014/main" id="{72CCD5FA-1C6E-6613-D3CA-79B6E9F6301A}"/>
              </a:ext>
            </a:extLst>
          </p:cNvPr>
          <p:cNvSpPr>
            <a:spLocks noGrp="1"/>
          </p:cNvSpPr>
          <p:nvPr>
            <p:ph type="title"/>
          </p:nvPr>
        </p:nvSpPr>
        <p:spPr>
          <a:xfrm>
            <a:off x="457200" y="338328"/>
            <a:ext cx="8229600" cy="1028210"/>
          </a:xfrm>
        </p:spPr>
        <p:txBody>
          <a:bodyPr vert="horz" lIns="91440" tIns="45720" rIns="91440" bIns="45720" rtlCol="0" anchor="ctr">
            <a:noAutofit/>
          </a:bodyPr>
          <a:lstStyle/>
          <a:p>
            <a:r>
              <a:rPr lang="en-US" sz="2800" dirty="0">
                <a:latin typeface="Times New Roman"/>
                <a:cs typeface="Times New Roman"/>
              </a:rPr>
              <a:t>Management of Neonatal Hypoglycemia </a:t>
            </a:r>
            <a:br>
              <a:rPr lang="en-US" sz="2800" dirty="0">
                <a:latin typeface="Times New Roman"/>
                <a:cs typeface="Times New Roman"/>
              </a:rPr>
            </a:br>
            <a:r>
              <a:rPr lang="en-US" sz="2800" dirty="0">
                <a:latin typeface="Times New Roman"/>
                <a:cs typeface="Times New Roman"/>
              </a:rPr>
              <a:t>(Gestational Age ≥ 35 +0/7 weeks) </a:t>
            </a:r>
          </a:p>
        </p:txBody>
      </p:sp>
      <p:sp>
        <p:nvSpPr>
          <p:cNvPr id="5" name="TextBox 4">
            <a:extLst>
              <a:ext uri="{FF2B5EF4-FFF2-40B4-BE49-F238E27FC236}">
                <a16:creationId xmlns:a16="http://schemas.microsoft.com/office/drawing/2014/main" id="{DCDCFC44-9120-A4C3-375F-CD274D666954}"/>
              </a:ext>
            </a:extLst>
          </p:cNvPr>
          <p:cNvSpPr txBox="1"/>
          <p:nvPr/>
        </p:nvSpPr>
        <p:spPr>
          <a:xfrm>
            <a:off x="71438" y="6194652"/>
            <a:ext cx="895009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latin typeface="Times New Roman"/>
                <a:cs typeface="Times New Roman"/>
              </a:rPr>
              <a:t>This guideline does not delineate an exclusive course of treatment or serve as a standard of medical care. Variations in treatment may be appropriate according to the needs of an individual patient.</a:t>
            </a:r>
            <a:endParaRPr lang="en-US" sz="1400" dirty="0">
              <a:ea typeface="+mn-lt"/>
              <a:cs typeface="+mn-lt"/>
            </a:endParaRPr>
          </a:p>
        </p:txBody>
      </p:sp>
    </p:spTree>
    <p:extLst>
      <p:ext uri="{BB962C8B-B14F-4D97-AF65-F5344CB8AC3E}">
        <p14:creationId xmlns:p14="http://schemas.microsoft.com/office/powerpoint/2010/main" val="371927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a:bodyPr>
          <a:lstStyle/>
          <a:p>
            <a:r>
              <a:rPr lang="en-US" dirty="0">
                <a:ea typeface="ＭＳ Ｐゴシック" pitchFamily="77" charset="-128"/>
              </a:rPr>
              <a:t>Baby is content after feedings</a:t>
            </a:r>
          </a:p>
          <a:p>
            <a:r>
              <a:rPr lang="en-US" b="1" dirty="0">
                <a:ea typeface="ＭＳ Ｐゴシック" pitchFamily="77" charset="-128"/>
              </a:rPr>
              <a:t>Audible swallowing during feedings</a:t>
            </a:r>
          </a:p>
          <a:p>
            <a:r>
              <a:rPr lang="en-US" dirty="0">
                <a:ea typeface="ＭＳ Ｐゴシック" pitchFamily="77" charset="-128"/>
              </a:rPr>
              <a:t>Mother’s nipples are not sore</a:t>
            </a:r>
          </a:p>
          <a:p>
            <a:r>
              <a:rPr lang="en-US" dirty="0">
                <a:ea typeface="ＭＳ Ｐゴシック"/>
              </a:rPr>
              <a:t>3+ stools/day after day 3</a:t>
            </a:r>
          </a:p>
          <a:p>
            <a:r>
              <a:rPr lang="en-US" dirty="0">
                <a:ea typeface="ＭＳ Ｐゴシック" pitchFamily="77" charset="-128"/>
              </a:rPr>
              <a:t>No weight loss after day 3 </a:t>
            </a:r>
          </a:p>
          <a:p>
            <a:r>
              <a:rPr lang="en-US" dirty="0">
                <a:ea typeface="ＭＳ Ｐゴシック" pitchFamily="77" charset="-128"/>
              </a:rPr>
              <a:t>Breast feels less full after feeding</a:t>
            </a:r>
          </a:p>
          <a:p>
            <a:r>
              <a:rPr lang="en-US" b="1" dirty="0">
                <a:ea typeface="ＭＳ Ｐゴシック" pitchFamily="77" charset="-128"/>
              </a:rPr>
              <a:t>No need to express milk to measure production</a:t>
            </a:r>
          </a:p>
          <a:p>
            <a:endParaRPr lang="en-US" dirty="0"/>
          </a:p>
        </p:txBody>
      </p:sp>
      <p:sp>
        <p:nvSpPr>
          <p:cNvPr id="2" name="Title 1"/>
          <p:cNvSpPr>
            <a:spLocks noGrp="1"/>
          </p:cNvSpPr>
          <p:nvPr>
            <p:ph type="title"/>
          </p:nvPr>
        </p:nvSpPr>
        <p:spPr/>
        <p:txBody>
          <a:bodyPr/>
          <a:lstStyle/>
          <a:p>
            <a:r>
              <a:rPr lang="en-US" dirty="0"/>
              <a:t>Signs of successful feeds</a:t>
            </a:r>
          </a:p>
        </p:txBody>
      </p:sp>
    </p:spTree>
    <p:extLst>
      <p:ext uri="{BB962C8B-B14F-4D97-AF65-F5344CB8AC3E}">
        <p14:creationId xmlns:p14="http://schemas.microsoft.com/office/powerpoint/2010/main" val="31169639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CCD5FA-1C6E-6613-D3CA-79B6E9F6301A}"/>
              </a:ext>
            </a:extLst>
          </p:cNvPr>
          <p:cNvSpPr>
            <a:spLocks noGrp="1"/>
          </p:cNvSpPr>
          <p:nvPr>
            <p:ph type="title"/>
          </p:nvPr>
        </p:nvSpPr>
        <p:spPr>
          <a:xfrm>
            <a:off x="457200" y="338328"/>
            <a:ext cx="8229600" cy="1069032"/>
          </a:xfrm>
        </p:spPr>
        <p:txBody>
          <a:bodyPr vert="horz" lIns="91440" tIns="45720" rIns="91440" bIns="45720" rtlCol="0" anchor="ctr">
            <a:noAutofit/>
          </a:bodyPr>
          <a:lstStyle/>
          <a:p>
            <a:r>
              <a:rPr lang="en-US" sz="2800">
                <a:latin typeface="Times New Roman"/>
                <a:cs typeface="Times New Roman"/>
              </a:rPr>
              <a:t>Management of Neonatal Hypoglycemia </a:t>
            </a:r>
            <a:br>
              <a:rPr lang="en-US" sz="2800" dirty="0">
                <a:latin typeface="Times New Roman"/>
                <a:cs typeface="Times New Roman"/>
              </a:rPr>
            </a:br>
            <a:r>
              <a:rPr lang="en-US" sz="2800">
                <a:latin typeface="Times New Roman"/>
                <a:cs typeface="Times New Roman"/>
              </a:rPr>
              <a:t>(Gestational Age ≥ 35 +0/7 weeks) </a:t>
            </a:r>
          </a:p>
        </p:txBody>
      </p:sp>
      <p:pic>
        <p:nvPicPr>
          <p:cNvPr id="6" name="Picture 6" descr="A picture containing text&#10;&#10;Description automatically generated">
            <a:extLst>
              <a:ext uri="{FF2B5EF4-FFF2-40B4-BE49-F238E27FC236}">
                <a16:creationId xmlns:a16="http://schemas.microsoft.com/office/drawing/2014/main" id="{F5363204-08AC-8879-035B-16F9E55ED87B}"/>
              </a:ext>
            </a:extLst>
          </p:cNvPr>
          <p:cNvPicPr>
            <a:picLocks noGrp="1" noChangeAspect="1"/>
          </p:cNvPicPr>
          <p:nvPr>
            <p:ph idx="1"/>
          </p:nvPr>
        </p:nvPicPr>
        <p:blipFill rotWithShape="1">
          <a:blip r:embed="rId2"/>
          <a:srcRect l="20799" t="15385" r="21963" b="14793"/>
          <a:stretch/>
        </p:blipFill>
        <p:spPr>
          <a:xfrm>
            <a:off x="927243" y="1481441"/>
            <a:ext cx="7062777" cy="4848446"/>
          </a:xfrm>
        </p:spPr>
      </p:pic>
      <p:sp>
        <p:nvSpPr>
          <p:cNvPr id="7" name="TextBox 6">
            <a:extLst>
              <a:ext uri="{FF2B5EF4-FFF2-40B4-BE49-F238E27FC236}">
                <a16:creationId xmlns:a16="http://schemas.microsoft.com/office/drawing/2014/main" id="{24590399-D40B-B024-AD23-7D6D69C0FB96}"/>
              </a:ext>
            </a:extLst>
          </p:cNvPr>
          <p:cNvSpPr txBox="1"/>
          <p:nvPr/>
        </p:nvSpPr>
        <p:spPr>
          <a:xfrm rot="-10800000" flipV="1">
            <a:off x="230641" y="6331318"/>
            <a:ext cx="880518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rPr>
              <a:t>This guideline does not delineate an exclusive course of treatment or serve as a standard of medical care. Variations in treatment may be appropriate according to the needs of an individual patient.</a:t>
            </a:r>
            <a:r>
              <a:rPr lang="en-US" sz="1400" dirty="0">
                <a:latin typeface="Times New Roman"/>
                <a:cs typeface="Times New Roman"/>
              </a:rPr>
              <a:t>​</a:t>
            </a:r>
            <a:endParaRPr lang="en-US" sz="1400" dirty="0"/>
          </a:p>
        </p:txBody>
      </p:sp>
    </p:spTree>
    <p:extLst>
      <p:ext uri="{BB962C8B-B14F-4D97-AF65-F5344CB8AC3E}">
        <p14:creationId xmlns:p14="http://schemas.microsoft.com/office/powerpoint/2010/main" val="22143659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513" y="2028487"/>
            <a:ext cx="8436632" cy="4830921"/>
          </a:xfrm>
        </p:spPr>
        <p:txBody>
          <a:bodyPr vert="horz" lIns="91440" tIns="45720" rIns="91440" bIns="45720" rtlCol="0" anchor="t">
            <a:normAutofit fontScale="92500"/>
          </a:bodyPr>
          <a:lstStyle/>
          <a:p>
            <a:r>
              <a:rPr lang="en-US" dirty="0"/>
              <a:t>&gt; 80% of newborns appear jaundiced in the first week of life</a:t>
            </a:r>
          </a:p>
          <a:p>
            <a:r>
              <a:rPr lang="en-US" dirty="0"/>
              <a:t>Bilirubin is an antioxidant and may protect infants from the relatively </a:t>
            </a:r>
            <a:r>
              <a:rPr lang="en-US" dirty="0" err="1"/>
              <a:t>hyperoxygenic</a:t>
            </a:r>
            <a:r>
              <a:rPr lang="en-US" dirty="0"/>
              <a:t> environment after birth</a:t>
            </a:r>
          </a:p>
          <a:p>
            <a:r>
              <a:rPr lang="en-US" dirty="0"/>
              <a:t>Breastfeeding jaundice</a:t>
            </a:r>
          </a:p>
          <a:p>
            <a:pPr marL="575945" lvl="1"/>
            <a:r>
              <a:rPr lang="en-US" dirty="0"/>
              <a:t>More correctly described as suboptimal intake hyperbilirubinemia</a:t>
            </a:r>
          </a:p>
          <a:p>
            <a:pPr marL="575945" lvl="1"/>
            <a:r>
              <a:rPr lang="en-US" dirty="0"/>
              <a:t>Increased with fewer than 8 feeds/day</a:t>
            </a:r>
          </a:p>
          <a:p>
            <a:pPr marL="855345" lvl="2"/>
            <a:r>
              <a:rPr lang="en-US" dirty="0"/>
              <a:t>Low milk and low caloric intake result in decreased stool frequency and increased enterohepatic circulation of bilirubin</a:t>
            </a:r>
          </a:p>
          <a:p>
            <a:r>
              <a:rPr lang="en-US" dirty="0">
                <a:ea typeface="+mn-lt"/>
                <a:cs typeface="+mn-lt"/>
              </a:rPr>
              <a:t>Continued breastfeeding is encouraged to ensure adequate caloric and nutrient intake to promote maturation of liver function and stimulate the passage of meconium and the excretion of bilirubin</a:t>
            </a:r>
          </a:p>
          <a:p>
            <a:r>
              <a:rPr lang="en-US" b="1" dirty="0">
                <a:ea typeface="+mn-lt"/>
                <a:cs typeface="+mn-lt"/>
              </a:rPr>
              <a:t>Supplemental water or glucose water does not lower serum bilirubin and should not be given</a:t>
            </a:r>
            <a:endParaRPr lang="en-US" dirty="0">
              <a:ea typeface="+mn-lt"/>
              <a:cs typeface="+mn-lt"/>
            </a:endParaRPr>
          </a:p>
          <a:p>
            <a:endParaRPr lang="en-US" dirty="0"/>
          </a:p>
        </p:txBody>
      </p:sp>
      <p:sp>
        <p:nvSpPr>
          <p:cNvPr id="4" name="Title 3"/>
          <p:cNvSpPr>
            <a:spLocks noGrp="1"/>
          </p:cNvSpPr>
          <p:nvPr>
            <p:ph type="title"/>
          </p:nvPr>
        </p:nvSpPr>
        <p:spPr/>
        <p:txBody>
          <a:bodyPr/>
          <a:lstStyle/>
          <a:p>
            <a:r>
              <a:rPr lang="en-US" dirty="0"/>
              <a:t>Jaundice in Breastfeeding Infants</a:t>
            </a:r>
          </a:p>
        </p:txBody>
      </p:sp>
    </p:spTree>
    <p:extLst>
      <p:ext uri="{BB962C8B-B14F-4D97-AF65-F5344CB8AC3E}">
        <p14:creationId xmlns:p14="http://schemas.microsoft.com/office/powerpoint/2010/main" val="35919498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B4D78F3B-FF8E-8240-AC34-BF96152185BE}"/>
              </a:ext>
            </a:extLst>
          </p:cNvPr>
          <p:cNvPicPr>
            <a:picLocks noGrp="1" noChangeAspect="1"/>
          </p:cNvPicPr>
          <p:nvPr>
            <p:ph idx="4294967295"/>
          </p:nvPr>
        </p:nvPicPr>
        <p:blipFill>
          <a:blip r:embed="rId2"/>
          <a:stretch>
            <a:fillRect/>
          </a:stretch>
        </p:blipFill>
        <p:spPr>
          <a:xfrm>
            <a:off x="452569" y="433221"/>
            <a:ext cx="8235950" cy="6191250"/>
          </a:xfrm>
        </p:spPr>
      </p:pic>
      <p:pic>
        <p:nvPicPr>
          <p:cNvPr id="5" name="Picture 5" descr="Diagram&#10;&#10;Description automatically generated">
            <a:extLst>
              <a:ext uri="{FF2B5EF4-FFF2-40B4-BE49-F238E27FC236}">
                <a16:creationId xmlns:a16="http://schemas.microsoft.com/office/drawing/2014/main" id="{1495B501-26CB-EB60-B949-FA4C17F2F797}"/>
              </a:ext>
            </a:extLst>
          </p:cNvPr>
          <p:cNvPicPr>
            <a:picLocks noChangeAspect="1"/>
          </p:cNvPicPr>
          <p:nvPr/>
        </p:nvPicPr>
        <p:blipFill>
          <a:blip r:embed="rId3"/>
          <a:stretch>
            <a:fillRect/>
          </a:stretch>
        </p:blipFill>
        <p:spPr>
          <a:xfrm>
            <a:off x="647987" y="1762197"/>
            <a:ext cx="7951154" cy="3376577"/>
          </a:xfrm>
          <a:prstGeom prst="rect">
            <a:avLst/>
          </a:prstGeom>
        </p:spPr>
      </p:pic>
    </p:spTree>
    <p:extLst>
      <p:ext uri="{BB962C8B-B14F-4D97-AF65-F5344CB8AC3E}">
        <p14:creationId xmlns:p14="http://schemas.microsoft.com/office/powerpoint/2010/main" val="23417148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5A8CCF2-A7C7-D551-914F-E4ACCA2B1C14}"/>
              </a:ext>
            </a:extLst>
          </p:cNvPr>
          <p:cNvGraphicFramePr>
            <a:graphicFrameLocks noGrp="1"/>
          </p:cNvGraphicFramePr>
          <p:nvPr>
            <p:extLst>
              <p:ext uri="{D42A27DB-BD31-4B8C-83A1-F6EECF244321}">
                <p14:modId xmlns:p14="http://schemas.microsoft.com/office/powerpoint/2010/main" val="262522711"/>
              </p:ext>
            </p:extLst>
          </p:nvPr>
        </p:nvGraphicFramePr>
        <p:xfrm>
          <a:off x="51563" y="111721"/>
          <a:ext cx="9040250" cy="6110856"/>
        </p:xfrm>
        <a:graphic>
          <a:graphicData uri="http://schemas.openxmlformats.org/drawingml/2006/table">
            <a:tbl>
              <a:tblPr firstRow="1" bandRow="1">
                <a:tableStyleId>{5C22544A-7EE6-4342-B048-85BDC9FD1C3A}</a:tableStyleId>
              </a:tblPr>
              <a:tblGrid>
                <a:gridCol w="9040250">
                  <a:extLst>
                    <a:ext uri="{9D8B030D-6E8A-4147-A177-3AD203B41FA5}">
                      <a16:colId xmlns:a16="http://schemas.microsoft.com/office/drawing/2014/main" val="2494576873"/>
                    </a:ext>
                  </a:extLst>
                </a:gridCol>
              </a:tblGrid>
              <a:tr h="465624">
                <a:tc>
                  <a:txBody>
                    <a:bodyPr/>
                    <a:lstStyle/>
                    <a:p>
                      <a:pPr marL="0" marR="0" indent="0" algn="l" fontAlgn="base">
                        <a:lnSpc>
                          <a:spcPct val="100000"/>
                        </a:lnSpc>
                        <a:spcBef>
                          <a:spcPts val="0"/>
                        </a:spcBef>
                        <a:spcAft>
                          <a:spcPts val="0"/>
                        </a:spcAft>
                      </a:pPr>
                      <a:r>
                        <a:rPr lang="en-US" sz="1800" b="0" i="0" u="none" strike="noStrike" noProof="0" dirty="0">
                          <a:solidFill>
                            <a:srgbClr val="1A1A1A"/>
                          </a:solidFill>
                          <a:effectLst/>
                          <a:latin typeface="Open Sans"/>
                        </a:rPr>
                        <a:t>Risk Factors for Developing Significant Hyperbilirubinemia</a:t>
                      </a:r>
                      <a:endParaRPr lang="en-US" sz="1800" b="0" i="0" u="none" strike="noStrike" noProof="0" dirty="0">
                        <a:effectLst/>
                        <a:latin typeface="Candara"/>
                      </a:endParaRPr>
                    </a:p>
                  </a:txBody>
                  <a:tcPr anchor="ctr"/>
                </a:tc>
                <a:extLst>
                  <a:ext uri="{0D108BD9-81ED-4DB2-BD59-A6C34878D82A}">
                    <a16:rowId xmlns:a16="http://schemas.microsoft.com/office/drawing/2014/main" val="75146670"/>
                  </a:ext>
                </a:extLst>
              </a:tr>
              <a:tr h="465624">
                <a:tc>
                  <a:txBody>
                    <a:bodyPr/>
                    <a:lstStyle/>
                    <a:p>
                      <a:pPr fontAlgn="base"/>
                      <a:r>
                        <a:rPr lang="en-US" dirty="0">
                          <a:effectLst/>
                        </a:rPr>
                        <a:t>• Lower gestational age (</a:t>
                      </a:r>
                      <a:r>
                        <a:rPr lang="en-US" dirty="0" err="1">
                          <a:effectLst/>
                        </a:rPr>
                        <a:t>ie</a:t>
                      </a:r>
                      <a:r>
                        <a:rPr lang="en-US" dirty="0">
                          <a:effectLst/>
                        </a:rPr>
                        <a:t>, risk increases with each additional week less than 40 </a:t>
                      </a:r>
                      <a:r>
                        <a:rPr lang="en-US" dirty="0" err="1">
                          <a:effectLst/>
                        </a:rPr>
                        <a:t>wk</a:t>
                      </a:r>
                      <a:r>
                        <a:rPr lang="en-US" dirty="0">
                          <a:effectLst/>
                        </a:rPr>
                        <a:t>) </a:t>
                      </a:r>
                    </a:p>
                  </a:txBody>
                  <a:tcPr anchor="ctr"/>
                </a:tc>
                <a:extLst>
                  <a:ext uri="{0D108BD9-81ED-4DB2-BD59-A6C34878D82A}">
                    <a16:rowId xmlns:a16="http://schemas.microsoft.com/office/drawing/2014/main" val="1069579497"/>
                  </a:ext>
                </a:extLst>
              </a:tr>
              <a:tr h="465624">
                <a:tc>
                  <a:txBody>
                    <a:bodyPr/>
                    <a:lstStyle/>
                    <a:p>
                      <a:pPr fontAlgn="base"/>
                      <a:r>
                        <a:rPr lang="en-US" dirty="0">
                          <a:effectLst/>
                        </a:rPr>
                        <a:t>• Jaundice in the first 24 h after birth </a:t>
                      </a:r>
                    </a:p>
                  </a:txBody>
                  <a:tcPr anchor="ctr"/>
                </a:tc>
                <a:extLst>
                  <a:ext uri="{0D108BD9-81ED-4DB2-BD59-A6C34878D82A}">
                    <a16:rowId xmlns:a16="http://schemas.microsoft.com/office/drawing/2014/main" val="3118405658"/>
                  </a:ext>
                </a:extLst>
              </a:tr>
              <a:tr h="602101">
                <a:tc>
                  <a:txBody>
                    <a:bodyPr/>
                    <a:lstStyle/>
                    <a:p>
                      <a:pPr fontAlgn="base"/>
                      <a:r>
                        <a:rPr lang="en-US" dirty="0">
                          <a:effectLst/>
                        </a:rPr>
                        <a:t>• Predischarge transcutaneous bilirubin (</a:t>
                      </a:r>
                      <a:r>
                        <a:rPr lang="en-US" dirty="0" err="1">
                          <a:effectLst/>
                        </a:rPr>
                        <a:t>TcB</a:t>
                      </a:r>
                      <a:r>
                        <a:rPr lang="en-US" dirty="0">
                          <a:effectLst/>
                        </a:rPr>
                        <a:t>) or total serum bilirubin (TSB) concentration close to the phototherapy threshold </a:t>
                      </a:r>
                    </a:p>
                  </a:txBody>
                  <a:tcPr anchor="ctr"/>
                </a:tc>
                <a:extLst>
                  <a:ext uri="{0D108BD9-81ED-4DB2-BD59-A6C34878D82A}">
                    <a16:rowId xmlns:a16="http://schemas.microsoft.com/office/drawing/2014/main" val="1154273915"/>
                  </a:ext>
                </a:extLst>
              </a:tr>
              <a:tr h="602101">
                <a:tc>
                  <a:txBody>
                    <a:bodyPr/>
                    <a:lstStyle/>
                    <a:p>
                      <a:pPr fontAlgn="base"/>
                      <a:r>
                        <a:rPr lang="en-US" dirty="0">
                          <a:effectLst/>
                        </a:rPr>
                        <a:t>• Hemolysis from any cause, if known or suspected based on a rapid rate of increase in the TSB or </a:t>
                      </a:r>
                      <a:r>
                        <a:rPr lang="en-US" dirty="0" err="1">
                          <a:effectLst/>
                        </a:rPr>
                        <a:t>TcB</a:t>
                      </a:r>
                      <a:r>
                        <a:rPr lang="en-US" dirty="0">
                          <a:effectLst/>
                        </a:rPr>
                        <a:t> of &gt;0.3 mg/dL per hour in the first 24 h or &gt;0.2 mg/dL per hour thereafter. </a:t>
                      </a:r>
                    </a:p>
                  </a:txBody>
                  <a:tcPr anchor="ctr"/>
                </a:tc>
                <a:extLst>
                  <a:ext uri="{0D108BD9-81ED-4DB2-BD59-A6C34878D82A}">
                    <a16:rowId xmlns:a16="http://schemas.microsoft.com/office/drawing/2014/main" val="2474283019"/>
                  </a:ext>
                </a:extLst>
              </a:tr>
              <a:tr h="465624">
                <a:tc>
                  <a:txBody>
                    <a:bodyPr/>
                    <a:lstStyle/>
                    <a:p>
                      <a:pPr fontAlgn="base"/>
                      <a:r>
                        <a:rPr lang="en-US" dirty="0">
                          <a:effectLst/>
                        </a:rPr>
                        <a:t>• Phototherapy before discharge </a:t>
                      </a:r>
                    </a:p>
                  </a:txBody>
                  <a:tcPr anchor="ctr"/>
                </a:tc>
                <a:extLst>
                  <a:ext uri="{0D108BD9-81ED-4DB2-BD59-A6C34878D82A}">
                    <a16:rowId xmlns:a16="http://schemas.microsoft.com/office/drawing/2014/main" val="1702091456"/>
                  </a:ext>
                </a:extLst>
              </a:tr>
              <a:tr h="465624">
                <a:tc>
                  <a:txBody>
                    <a:bodyPr/>
                    <a:lstStyle/>
                    <a:p>
                      <a:pPr fontAlgn="base"/>
                      <a:r>
                        <a:rPr lang="en-US" dirty="0">
                          <a:effectLst/>
                        </a:rPr>
                        <a:t>• Parent or sibling requiring phototherapy or exchange transfusion </a:t>
                      </a:r>
                    </a:p>
                  </a:txBody>
                  <a:tcPr anchor="ctr"/>
                </a:tc>
                <a:extLst>
                  <a:ext uri="{0D108BD9-81ED-4DB2-BD59-A6C34878D82A}">
                    <a16:rowId xmlns:a16="http://schemas.microsoft.com/office/drawing/2014/main" val="2164192501"/>
                  </a:ext>
                </a:extLst>
              </a:tr>
              <a:tr h="602101">
                <a:tc>
                  <a:txBody>
                    <a:bodyPr/>
                    <a:lstStyle/>
                    <a:p>
                      <a:pPr fontAlgn="base"/>
                      <a:r>
                        <a:rPr lang="en-US" dirty="0">
                          <a:effectLst/>
                        </a:rPr>
                        <a:t>• Family history or genetic ancestry suggestive of inherited red blood cell disorders, including glucose-6-phosphate dehydrogenase (G6PD) deficiency </a:t>
                      </a:r>
                    </a:p>
                  </a:txBody>
                  <a:tcPr anchor="ctr"/>
                </a:tc>
                <a:extLst>
                  <a:ext uri="{0D108BD9-81ED-4DB2-BD59-A6C34878D82A}">
                    <a16:rowId xmlns:a16="http://schemas.microsoft.com/office/drawing/2014/main" val="2538623709"/>
                  </a:ext>
                </a:extLst>
              </a:tr>
              <a:tr h="465624">
                <a:tc>
                  <a:txBody>
                    <a:bodyPr/>
                    <a:lstStyle/>
                    <a:p>
                      <a:pPr fontAlgn="base"/>
                      <a:r>
                        <a:rPr lang="en-US" dirty="0">
                          <a:effectLst/>
                        </a:rPr>
                        <a:t>• Exclusive breastfeeding with suboptimal intake </a:t>
                      </a:r>
                    </a:p>
                  </a:txBody>
                  <a:tcPr anchor="ctr"/>
                </a:tc>
                <a:extLst>
                  <a:ext uri="{0D108BD9-81ED-4DB2-BD59-A6C34878D82A}">
                    <a16:rowId xmlns:a16="http://schemas.microsoft.com/office/drawing/2014/main" val="3666834377"/>
                  </a:ext>
                </a:extLst>
              </a:tr>
              <a:tr h="465624">
                <a:tc>
                  <a:txBody>
                    <a:bodyPr/>
                    <a:lstStyle/>
                    <a:p>
                      <a:pPr fontAlgn="base"/>
                      <a:r>
                        <a:rPr lang="en-US" dirty="0">
                          <a:effectLst/>
                        </a:rPr>
                        <a:t>• Scalp hematoma or significant bruising </a:t>
                      </a:r>
                    </a:p>
                  </a:txBody>
                  <a:tcPr anchor="ctr"/>
                </a:tc>
                <a:extLst>
                  <a:ext uri="{0D108BD9-81ED-4DB2-BD59-A6C34878D82A}">
                    <a16:rowId xmlns:a16="http://schemas.microsoft.com/office/drawing/2014/main" val="1749693284"/>
                  </a:ext>
                </a:extLst>
              </a:tr>
              <a:tr h="465624">
                <a:tc>
                  <a:txBody>
                    <a:bodyPr/>
                    <a:lstStyle/>
                    <a:p>
                      <a:pPr fontAlgn="base"/>
                      <a:r>
                        <a:rPr lang="en-US" dirty="0">
                          <a:effectLst/>
                        </a:rPr>
                        <a:t>• Down syndrome </a:t>
                      </a:r>
                    </a:p>
                  </a:txBody>
                  <a:tcPr anchor="ctr"/>
                </a:tc>
                <a:extLst>
                  <a:ext uri="{0D108BD9-81ED-4DB2-BD59-A6C34878D82A}">
                    <a16:rowId xmlns:a16="http://schemas.microsoft.com/office/drawing/2014/main" val="4178800841"/>
                  </a:ext>
                </a:extLst>
              </a:tr>
              <a:tr h="465624">
                <a:tc>
                  <a:txBody>
                    <a:bodyPr/>
                    <a:lstStyle/>
                    <a:p>
                      <a:pPr fontAlgn="base"/>
                      <a:r>
                        <a:rPr lang="en-US" dirty="0">
                          <a:effectLst/>
                        </a:rPr>
                        <a:t>• </a:t>
                      </a:r>
                      <a:r>
                        <a:rPr lang="en-US" dirty="0" err="1">
                          <a:effectLst/>
                        </a:rPr>
                        <a:t>Macrosomic</a:t>
                      </a:r>
                      <a:r>
                        <a:rPr lang="en-US" dirty="0">
                          <a:effectLst/>
                        </a:rPr>
                        <a:t> infant of a diabetic mother </a:t>
                      </a:r>
                    </a:p>
                  </a:txBody>
                  <a:tcPr anchor="ctr"/>
                </a:tc>
                <a:extLst>
                  <a:ext uri="{0D108BD9-81ED-4DB2-BD59-A6C34878D82A}">
                    <a16:rowId xmlns:a16="http://schemas.microsoft.com/office/drawing/2014/main" val="632696191"/>
                  </a:ext>
                </a:extLst>
              </a:tr>
            </a:tbl>
          </a:graphicData>
        </a:graphic>
      </p:graphicFrame>
      <p:sp>
        <p:nvSpPr>
          <p:cNvPr id="4" name="TextBox 3">
            <a:extLst>
              <a:ext uri="{FF2B5EF4-FFF2-40B4-BE49-F238E27FC236}">
                <a16:creationId xmlns:a16="http://schemas.microsoft.com/office/drawing/2014/main" id="{C0E7A6A1-4E2A-E863-9292-99FE0A1C5FCD}"/>
              </a:ext>
            </a:extLst>
          </p:cNvPr>
          <p:cNvSpPr txBox="1"/>
          <p:nvPr/>
        </p:nvSpPr>
        <p:spPr>
          <a:xfrm>
            <a:off x="235474" y="6405955"/>
            <a:ext cx="881374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mn-lt"/>
                <a:cs typeface="+mn-lt"/>
              </a:rPr>
              <a:t>https://publications.aap.org/pediatrics/article/150/3/e2022058859/188726/Clinical-Practice-Guideline-Revision-Management-of?autologincheck=redirected?nfToken=00000000-0000-0000-0000-000000000000</a:t>
            </a:r>
            <a:endParaRPr lang="en-US" dirty="0"/>
          </a:p>
        </p:txBody>
      </p:sp>
    </p:spTree>
    <p:extLst>
      <p:ext uri="{BB962C8B-B14F-4D97-AF65-F5344CB8AC3E}">
        <p14:creationId xmlns:p14="http://schemas.microsoft.com/office/powerpoint/2010/main" val="9524288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8A8327F-5499-A9B2-FD2E-26F602E50B2C}"/>
              </a:ext>
            </a:extLst>
          </p:cNvPr>
          <p:cNvGraphicFramePr>
            <a:graphicFrameLocks noGrp="1"/>
          </p:cNvGraphicFramePr>
          <p:nvPr>
            <p:extLst>
              <p:ext uri="{D42A27DB-BD31-4B8C-83A1-F6EECF244321}">
                <p14:modId xmlns:p14="http://schemas.microsoft.com/office/powerpoint/2010/main" val="2329259040"/>
              </p:ext>
            </p:extLst>
          </p:nvPr>
        </p:nvGraphicFramePr>
        <p:xfrm>
          <a:off x="412011" y="1781374"/>
          <a:ext cx="8493848" cy="3271103"/>
        </p:xfrm>
        <a:graphic>
          <a:graphicData uri="http://schemas.openxmlformats.org/drawingml/2006/table">
            <a:tbl>
              <a:tblPr firstRow="1" bandRow="1">
                <a:tableStyleId>{5C22544A-7EE6-4342-B048-85BDC9FD1C3A}</a:tableStyleId>
              </a:tblPr>
              <a:tblGrid>
                <a:gridCol w="8493848">
                  <a:extLst>
                    <a:ext uri="{9D8B030D-6E8A-4147-A177-3AD203B41FA5}">
                      <a16:colId xmlns:a16="http://schemas.microsoft.com/office/drawing/2014/main" val="2917215649"/>
                    </a:ext>
                  </a:extLst>
                </a:gridCol>
              </a:tblGrid>
              <a:tr h="482057">
                <a:tc>
                  <a:txBody>
                    <a:bodyPr/>
                    <a:lstStyle/>
                    <a:p>
                      <a:pPr lvl="0" algn="l">
                        <a:lnSpc>
                          <a:spcPct val="100000"/>
                        </a:lnSpc>
                        <a:spcBef>
                          <a:spcPts val="0"/>
                        </a:spcBef>
                        <a:spcAft>
                          <a:spcPts val="0"/>
                        </a:spcAft>
                        <a:buNone/>
                      </a:pPr>
                      <a:r>
                        <a:rPr lang="en-US" sz="1800" b="0" i="0" u="none" strike="noStrike" noProof="0" dirty="0">
                          <a:solidFill>
                            <a:srgbClr val="1A1A1A"/>
                          </a:solidFill>
                          <a:effectLst/>
                          <a:latin typeface="Open Sans"/>
                        </a:rPr>
                        <a:t>Hyperbilirubinemia Neurotoxicity Risk Factors</a:t>
                      </a:r>
                    </a:p>
                  </a:txBody>
                  <a:tcPr anchor="ctr"/>
                </a:tc>
                <a:extLst>
                  <a:ext uri="{0D108BD9-81ED-4DB2-BD59-A6C34878D82A}">
                    <a16:rowId xmlns:a16="http://schemas.microsoft.com/office/drawing/2014/main" val="1907792409"/>
                  </a:ext>
                </a:extLst>
              </a:tr>
              <a:tr h="499274">
                <a:tc>
                  <a:txBody>
                    <a:bodyPr/>
                    <a:lstStyle/>
                    <a:p>
                      <a:pPr fontAlgn="base"/>
                      <a:r>
                        <a:rPr lang="en-US" dirty="0">
                          <a:effectLst/>
                        </a:rPr>
                        <a:t>• Gestational age &lt;38 </a:t>
                      </a:r>
                      <a:r>
                        <a:rPr lang="en-US" dirty="0" err="1">
                          <a:effectLst/>
                        </a:rPr>
                        <a:t>wk</a:t>
                      </a:r>
                      <a:r>
                        <a:rPr lang="en-US" dirty="0">
                          <a:effectLst/>
                        </a:rPr>
                        <a:t> and this risk increases with the degree of </a:t>
                      </a:r>
                      <a:r>
                        <a:rPr lang="en-US" dirty="0" err="1">
                          <a:effectLst/>
                        </a:rPr>
                        <a:t>prematurity</a:t>
                      </a:r>
                      <a:r>
                        <a:rPr lang="en-US" baseline="30000" dirty="0" err="1">
                          <a:effectLst/>
                        </a:rPr>
                        <a:t>a</a:t>
                      </a:r>
                      <a:r>
                        <a:rPr lang="en-US" dirty="0">
                          <a:effectLst/>
                        </a:rPr>
                        <a:t> </a:t>
                      </a:r>
                    </a:p>
                  </a:txBody>
                  <a:tcPr anchor="ctr"/>
                </a:tc>
                <a:extLst>
                  <a:ext uri="{0D108BD9-81ED-4DB2-BD59-A6C34878D82A}">
                    <a16:rowId xmlns:a16="http://schemas.microsoft.com/office/drawing/2014/main" val="1198493223"/>
                  </a:ext>
                </a:extLst>
              </a:tr>
              <a:tr h="482057">
                <a:tc>
                  <a:txBody>
                    <a:bodyPr/>
                    <a:lstStyle/>
                    <a:p>
                      <a:pPr fontAlgn="base"/>
                      <a:r>
                        <a:rPr lang="en-US" dirty="0">
                          <a:effectLst/>
                        </a:rPr>
                        <a:t>• Albumin &lt;3.0 g/dL </a:t>
                      </a:r>
                    </a:p>
                  </a:txBody>
                  <a:tcPr anchor="ctr"/>
                </a:tc>
                <a:extLst>
                  <a:ext uri="{0D108BD9-81ED-4DB2-BD59-A6C34878D82A}">
                    <a16:rowId xmlns:a16="http://schemas.microsoft.com/office/drawing/2014/main" val="2931180841"/>
                  </a:ext>
                </a:extLst>
              </a:tr>
              <a:tr h="843601">
                <a:tc>
                  <a:txBody>
                    <a:bodyPr/>
                    <a:lstStyle/>
                    <a:p>
                      <a:pPr fontAlgn="base"/>
                      <a:r>
                        <a:rPr lang="en-US" dirty="0">
                          <a:effectLst/>
                        </a:rPr>
                        <a:t>• </a:t>
                      </a:r>
                      <a:r>
                        <a:rPr lang="en-US" dirty="0" err="1">
                          <a:effectLst/>
                        </a:rPr>
                        <a:t>Isoimmune</a:t>
                      </a:r>
                      <a:r>
                        <a:rPr lang="en-US" dirty="0">
                          <a:effectLst/>
                        </a:rPr>
                        <a:t> hemolytic disease (</a:t>
                      </a:r>
                      <a:r>
                        <a:rPr lang="en-US" dirty="0" err="1">
                          <a:effectLst/>
                        </a:rPr>
                        <a:t>ie</a:t>
                      </a:r>
                      <a:r>
                        <a:rPr lang="en-US" dirty="0">
                          <a:effectLst/>
                        </a:rPr>
                        <a:t>, positive direct antiglobulin test), G6PD deficiency, or other hemolytic conditions </a:t>
                      </a:r>
                    </a:p>
                  </a:txBody>
                  <a:tcPr anchor="ctr"/>
                </a:tc>
                <a:extLst>
                  <a:ext uri="{0D108BD9-81ED-4DB2-BD59-A6C34878D82A}">
                    <a16:rowId xmlns:a16="http://schemas.microsoft.com/office/drawing/2014/main" val="1479210087"/>
                  </a:ext>
                </a:extLst>
              </a:tr>
              <a:tr h="482057">
                <a:tc>
                  <a:txBody>
                    <a:bodyPr/>
                    <a:lstStyle/>
                    <a:p>
                      <a:pPr fontAlgn="base"/>
                      <a:r>
                        <a:rPr lang="en-US" dirty="0">
                          <a:effectLst/>
                        </a:rPr>
                        <a:t>• Sepsis </a:t>
                      </a:r>
                    </a:p>
                  </a:txBody>
                  <a:tcPr anchor="ctr"/>
                </a:tc>
                <a:extLst>
                  <a:ext uri="{0D108BD9-81ED-4DB2-BD59-A6C34878D82A}">
                    <a16:rowId xmlns:a16="http://schemas.microsoft.com/office/drawing/2014/main" val="4169420785"/>
                  </a:ext>
                </a:extLst>
              </a:tr>
              <a:tr h="482057">
                <a:tc>
                  <a:txBody>
                    <a:bodyPr/>
                    <a:lstStyle/>
                    <a:p>
                      <a:pPr fontAlgn="base"/>
                      <a:r>
                        <a:rPr lang="en-US" dirty="0">
                          <a:effectLst/>
                        </a:rPr>
                        <a:t>• Significant clinical instability in the previous 24 h </a:t>
                      </a:r>
                    </a:p>
                  </a:txBody>
                  <a:tcPr anchor="ctr"/>
                </a:tc>
                <a:extLst>
                  <a:ext uri="{0D108BD9-81ED-4DB2-BD59-A6C34878D82A}">
                    <a16:rowId xmlns:a16="http://schemas.microsoft.com/office/drawing/2014/main" val="1396760553"/>
                  </a:ext>
                </a:extLst>
              </a:tr>
            </a:tbl>
          </a:graphicData>
        </a:graphic>
      </p:graphicFrame>
      <p:sp>
        <p:nvSpPr>
          <p:cNvPr id="4" name="TextBox 3">
            <a:extLst>
              <a:ext uri="{FF2B5EF4-FFF2-40B4-BE49-F238E27FC236}">
                <a16:creationId xmlns:a16="http://schemas.microsoft.com/office/drawing/2014/main" id="{B992FC83-DEC1-4F39-9C05-486F356FB5D3}"/>
              </a:ext>
            </a:extLst>
          </p:cNvPr>
          <p:cNvSpPr txBox="1"/>
          <p:nvPr/>
        </p:nvSpPr>
        <p:spPr>
          <a:xfrm>
            <a:off x="63796" y="5393364"/>
            <a:ext cx="90164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1A1A1A"/>
                </a:solidFill>
                <a:latin typeface="Open Sans"/>
                <a:ea typeface="Open Sans"/>
                <a:cs typeface="Open Sans"/>
              </a:rPr>
              <a:t>a </a:t>
            </a:r>
            <a:r>
              <a:rPr lang="en-US" dirty="0">
                <a:solidFill>
                  <a:srgbClr val="1A1A1A"/>
                </a:solidFill>
                <a:latin typeface="Open Sans"/>
                <a:ea typeface="Open Sans"/>
                <a:cs typeface="Open Sans"/>
              </a:rPr>
              <a:t>Gestational age is required to identify the phototherapy thresholds </a:t>
            </a:r>
          </a:p>
        </p:txBody>
      </p:sp>
    </p:spTree>
    <p:extLst>
      <p:ext uri="{BB962C8B-B14F-4D97-AF65-F5344CB8AC3E}">
        <p14:creationId xmlns:p14="http://schemas.microsoft.com/office/powerpoint/2010/main" val="31302502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82525-485F-C385-A47D-930ED5A9BAE7}"/>
              </a:ext>
            </a:extLst>
          </p:cNvPr>
          <p:cNvSpPr>
            <a:spLocks noGrp="1"/>
          </p:cNvSpPr>
          <p:nvPr>
            <p:ph type="title"/>
          </p:nvPr>
        </p:nvSpPr>
        <p:spPr/>
        <p:txBody>
          <a:bodyPr/>
          <a:lstStyle/>
          <a:p>
            <a:r>
              <a:rPr lang="en-US" dirty="0"/>
              <a:t>Assessment of Jaundice</a:t>
            </a:r>
          </a:p>
        </p:txBody>
      </p:sp>
      <p:sp>
        <p:nvSpPr>
          <p:cNvPr id="3" name="Content Placeholder 2">
            <a:extLst>
              <a:ext uri="{FF2B5EF4-FFF2-40B4-BE49-F238E27FC236}">
                <a16:creationId xmlns:a16="http://schemas.microsoft.com/office/drawing/2014/main" id="{4092B9A2-301D-EC9C-C1C0-C2510331C4FA}"/>
              </a:ext>
            </a:extLst>
          </p:cNvPr>
          <p:cNvSpPr>
            <a:spLocks noGrp="1"/>
          </p:cNvSpPr>
          <p:nvPr>
            <p:ph idx="1"/>
          </p:nvPr>
        </p:nvSpPr>
        <p:spPr>
          <a:xfrm>
            <a:off x="220823" y="1878026"/>
            <a:ext cx="8670949" cy="4832927"/>
          </a:xfrm>
        </p:spPr>
        <p:txBody>
          <a:bodyPr vert="horz" lIns="91440" tIns="45720" rIns="91440" bIns="45720" rtlCol="0" anchor="t">
            <a:normAutofit fontScale="92500" lnSpcReduction="10000"/>
          </a:bodyPr>
          <a:lstStyle/>
          <a:p>
            <a:r>
              <a:rPr lang="en-US" dirty="0"/>
              <a:t>All infants should be visually assessed for jaundice every 12 hours from delivery to discharge with a bilirubin measurement for jaundice &lt;24h after birth</a:t>
            </a:r>
          </a:p>
          <a:p>
            <a:r>
              <a:rPr lang="en-US" dirty="0"/>
              <a:t>Transcutaneous (</a:t>
            </a:r>
            <a:r>
              <a:rPr lang="en-US" dirty="0" err="1"/>
              <a:t>TcB</a:t>
            </a:r>
            <a:r>
              <a:rPr lang="en-US" dirty="0"/>
              <a:t>) or serum (TSB) bilirubin should be measured between 24 and 48 hours after birth</a:t>
            </a:r>
          </a:p>
          <a:p>
            <a:pPr marL="575945" lvl="1"/>
            <a:r>
              <a:rPr lang="en-US" dirty="0"/>
              <a:t>TSB should be measured if </a:t>
            </a:r>
            <a:r>
              <a:rPr lang="en-US" dirty="0" err="1"/>
              <a:t>TcB</a:t>
            </a:r>
            <a:r>
              <a:rPr lang="en-US" dirty="0"/>
              <a:t> is within 3 mg/dl of phototherapy </a:t>
            </a:r>
            <a:r>
              <a:rPr lang="en-US" dirty="0" err="1"/>
              <a:t>tx</a:t>
            </a:r>
            <a:r>
              <a:rPr lang="en-US" dirty="0"/>
              <a:t> threshold or </a:t>
            </a:r>
            <a:r>
              <a:rPr lang="en-US" u="sng" dirty="0"/>
              <a:t>&gt;</a:t>
            </a:r>
            <a:r>
              <a:rPr lang="en-US" dirty="0"/>
              <a:t>15 mg/dl</a:t>
            </a:r>
          </a:p>
          <a:p>
            <a:r>
              <a:rPr lang="en-US" dirty="0"/>
              <a:t>Rapid rise of </a:t>
            </a:r>
            <a:r>
              <a:rPr lang="en-US" dirty="0" err="1"/>
              <a:t>TcB</a:t>
            </a:r>
            <a:r>
              <a:rPr lang="en-US" dirty="0"/>
              <a:t> or TSB (</a:t>
            </a:r>
            <a:r>
              <a:rPr lang="en-US" u="sng" dirty="0"/>
              <a:t>&gt;</a:t>
            </a:r>
            <a:r>
              <a:rPr lang="en-US" dirty="0"/>
              <a:t>0.3 mg/dl per hour in 1st 24 hours; </a:t>
            </a:r>
            <a:r>
              <a:rPr lang="en-US" u="sng" dirty="0"/>
              <a:t>&gt;</a:t>
            </a:r>
            <a:r>
              <a:rPr lang="en-US" dirty="0"/>
              <a:t>0.2 mg/dl per hour thereafter) suggests hemolysis, so check DAT if not yet done.</a:t>
            </a:r>
          </a:p>
          <a:p>
            <a:r>
              <a:rPr lang="en-US" dirty="0"/>
              <a:t>Delay discharge for infants who cannot have appropriate outpatient bilirubin follow up.</a:t>
            </a:r>
          </a:p>
          <a:p>
            <a:pPr marL="575945" lvl="1"/>
            <a:r>
              <a:rPr lang="en-US" dirty="0"/>
              <a:t>Once bilirubin has spontaneously decreased over at least 6 hours, the risk of subsequent hyperbilirubinemia is low and further measurements are unnecessary without other worrisome signs.</a:t>
            </a:r>
          </a:p>
          <a:p>
            <a:endParaRPr lang="en-US" dirty="0"/>
          </a:p>
        </p:txBody>
      </p:sp>
    </p:spTree>
    <p:extLst>
      <p:ext uri="{BB962C8B-B14F-4D97-AF65-F5344CB8AC3E}">
        <p14:creationId xmlns:p14="http://schemas.microsoft.com/office/powerpoint/2010/main" val="15988602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hart&#10;&#10;Description automatically generated">
            <a:extLst>
              <a:ext uri="{FF2B5EF4-FFF2-40B4-BE49-F238E27FC236}">
                <a16:creationId xmlns:a16="http://schemas.microsoft.com/office/drawing/2014/main" id="{1057B632-4C08-8F00-5DD3-1470DE26AC6C}"/>
              </a:ext>
            </a:extLst>
          </p:cNvPr>
          <p:cNvPicPr>
            <a:picLocks noChangeAspect="1"/>
          </p:cNvPicPr>
          <p:nvPr/>
        </p:nvPicPr>
        <p:blipFill>
          <a:blip r:embed="rId2"/>
          <a:stretch>
            <a:fillRect/>
          </a:stretch>
        </p:blipFill>
        <p:spPr>
          <a:xfrm>
            <a:off x="719671" y="806240"/>
            <a:ext cx="8044882" cy="4490990"/>
          </a:xfrm>
          <a:prstGeom prst="rect">
            <a:avLst/>
          </a:prstGeom>
        </p:spPr>
      </p:pic>
      <p:sp>
        <p:nvSpPr>
          <p:cNvPr id="5" name="TextBox 4">
            <a:extLst>
              <a:ext uri="{FF2B5EF4-FFF2-40B4-BE49-F238E27FC236}">
                <a16:creationId xmlns:a16="http://schemas.microsoft.com/office/drawing/2014/main" id="{13E40634-3A96-5094-5FA2-A325CE1CE658}"/>
              </a:ext>
            </a:extLst>
          </p:cNvPr>
          <p:cNvSpPr txBox="1"/>
          <p:nvPr/>
        </p:nvSpPr>
        <p:spPr>
          <a:xfrm>
            <a:off x="197759" y="188685"/>
            <a:ext cx="891177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1A1A1A"/>
                </a:solidFill>
                <a:latin typeface="Open Sans"/>
                <a:ea typeface="Open Sans"/>
                <a:cs typeface="Open Sans"/>
              </a:rPr>
              <a:t>Phototherapy thresholds by gestational age and age in hours for infants with no recognized hyperbilirubinemia neurotoxicity risk factors other than gestational age. </a:t>
            </a:r>
          </a:p>
        </p:txBody>
      </p:sp>
      <p:sp>
        <p:nvSpPr>
          <p:cNvPr id="6" name="TextBox 5">
            <a:extLst>
              <a:ext uri="{FF2B5EF4-FFF2-40B4-BE49-F238E27FC236}">
                <a16:creationId xmlns:a16="http://schemas.microsoft.com/office/drawing/2014/main" id="{825937CE-A418-447A-0DCF-698318CA0C87}"/>
              </a:ext>
            </a:extLst>
          </p:cNvPr>
          <p:cNvSpPr txBox="1"/>
          <p:nvPr/>
        </p:nvSpPr>
        <p:spPr>
          <a:xfrm>
            <a:off x="79829" y="5289653"/>
            <a:ext cx="8984342"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1A1A1A"/>
                </a:solidFill>
                <a:latin typeface="Open Sans"/>
              </a:rPr>
              <a:t>These thresholds are based on expert opinion rather than strong evidence on when the potential benefits of phototherapy exceed its potential harms. Use total serum bilirubin concentrations; do not subtract direct-reacting or conjugated bilirubin from the total serum bilirubin. In rare cases of severe hyperbilirubinemia in which the direct-reacting or conjugated bilirubin exceeds 50% of the TSB, consult an expert. Note that infants &lt;24 hours old with a TSB at or above the phototherapy threshold are likely to have a hemolytic process and should be evaluated for hemolytic disease as described in recommendation 14. Hyperbilirubinemia neurotoxicity risk factors include gestational age &lt;38 weeks; albumin &lt;3.0 g/dL; </a:t>
            </a:r>
            <a:r>
              <a:rPr lang="en-US" sz="1100" dirty="0" err="1">
                <a:solidFill>
                  <a:srgbClr val="1A1A1A"/>
                </a:solidFill>
                <a:latin typeface="Open Sans"/>
              </a:rPr>
              <a:t>isoimmune</a:t>
            </a:r>
            <a:r>
              <a:rPr lang="en-US" sz="1100" dirty="0">
                <a:solidFill>
                  <a:srgbClr val="1A1A1A"/>
                </a:solidFill>
                <a:latin typeface="Open Sans"/>
              </a:rPr>
              <a:t> hemolytic disease, glucose-6-phosphate dehydrogenase (G6PD) deficiency, or other hemolytic conditions; sepsis; or any significant clinical instability in the previous 24 hours.</a:t>
            </a:r>
            <a:r>
              <a:rPr lang="en-US" sz="1100" dirty="0">
                <a:latin typeface="Open Sans"/>
                <a:ea typeface="Open Sans"/>
                <a:cs typeface="Open Sans"/>
              </a:rPr>
              <a:t>​</a:t>
            </a:r>
            <a:endParaRPr lang="en-US" sz="1100" dirty="0"/>
          </a:p>
        </p:txBody>
      </p:sp>
      <p:sp>
        <p:nvSpPr>
          <p:cNvPr id="7" name="TextBox 6">
            <a:extLst>
              <a:ext uri="{FF2B5EF4-FFF2-40B4-BE49-F238E27FC236}">
                <a16:creationId xmlns:a16="http://schemas.microsoft.com/office/drawing/2014/main" id="{15CE23F3-DEED-A0C0-F786-B33A1E784086}"/>
              </a:ext>
            </a:extLst>
          </p:cNvPr>
          <p:cNvSpPr txBox="1"/>
          <p:nvPr/>
        </p:nvSpPr>
        <p:spPr>
          <a:xfrm>
            <a:off x="79394" y="6485670"/>
            <a:ext cx="87661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https://publications.aap.org/view-large/figure/10285209/PEDS_2022058859_f2.tif</a:t>
            </a:r>
          </a:p>
        </p:txBody>
      </p:sp>
    </p:spTree>
    <p:extLst>
      <p:ext uri="{BB962C8B-B14F-4D97-AF65-F5344CB8AC3E}">
        <p14:creationId xmlns:p14="http://schemas.microsoft.com/office/powerpoint/2010/main" val="9479072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art&#10;&#10;Description automatically generated">
            <a:extLst>
              <a:ext uri="{FF2B5EF4-FFF2-40B4-BE49-F238E27FC236}">
                <a16:creationId xmlns:a16="http://schemas.microsoft.com/office/drawing/2014/main" id="{20E0C3AA-44FC-AD95-45A2-671A2C189A00}"/>
              </a:ext>
            </a:extLst>
          </p:cNvPr>
          <p:cNvPicPr>
            <a:picLocks noChangeAspect="1"/>
          </p:cNvPicPr>
          <p:nvPr/>
        </p:nvPicPr>
        <p:blipFill>
          <a:blip r:embed="rId2"/>
          <a:stretch>
            <a:fillRect/>
          </a:stretch>
        </p:blipFill>
        <p:spPr>
          <a:xfrm>
            <a:off x="107797" y="1428178"/>
            <a:ext cx="8901027" cy="4946157"/>
          </a:xfrm>
          <a:prstGeom prst="rect">
            <a:avLst/>
          </a:prstGeom>
        </p:spPr>
      </p:pic>
      <p:sp>
        <p:nvSpPr>
          <p:cNvPr id="3" name="TextBox 2">
            <a:extLst>
              <a:ext uri="{FF2B5EF4-FFF2-40B4-BE49-F238E27FC236}">
                <a16:creationId xmlns:a16="http://schemas.microsoft.com/office/drawing/2014/main" id="{A214A9B4-1A71-E2F6-42CD-FC42139D4828}"/>
              </a:ext>
            </a:extLst>
          </p:cNvPr>
          <p:cNvSpPr txBox="1"/>
          <p:nvPr/>
        </p:nvSpPr>
        <p:spPr>
          <a:xfrm>
            <a:off x="229969" y="202592"/>
            <a:ext cx="880725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A1A1A"/>
                </a:solidFill>
                <a:latin typeface="Open Sans"/>
                <a:ea typeface="Open Sans"/>
                <a:cs typeface="Open Sans"/>
              </a:rPr>
              <a:t>Phototherapy thresholds by gestational age and age in hours for infants with any recognized hyperbilirubinemia neurotoxicity risk factors other than gestational age</a:t>
            </a:r>
            <a:endParaRPr lang="en-US"/>
          </a:p>
        </p:txBody>
      </p:sp>
      <p:sp>
        <p:nvSpPr>
          <p:cNvPr id="4" name="TextBox 3">
            <a:extLst>
              <a:ext uri="{FF2B5EF4-FFF2-40B4-BE49-F238E27FC236}">
                <a16:creationId xmlns:a16="http://schemas.microsoft.com/office/drawing/2014/main" id="{50E21B10-9BCC-AFBD-FC9C-6C403ABD829D}"/>
              </a:ext>
            </a:extLst>
          </p:cNvPr>
          <p:cNvSpPr txBox="1"/>
          <p:nvPr/>
        </p:nvSpPr>
        <p:spPr>
          <a:xfrm>
            <a:off x="106772" y="6389849"/>
            <a:ext cx="86429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https://publications.aap.org/view-large/figure/10285210/PEDS_2022058859_f3.tif</a:t>
            </a:r>
          </a:p>
        </p:txBody>
      </p:sp>
    </p:spTree>
    <p:extLst>
      <p:ext uri="{BB962C8B-B14F-4D97-AF65-F5344CB8AC3E}">
        <p14:creationId xmlns:p14="http://schemas.microsoft.com/office/powerpoint/2010/main" val="37567848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BF84E-150E-A3EC-540C-AE74EBB17670}"/>
              </a:ext>
            </a:extLst>
          </p:cNvPr>
          <p:cNvSpPr>
            <a:spLocks noGrp="1"/>
          </p:cNvSpPr>
          <p:nvPr>
            <p:ph type="title"/>
          </p:nvPr>
        </p:nvSpPr>
        <p:spPr/>
        <p:txBody>
          <a:bodyPr>
            <a:normAutofit fontScale="90000"/>
          </a:bodyPr>
          <a:lstStyle/>
          <a:p>
            <a:r>
              <a:rPr lang="en-US" dirty="0"/>
              <a:t>Jaundice Treatment</a:t>
            </a:r>
            <a:br>
              <a:rPr lang="en-US" dirty="0"/>
            </a:br>
            <a:r>
              <a:rPr lang="en-US" dirty="0"/>
              <a:t>Inpatient</a:t>
            </a:r>
          </a:p>
        </p:txBody>
      </p:sp>
      <p:sp>
        <p:nvSpPr>
          <p:cNvPr id="3" name="Content Placeholder 2">
            <a:extLst>
              <a:ext uri="{FF2B5EF4-FFF2-40B4-BE49-F238E27FC236}">
                <a16:creationId xmlns:a16="http://schemas.microsoft.com/office/drawing/2014/main" id="{AFB4EBE8-5D3C-0C0A-DC1B-1E38679CDA74}"/>
              </a:ext>
            </a:extLst>
          </p:cNvPr>
          <p:cNvSpPr>
            <a:spLocks noGrp="1"/>
          </p:cNvSpPr>
          <p:nvPr>
            <p:ph idx="1"/>
          </p:nvPr>
        </p:nvSpPr>
        <p:spPr>
          <a:xfrm>
            <a:off x="283457" y="2163088"/>
            <a:ext cx="8571865" cy="4606833"/>
          </a:xfrm>
        </p:spPr>
        <p:txBody>
          <a:bodyPr vert="horz" lIns="91440" tIns="45720" rIns="91440" bIns="45720" rtlCol="0" anchor="t">
            <a:normAutofit fontScale="85000" lnSpcReduction="20000"/>
          </a:bodyPr>
          <a:lstStyle/>
          <a:p>
            <a:r>
              <a:rPr lang="en-US" dirty="0">
                <a:ea typeface="+mn-lt"/>
                <a:cs typeface="+mn-lt"/>
              </a:rPr>
              <a:t>Intensive phototherapy is recommended at the total serum bilirubin thresholds seen in the two previous slides</a:t>
            </a:r>
          </a:p>
          <a:p>
            <a:pPr marL="575945" lvl="1"/>
            <a:r>
              <a:rPr lang="en-US" dirty="0">
                <a:ea typeface="+mn-lt"/>
                <a:cs typeface="+mn-lt"/>
              </a:rPr>
              <a:t>Treatment is based on gestational age, hyperbilirubinemia neurotoxicity risk factors, and age of the infant in hours</a:t>
            </a:r>
          </a:p>
          <a:p>
            <a:pPr marL="575945" lvl="1"/>
            <a:r>
              <a:rPr lang="en-US" dirty="0">
                <a:ea typeface="+mn-lt"/>
                <a:cs typeface="+mn-lt"/>
              </a:rPr>
              <a:t>Thresholds are higher than in the 2004 guidelines due to evidence that bilirubin neurotoxicity does not occur until concentrations well above the 2004 levels</a:t>
            </a:r>
          </a:p>
          <a:p>
            <a:r>
              <a:rPr lang="en-US" dirty="0">
                <a:ea typeface="+mn-lt"/>
                <a:cs typeface="+mn-lt"/>
              </a:rPr>
              <a:t>Intensive phototherapy</a:t>
            </a:r>
          </a:p>
          <a:p>
            <a:pPr marL="575945" lvl="1"/>
            <a:r>
              <a:rPr lang="en-US" dirty="0">
                <a:ea typeface="+mn-lt"/>
                <a:cs typeface="+mn-lt"/>
              </a:rPr>
              <a:t>Apply to as much of infant's surface area as possible</a:t>
            </a:r>
          </a:p>
          <a:p>
            <a:pPr marL="575945" lvl="1"/>
            <a:r>
              <a:rPr lang="en-US" dirty="0">
                <a:ea typeface="+mn-lt"/>
                <a:cs typeface="+mn-lt"/>
              </a:rPr>
              <a:t>Narrow-spectrum LED blue light with an irradiance of at least 30 µW/cm2 per nm at a wavelength around 475 nm</a:t>
            </a:r>
          </a:p>
          <a:p>
            <a:pPr marL="575945" lvl="1"/>
            <a:r>
              <a:rPr lang="en-US" dirty="0">
                <a:ea typeface="+mn-lt"/>
                <a:cs typeface="+mn-lt"/>
              </a:rPr>
              <a:t>Can quickly lower TSB and should shorten the duration of treatment</a:t>
            </a:r>
          </a:p>
          <a:p>
            <a:pPr marL="575945" lvl="1"/>
            <a:r>
              <a:rPr lang="en-US" dirty="0">
                <a:ea typeface="+mn-lt"/>
                <a:cs typeface="+mn-lt"/>
              </a:rPr>
              <a:t>Delivery methods are not standardized resulting in substantial variation in equipment</a:t>
            </a:r>
          </a:p>
          <a:p>
            <a:r>
              <a:rPr lang="en-US" dirty="0">
                <a:ea typeface="+mn-lt"/>
                <a:cs typeface="+mn-lt"/>
              </a:rPr>
              <a:t>Although phototherapy increases insensible water loss to some degree, infants under phototherapy do not routinely require extra oral or intravenous fluids</a:t>
            </a:r>
            <a:endParaRPr lang="en-US" dirty="0"/>
          </a:p>
        </p:txBody>
      </p:sp>
    </p:spTree>
    <p:extLst>
      <p:ext uri="{BB962C8B-B14F-4D97-AF65-F5344CB8AC3E}">
        <p14:creationId xmlns:p14="http://schemas.microsoft.com/office/powerpoint/2010/main" val="15232912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324FFA-C173-440C-FD6D-577F77F42D81}"/>
              </a:ext>
            </a:extLst>
          </p:cNvPr>
          <p:cNvSpPr>
            <a:spLocks noGrp="1"/>
          </p:cNvSpPr>
          <p:nvPr>
            <p:ph idx="1"/>
          </p:nvPr>
        </p:nvSpPr>
        <p:spPr>
          <a:xfrm>
            <a:off x="228309" y="2163087"/>
            <a:ext cx="8682711" cy="4462317"/>
          </a:xfrm>
        </p:spPr>
        <p:txBody>
          <a:bodyPr vert="horz" lIns="91440" tIns="45720" rIns="91440" bIns="45720" rtlCol="0" anchor="t">
            <a:normAutofit fontScale="92500" lnSpcReduction="10000"/>
          </a:bodyPr>
          <a:lstStyle/>
          <a:p>
            <a:r>
              <a:rPr lang="en-US" dirty="0"/>
              <a:t>Discharged newborns who develop bilirubin above the phototherapy threshold may be treated with a home LED-based phototherapy device if:</a:t>
            </a:r>
          </a:p>
          <a:p>
            <a:pPr marL="575945" lvl="1"/>
            <a:r>
              <a:rPr lang="en-US" dirty="0">
                <a:ea typeface="+mn-lt"/>
                <a:cs typeface="+mn-lt"/>
              </a:rPr>
              <a:t>Gestational age ≥38 weeks</a:t>
            </a:r>
            <a:endParaRPr lang="en-US"/>
          </a:p>
          <a:p>
            <a:pPr marL="575945" lvl="1"/>
            <a:r>
              <a:rPr lang="en-US" dirty="0">
                <a:ea typeface="+mn-lt"/>
                <a:cs typeface="+mn-lt"/>
              </a:rPr>
              <a:t>≥48 hours old</a:t>
            </a:r>
            <a:endParaRPr lang="en-US"/>
          </a:p>
          <a:p>
            <a:pPr marL="575945" lvl="1"/>
            <a:r>
              <a:rPr lang="en-US" dirty="0">
                <a:ea typeface="+mn-lt"/>
                <a:cs typeface="+mn-lt"/>
              </a:rPr>
              <a:t>Clinically well with adequate feeding</a:t>
            </a:r>
            <a:endParaRPr lang="en-US"/>
          </a:p>
          <a:p>
            <a:pPr marL="575945" lvl="1"/>
            <a:r>
              <a:rPr lang="en-US" dirty="0">
                <a:ea typeface="+mn-lt"/>
                <a:cs typeface="+mn-lt"/>
              </a:rPr>
              <a:t>No known hyperbilirubinemia neurotoxicity risk factors</a:t>
            </a:r>
            <a:endParaRPr lang="en-US"/>
          </a:p>
          <a:p>
            <a:pPr marL="575945" lvl="1"/>
            <a:r>
              <a:rPr lang="en-US" dirty="0">
                <a:ea typeface="+mn-lt"/>
                <a:cs typeface="+mn-lt"/>
              </a:rPr>
              <a:t>No previous phototherapy</a:t>
            </a:r>
            <a:endParaRPr lang="en-US"/>
          </a:p>
          <a:p>
            <a:pPr marL="575945" lvl="1"/>
            <a:r>
              <a:rPr lang="en-US" dirty="0">
                <a:ea typeface="+mn-lt"/>
                <a:cs typeface="+mn-lt"/>
              </a:rPr>
              <a:t>TSB concentration no more than 1 mg/dL above the phototherapy treatment threshold </a:t>
            </a:r>
          </a:p>
          <a:p>
            <a:pPr marL="575945" lvl="1"/>
            <a:r>
              <a:rPr lang="en-US" dirty="0">
                <a:ea typeface="+mn-lt"/>
                <a:cs typeface="+mn-lt"/>
              </a:rPr>
              <a:t>An LED-based phototherapy device will be available in the home without delay</a:t>
            </a:r>
            <a:endParaRPr lang="en-US"/>
          </a:p>
          <a:p>
            <a:pPr marL="575945" lvl="1"/>
            <a:r>
              <a:rPr lang="en-US" dirty="0">
                <a:ea typeface="+mn-lt"/>
                <a:cs typeface="+mn-lt"/>
              </a:rPr>
              <a:t>TSB can be measured daily</a:t>
            </a:r>
            <a:endParaRPr lang="en-US"/>
          </a:p>
          <a:p>
            <a:pPr marL="575945" lvl="1"/>
            <a:endParaRPr lang="en-US" dirty="0"/>
          </a:p>
          <a:p>
            <a:endParaRPr lang="en-US" dirty="0"/>
          </a:p>
        </p:txBody>
      </p:sp>
      <p:sp>
        <p:nvSpPr>
          <p:cNvPr id="3" name="Title 2">
            <a:extLst>
              <a:ext uri="{FF2B5EF4-FFF2-40B4-BE49-F238E27FC236}">
                <a16:creationId xmlns:a16="http://schemas.microsoft.com/office/drawing/2014/main" id="{80C5EAFB-4EB3-939A-0393-7F7B09385B99}"/>
              </a:ext>
            </a:extLst>
          </p:cNvPr>
          <p:cNvSpPr>
            <a:spLocks noGrp="1"/>
          </p:cNvSpPr>
          <p:nvPr>
            <p:ph type="title"/>
          </p:nvPr>
        </p:nvSpPr>
        <p:spPr/>
        <p:txBody>
          <a:bodyPr>
            <a:normAutofit fontScale="90000"/>
          </a:bodyPr>
          <a:lstStyle/>
          <a:p>
            <a:r>
              <a:rPr lang="en-US" dirty="0"/>
              <a:t>Jaundice Treatment</a:t>
            </a:r>
            <a:br>
              <a:rPr lang="en-US" dirty="0"/>
            </a:br>
            <a:r>
              <a:rPr lang="en-US" dirty="0"/>
              <a:t>after Discharge</a:t>
            </a:r>
          </a:p>
        </p:txBody>
      </p:sp>
    </p:spTree>
    <p:extLst>
      <p:ext uri="{BB962C8B-B14F-4D97-AF65-F5344CB8AC3E}">
        <p14:creationId xmlns:p14="http://schemas.microsoft.com/office/powerpoint/2010/main" val="2232557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762000" y="2438400"/>
            <a:ext cx="7696200" cy="4267200"/>
          </a:xfrm>
        </p:spPr>
        <p:txBody>
          <a:bodyPr>
            <a:normAutofit/>
          </a:bodyPr>
          <a:lstStyle/>
          <a:p>
            <a:pPr eaLnBrk="1" hangingPunct="1"/>
            <a:r>
              <a:rPr lang="en-US" dirty="0">
                <a:ea typeface="ＭＳ Ｐゴシック" pitchFamily="77" charset="-128"/>
              </a:rPr>
              <a:t>6+ wet diapers/day</a:t>
            </a:r>
          </a:p>
          <a:p>
            <a:pPr eaLnBrk="1" hangingPunct="1"/>
            <a:r>
              <a:rPr lang="en-US" dirty="0">
                <a:ea typeface="ＭＳ Ｐゴシック" pitchFamily="77" charset="-128"/>
              </a:rPr>
              <a:t>Yellow, seedy stools by day 4–5</a:t>
            </a:r>
          </a:p>
          <a:p>
            <a:pPr eaLnBrk="1" hangingPunct="1"/>
            <a:r>
              <a:rPr lang="en-US" dirty="0">
                <a:ea typeface="ＭＳ Ｐゴシック" pitchFamily="77" charset="-128"/>
              </a:rPr>
              <a:t>Breasts are noticeably larger and feel firmer and heavier</a:t>
            </a:r>
          </a:p>
          <a:p>
            <a:pPr eaLnBrk="1" hangingPunct="1"/>
            <a:r>
              <a:rPr lang="en-US" dirty="0">
                <a:ea typeface="ＭＳ Ｐゴシック" pitchFamily="77" charset="-128"/>
              </a:rPr>
              <a:t>Mother may begin to feel “let-down” reflex </a:t>
            </a:r>
          </a:p>
          <a:p>
            <a:pPr eaLnBrk="1" hangingPunct="1"/>
            <a:r>
              <a:rPr lang="en-US" dirty="0">
                <a:ea typeface="ＭＳ Ｐゴシック" pitchFamily="77" charset="-128"/>
              </a:rPr>
              <a:t>Breasts may leak between or during feedings</a:t>
            </a:r>
          </a:p>
          <a:p>
            <a:pPr eaLnBrk="1" hangingPunct="1"/>
            <a:r>
              <a:rPr lang="en-US" b="1" dirty="0">
                <a:ea typeface="ＭＳ Ｐゴシック" pitchFamily="77" charset="-128"/>
              </a:rPr>
              <a:t>But…sleeping through the night is not a sign of successful feeds in the first 4-6 weeks</a:t>
            </a:r>
          </a:p>
          <a:p>
            <a:pPr eaLnBrk="1" hangingPunct="1"/>
            <a:endParaRPr lang="en-US" dirty="0">
              <a:ea typeface="ＭＳ Ｐゴシック" pitchFamily="77" charset="-128"/>
            </a:endParaRPr>
          </a:p>
          <a:p>
            <a:pPr eaLnBrk="1" hangingPunct="1"/>
            <a:endParaRPr lang="en-US" dirty="0">
              <a:ea typeface="ＭＳ Ｐゴシック" pitchFamily="77" charset="-128"/>
            </a:endParaRPr>
          </a:p>
          <a:p>
            <a:pPr eaLnBrk="1" hangingPunct="1"/>
            <a:endParaRPr lang="en-US" dirty="0">
              <a:ea typeface="ＭＳ Ｐゴシック" pitchFamily="77" charset="-128"/>
            </a:endParaRPr>
          </a:p>
          <a:p>
            <a:pPr eaLnBrk="1" hangingPunct="1"/>
            <a:endParaRPr lang="en-US" dirty="0">
              <a:ea typeface="ＭＳ Ｐゴシック" pitchFamily="77" charset="-128"/>
            </a:endParaRPr>
          </a:p>
        </p:txBody>
      </p:sp>
      <p:sp>
        <p:nvSpPr>
          <p:cNvPr id="15362" name="Rectangle 2"/>
          <p:cNvSpPr>
            <a:spLocks noGrp="1" noChangeArrowheads="1"/>
          </p:cNvSpPr>
          <p:nvPr>
            <p:ph type="title"/>
          </p:nvPr>
        </p:nvSpPr>
        <p:spPr>
          <a:xfrm>
            <a:off x="457200" y="457200"/>
            <a:ext cx="8229600" cy="1143000"/>
          </a:xfrm>
        </p:spPr>
        <p:txBody>
          <a:bodyPr>
            <a:noAutofit/>
          </a:bodyPr>
          <a:lstStyle/>
          <a:p>
            <a:pPr eaLnBrk="1" hangingPunct="1"/>
            <a:r>
              <a:rPr lang="en-US" sz="4000" dirty="0">
                <a:latin typeface="+mn-lt"/>
                <a:ea typeface="ＭＳ Ｐゴシック" pitchFamily="77" charset="-128"/>
              </a:rPr>
              <a:t>Signs of </a:t>
            </a:r>
            <a:br>
              <a:rPr lang="en-US" sz="4000" dirty="0">
                <a:latin typeface="+mn-lt"/>
                <a:ea typeface="ＭＳ Ｐゴシック" pitchFamily="77" charset="-128"/>
              </a:rPr>
            </a:br>
            <a:r>
              <a:rPr lang="en-US" sz="4000" dirty="0">
                <a:latin typeface="+mn-lt"/>
                <a:ea typeface="ＭＳ Ｐゴシック" pitchFamily="77" charset="-128"/>
              </a:rPr>
              <a:t>Successful Transition to Mature Milk</a:t>
            </a:r>
          </a:p>
        </p:txBody>
      </p:sp>
    </p:spTree>
    <p:extLst>
      <p:ext uri="{BB962C8B-B14F-4D97-AF65-F5344CB8AC3E}">
        <p14:creationId xmlns:p14="http://schemas.microsoft.com/office/powerpoint/2010/main" val="6382173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366943-CEDF-E954-C03C-A10A481A40FE}"/>
              </a:ext>
            </a:extLst>
          </p:cNvPr>
          <p:cNvSpPr>
            <a:spLocks noGrp="1"/>
          </p:cNvSpPr>
          <p:nvPr>
            <p:ph idx="1"/>
          </p:nvPr>
        </p:nvSpPr>
        <p:spPr>
          <a:xfrm>
            <a:off x="307136" y="1926605"/>
            <a:ext cx="8643298" cy="4738213"/>
          </a:xfrm>
        </p:spPr>
        <p:txBody>
          <a:bodyPr vert="horz" lIns="91440" tIns="45720" rIns="91440" bIns="45720" rtlCol="0" anchor="t">
            <a:normAutofit lnSpcReduction="10000"/>
          </a:bodyPr>
          <a:lstStyle/>
          <a:p>
            <a:r>
              <a:rPr lang="en-US" dirty="0"/>
              <a:t>Hospitalized</a:t>
            </a:r>
          </a:p>
          <a:p>
            <a:pPr marL="575945" lvl="1"/>
            <a:r>
              <a:rPr lang="en-US" dirty="0"/>
              <a:t>TSB should be measured within 12 hours of starting phototherapy</a:t>
            </a:r>
          </a:p>
          <a:p>
            <a:pPr marL="575945" lvl="1"/>
            <a:r>
              <a:rPr lang="en-US" dirty="0"/>
              <a:t>Frequency of TSB monitoring is guided by age of child, neurotoxicity risk factors, TSB concentration, and TSB trajectory</a:t>
            </a:r>
          </a:p>
          <a:p>
            <a:pPr marL="575945" lvl="1"/>
            <a:r>
              <a:rPr lang="en-US" dirty="0" err="1"/>
              <a:t>TcB</a:t>
            </a:r>
            <a:r>
              <a:rPr lang="en-US" dirty="0"/>
              <a:t> underestimates TSB in skin exposed to phototherapy</a:t>
            </a:r>
          </a:p>
          <a:p>
            <a:r>
              <a:rPr lang="en-US" dirty="0"/>
              <a:t>Discharged</a:t>
            </a:r>
          </a:p>
          <a:p>
            <a:pPr marL="575945" lvl="1"/>
            <a:r>
              <a:rPr lang="en-US" dirty="0"/>
              <a:t>TSB should be measured daily</a:t>
            </a:r>
          </a:p>
          <a:p>
            <a:pPr marL="575945" lvl="1"/>
            <a:r>
              <a:rPr lang="en-US" dirty="0"/>
              <a:t>Infants should be admitted if TSB increases or if TSB </a:t>
            </a:r>
            <a:r>
              <a:rPr lang="en-US" dirty="0">
                <a:ea typeface="+mn-lt"/>
                <a:cs typeface="+mn-lt"/>
              </a:rPr>
              <a:t>is ≥1 mg/dL above the phototherapy threshold</a:t>
            </a:r>
            <a:endParaRPr lang="en-US" dirty="0"/>
          </a:p>
          <a:p>
            <a:r>
              <a:rPr lang="en-US" dirty="0">
                <a:ea typeface="+mn-lt"/>
                <a:cs typeface="+mn-lt"/>
              </a:rPr>
              <a:t>For infants requiring phototherapy, measure the hemoglobin concentration, hematocrit, or complete blood count to assess for the presence of anemia and to provide a baseline in case subsequent anemia develops.</a:t>
            </a:r>
            <a:endParaRPr lang="en-US" dirty="0"/>
          </a:p>
        </p:txBody>
      </p:sp>
      <p:sp>
        <p:nvSpPr>
          <p:cNvPr id="3" name="Title 2">
            <a:extLst>
              <a:ext uri="{FF2B5EF4-FFF2-40B4-BE49-F238E27FC236}">
                <a16:creationId xmlns:a16="http://schemas.microsoft.com/office/drawing/2014/main" id="{DEADDA73-3037-81D1-2771-226A7FBE7010}"/>
              </a:ext>
            </a:extLst>
          </p:cNvPr>
          <p:cNvSpPr>
            <a:spLocks noGrp="1"/>
          </p:cNvSpPr>
          <p:nvPr>
            <p:ph type="title"/>
          </p:nvPr>
        </p:nvSpPr>
        <p:spPr/>
        <p:txBody>
          <a:bodyPr>
            <a:normAutofit fontScale="90000"/>
          </a:bodyPr>
          <a:lstStyle/>
          <a:p>
            <a:r>
              <a:rPr lang="en-US" dirty="0"/>
              <a:t>Monitoring Infants Receiving Phototherapy</a:t>
            </a:r>
          </a:p>
        </p:txBody>
      </p:sp>
    </p:spTree>
    <p:extLst>
      <p:ext uri="{BB962C8B-B14F-4D97-AF65-F5344CB8AC3E}">
        <p14:creationId xmlns:p14="http://schemas.microsoft.com/office/powerpoint/2010/main" val="12756755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BC3A39-B12F-A2E8-C16B-0067062B2959}"/>
              </a:ext>
            </a:extLst>
          </p:cNvPr>
          <p:cNvSpPr>
            <a:spLocks noGrp="1"/>
          </p:cNvSpPr>
          <p:nvPr>
            <p:ph idx="1"/>
          </p:nvPr>
        </p:nvSpPr>
        <p:spPr>
          <a:xfrm>
            <a:off x="241447" y="1874054"/>
            <a:ext cx="8643297" cy="4895867"/>
          </a:xfrm>
        </p:spPr>
        <p:txBody>
          <a:bodyPr vert="horz" lIns="91440" tIns="45720" rIns="91440" bIns="45720" rtlCol="0" anchor="t">
            <a:normAutofit fontScale="92500" lnSpcReduction="10000"/>
          </a:bodyPr>
          <a:lstStyle/>
          <a:p>
            <a:r>
              <a:rPr lang="en-US" dirty="0"/>
              <a:t>Discontinuing phototherapy</a:t>
            </a:r>
            <a:endParaRPr lang="en-US">
              <a:ea typeface="+mn-lt"/>
              <a:cs typeface="+mn-lt"/>
            </a:endParaRPr>
          </a:p>
          <a:p>
            <a:pPr marL="575945" lvl="1"/>
            <a:r>
              <a:rPr lang="en-US" dirty="0"/>
              <a:t>Option when the TSB has decreased by at least 2 mg/dL below the hour-specific threshold at the initiation of phototherapy</a:t>
            </a:r>
            <a:endParaRPr lang="en-US">
              <a:ea typeface="+mn-lt"/>
              <a:cs typeface="+mn-lt"/>
            </a:endParaRPr>
          </a:p>
          <a:p>
            <a:pPr marL="575945" lvl="1"/>
            <a:r>
              <a:rPr lang="en-US" dirty="0"/>
              <a:t>Longer period of phototherapy is an option if there are risk factors for rebound hyperbilirubinemia (</a:t>
            </a:r>
            <a:r>
              <a:rPr lang="en-US" dirty="0" err="1"/>
              <a:t>eg</a:t>
            </a:r>
            <a:r>
              <a:rPr lang="en-US" dirty="0"/>
              <a:t>, gestational age &lt;38 weeks, age &lt;48 hours at the start of phototherapy, hemolytic disease).</a:t>
            </a:r>
            <a:endParaRPr lang="en-US" dirty="0">
              <a:ea typeface="+mn-lt"/>
              <a:cs typeface="+mn-lt"/>
            </a:endParaRPr>
          </a:p>
          <a:p>
            <a:r>
              <a:rPr lang="en-US" dirty="0"/>
              <a:t>Goal is to minimize exposure to phototherapy and separation from mother while avoiding rebound in TSB</a:t>
            </a:r>
            <a:endParaRPr lang="en-US"/>
          </a:p>
          <a:p>
            <a:pPr marL="575945" lvl="1"/>
            <a:r>
              <a:rPr lang="en-US" dirty="0"/>
              <a:t>Rebound = TSB at </a:t>
            </a:r>
            <a:r>
              <a:rPr lang="en-US" dirty="0">
                <a:ea typeface="+mn-lt"/>
                <a:cs typeface="+mn-lt"/>
              </a:rPr>
              <a:t>phototherapy threshold for the infant’s age within 72 to 96 hours of discontinuing phototherapy</a:t>
            </a:r>
            <a:endParaRPr lang="en-US" dirty="0"/>
          </a:p>
          <a:p>
            <a:pPr marL="575945" lvl="1"/>
            <a:r>
              <a:rPr lang="en-US" dirty="0"/>
              <a:t>Increased risk for rebound</a:t>
            </a:r>
          </a:p>
          <a:p>
            <a:pPr marL="855345" lvl="2"/>
            <a:r>
              <a:rPr lang="en-US" dirty="0"/>
              <a:t>younger</a:t>
            </a:r>
            <a:r>
              <a:rPr lang="en-US" dirty="0">
                <a:ea typeface="+mn-lt"/>
                <a:cs typeface="+mn-lt"/>
              </a:rPr>
              <a:t> postnatal age (</a:t>
            </a:r>
            <a:r>
              <a:rPr lang="en-US" dirty="0" err="1">
                <a:ea typeface="+mn-lt"/>
                <a:cs typeface="+mn-lt"/>
              </a:rPr>
              <a:t>ie</a:t>
            </a:r>
            <a:r>
              <a:rPr lang="en-US" dirty="0">
                <a:ea typeface="+mn-lt"/>
                <a:cs typeface="+mn-lt"/>
              </a:rPr>
              <a:t>, &lt;48 hours) at the start of phototherapy, hemolytic disease, gestational age &lt;38 weeks, and higher TSB at the time of phototherapy discontinuation in relationship to the phototherapy threshold</a:t>
            </a:r>
            <a:endParaRPr lang="en-US"/>
          </a:p>
        </p:txBody>
      </p:sp>
      <p:sp>
        <p:nvSpPr>
          <p:cNvPr id="3" name="Title 2">
            <a:extLst>
              <a:ext uri="{FF2B5EF4-FFF2-40B4-BE49-F238E27FC236}">
                <a16:creationId xmlns:a16="http://schemas.microsoft.com/office/drawing/2014/main" id="{379DFD1E-0E17-F515-EA35-F854456DDB1B}"/>
              </a:ext>
            </a:extLst>
          </p:cNvPr>
          <p:cNvSpPr>
            <a:spLocks noGrp="1"/>
          </p:cNvSpPr>
          <p:nvPr>
            <p:ph type="title"/>
          </p:nvPr>
        </p:nvSpPr>
        <p:spPr/>
        <p:txBody>
          <a:bodyPr/>
          <a:lstStyle/>
          <a:p>
            <a:r>
              <a:rPr lang="en-US" dirty="0"/>
              <a:t>Discontinuing Phototherapy</a:t>
            </a:r>
          </a:p>
        </p:txBody>
      </p:sp>
    </p:spTree>
    <p:extLst>
      <p:ext uri="{BB962C8B-B14F-4D97-AF65-F5344CB8AC3E}">
        <p14:creationId xmlns:p14="http://schemas.microsoft.com/office/powerpoint/2010/main" val="10116976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BC3A39-B12F-A2E8-C16B-0067062B2959}"/>
              </a:ext>
            </a:extLst>
          </p:cNvPr>
          <p:cNvSpPr>
            <a:spLocks noGrp="1"/>
          </p:cNvSpPr>
          <p:nvPr>
            <p:ph idx="1"/>
          </p:nvPr>
        </p:nvSpPr>
        <p:spPr>
          <a:xfrm>
            <a:off x="241447" y="1874054"/>
            <a:ext cx="8643297" cy="4895867"/>
          </a:xfrm>
        </p:spPr>
        <p:txBody>
          <a:bodyPr vert="horz" lIns="91440" tIns="45720" rIns="91440" bIns="45720" rtlCol="0" anchor="t">
            <a:normAutofit/>
          </a:bodyPr>
          <a:lstStyle/>
          <a:p>
            <a:r>
              <a:rPr lang="en-US" dirty="0"/>
              <a:t>Repeat bilirubin testing depends on risk of rebound hyperbilirubinemia</a:t>
            </a:r>
          </a:p>
          <a:p>
            <a:r>
              <a:rPr lang="en-US" dirty="0">
                <a:ea typeface="+mn-lt"/>
                <a:cs typeface="+mn-lt"/>
              </a:rPr>
              <a:t>Measure TSB 6 to 12 hours after phototherapy discontinuation and a repeat bilirubin measured on the day after phototherapy discontinuation</a:t>
            </a:r>
          </a:p>
          <a:p>
            <a:pPr marL="575945" lvl="1"/>
            <a:r>
              <a:rPr lang="en-US" dirty="0">
                <a:ea typeface="+mn-lt"/>
                <a:cs typeface="+mn-lt"/>
              </a:rPr>
              <a:t>Infants who exceeded the phototherapy threshold during the birth hospitalization and </a:t>
            </a:r>
            <a:endParaRPr lang="en-US">
              <a:ea typeface="+mn-lt"/>
              <a:cs typeface="+mn-lt"/>
            </a:endParaRPr>
          </a:p>
          <a:p>
            <a:pPr marL="855345" lvl="2"/>
            <a:r>
              <a:rPr lang="en-US" dirty="0">
                <a:ea typeface="+mn-lt"/>
                <a:cs typeface="+mn-lt"/>
              </a:rPr>
              <a:t>(1) received phototherapy before 48 hours of age; </a:t>
            </a:r>
          </a:p>
          <a:p>
            <a:pPr marL="855345" lvl="2"/>
            <a:r>
              <a:rPr lang="en-US" dirty="0">
                <a:ea typeface="+mn-lt"/>
                <a:cs typeface="+mn-lt"/>
              </a:rPr>
              <a:t>(2) had a positive DAT; or </a:t>
            </a:r>
            <a:endParaRPr lang="en-US">
              <a:ea typeface="+mn-lt"/>
              <a:cs typeface="+mn-lt"/>
            </a:endParaRPr>
          </a:p>
          <a:p>
            <a:pPr marL="855345" lvl="2"/>
            <a:r>
              <a:rPr lang="en-US" dirty="0">
                <a:ea typeface="+mn-lt"/>
                <a:cs typeface="+mn-lt"/>
              </a:rPr>
              <a:t>(3) had known or suspected hemolytic disease</a:t>
            </a:r>
            <a:endParaRPr lang="en-US" dirty="0"/>
          </a:p>
          <a:p>
            <a:r>
              <a:rPr lang="en-US" dirty="0">
                <a:ea typeface="+mn-lt"/>
                <a:cs typeface="+mn-lt"/>
              </a:rPr>
              <a:t>All other infants should have bilirubin measured the day after phototherapy discontinuation.</a:t>
            </a:r>
            <a:endParaRPr lang="en-US" dirty="0"/>
          </a:p>
          <a:p>
            <a:endParaRPr lang="en-US" dirty="0"/>
          </a:p>
        </p:txBody>
      </p:sp>
      <p:sp>
        <p:nvSpPr>
          <p:cNvPr id="3" name="Title 2">
            <a:extLst>
              <a:ext uri="{FF2B5EF4-FFF2-40B4-BE49-F238E27FC236}">
                <a16:creationId xmlns:a16="http://schemas.microsoft.com/office/drawing/2014/main" id="{379DFD1E-0E17-F515-EA35-F854456DDB1B}"/>
              </a:ext>
            </a:extLst>
          </p:cNvPr>
          <p:cNvSpPr>
            <a:spLocks noGrp="1"/>
          </p:cNvSpPr>
          <p:nvPr>
            <p:ph type="title"/>
          </p:nvPr>
        </p:nvSpPr>
        <p:spPr/>
        <p:txBody>
          <a:bodyPr/>
          <a:lstStyle/>
          <a:p>
            <a:r>
              <a:rPr lang="en-US" dirty="0"/>
              <a:t>Follow-up after Phototherapy</a:t>
            </a:r>
          </a:p>
        </p:txBody>
      </p:sp>
    </p:spTree>
    <p:extLst>
      <p:ext uri="{BB962C8B-B14F-4D97-AF65-F5344CB8AC3E}">
        <p14:creationId xmlns:p14="http://schemas.microsoft.com/office/powerpoint/2010/main" val="32824947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410B98C6-EF32-E811-8FC1-DBB37BEBD87C}"/>
              </a:ext>
            </a:extLst>
          </p:cNvPr>
          <p:cNvPicPr>
            <a:picLocks noChangeAspect="1"/>
          </p:cNvPicPr>
          <p:nvPr/>
        </p:nvPicPr>
        <p:blipFill>
          <a:blip r:embed="rId2"/>
          <a:stretch>
            <a:fillRect/>
          </a:stretch>
        </p:blipFill>
        <p:spPr>
          <a:xfrm>
            <a:off x="403075" y="2130835"/>
            <a:ext cx="8343687" cy="3470540"/>
          </a:xfrm>
          <a:prstGeom prst="rect">
            <a:avLst/>
          </a:prstGeom>
        </p:spPr>
      </p:pic>
      <p:sp>
        <p:nvSpPr>
          <p:cNvPr id="5" name="TextBox 4">
            <a:extLst>
              <a:ext uri="{FF2B5EF4-FFF2-40B4-BE49-F238E27FC236}">
                <a16:creationId xmlns:a16="http://schemas.microsoft.com/office/drawing/2014/main" id="{AB384A4E-2DBA-D162-F406-F64148A113D0}"/>
              </a:ext>
            </a:extLst>
          </p:cNvPr>
          <p:cNvSpPr txBox="1"/>
          <p:nvPr/>
        </p:nvSpPr>
        <p:spPr>
          <a:xfrm>
            <a:off x="269851" y="261257"/>
            <a:ext cx="861289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1A1A1A"/>
                </a:solidFill>
                <a:latin typeface="Open Sans"/>
                <a:ea typeface="Open Sans"/>
                <a:cs typeface="Open Sans"/>
              </a:rPr>
              <a:t>Approach to escalation of care:</a:t>
            </a:r>
            <a:endParaRPr lang="en-US" dirty="0">
              <a:solidFill>
                <a:srgbClr val="000000"/>
              </a:solidFill>
              <a:latin typeface="Candara"/>
              <a:ea typeface="Open Sans"/>
              <a:cs typeface="Open Sans"/>
            </a:endParaRPr>
          </a:p>
          <a:p>
            <a:pPr algn="ctr"/>
            <a:r>
              <a:rPr lang="en-US" dirty="0">
                <a:solidFill>
                  <a:srgbClr val="1A1A1A"/>
                </a:solidFill>
                <a:latin typeface="Open Sans"/>
                <a:ea typeface="Open Sans"/>
                <a:cs typeface="Open Sans"/>
              </a:rPr>
              <a:t>The escalation-of-care threshold is 2 mg/dL below </a:t>
            </a:r>
            <a:endParaRPr lang="en-US" dirty="0">
              <a:solidFill>
                <a:srgbClr val="000000"/>
              </a:solidFill>
              <a:latin typeface="Candara"/>
              <a:ea typeface="Open Sans"/>
              <a:cs typeface="Open Sans"/>
            </a:endParaRPr>
          </a:p>
          <a:p>
            <a:pPr algn="ctr"/>
            <a:r>
              <a:rPr lang="en-US" dirty="0">
                <a:solidFill>
                  <a:srgbClr val="1A1A1A"/>
                </a:solidFill>
                <a:latin typeface="Open Sans"/>
                <a:ea typeface="Open Sans"/>
                <a:cs typeface="Open Sans"/>
              </a:rPr>
              <a:t>the exchange transfusion threshold. </a:t>
            </a:r>
            <a:endParaRPr lang="en-US">
              <a:ea typeface="Open Sans"/>
              <a:cs typeface="Open Sans"/>
            </a:endParaRPr>
          </a:p>
        </p:txBody>
      </p:sp>
      <p:sp>
        <p:nvSpPr>
          <p:cNvPr id="6" name="TextBox 5">
            <a:extLst>
              <a:ext uri="{FF2B5EF4-FFF2-40B4-BE49-F238E27FC236}">
                <a16:creationId xmlns:a16="http://schemas.microsoft.com/office/drawing/2014/main" id="{E92C22C5-4D4C-A545-31DB-3467E60F677D}"/>
              </a:ext>
            </a:extLst>
          </p:cNvPr>
          <p:cNvSpPr txBox="1"/>
          <p:nvPr/>
        </p:nvSpPr>
        <p:spPr>
          <a:xfrm>
            <a:off x="37814" y="5606716"/>
            <a:ext cx="8037094"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1A1A1A"/>
                </a:solidFill>
                <a:latin typeface="Open Sans"/>
              </a:rPr>
              <a:t>IVIG, intravenous immune globulin; B/A, bilirubin to albumin ratio.</a:t>
            </a:r>
            <a:r>
              <a:rPr lang="en-US" sz="1100" dirty="0">
                <a:latin typeface="Open Sans"/>
                <a:ea typeface="Open Sans"/>
                <a:cs typeface="Open Sans"/>
              </a:rPr>
              <a:t>​</a:t>
            </a:r>
            <a:endParaRPr lang="en-US" sz="1100" dirty="0"/>
          </a:p>
        </p:txBody>
      </p:sp>
      <p:sp>
        <p:nvSpPr>
          <p:cNvPr id="7" name="TextBox 6">
            <a:extLst>
              <a:ext uri="{FF2B5EF4-FFF2-40B4-BE49-F238E27FC236}">
                <a16:creationId xmlns:a16="http://schemas.microsoft.com/office/drawing/2014/main" id="{A698EBD3-142F-2B95-F8F0-0B6EC08D73F3}"/>
              </a:ext>
            </a:extLst>
          </p:cNvPr>
          <p:cNvSpPr txBox="1"/>
          <p:nvPr/>
        </p:nvSpPr>
        <p:spPr>
          <a:xfrm>
            <a:off x="-5255" y="6366641"/>
            <a:ext cx="88917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https://publications.aap.org/view-large/figure/10285239/PEDS_2022058859_f4.tif</a:t>
            </a:r>
          </a:p>
        </p:txBody>
      </p:sp>
    </p:spTree>
    <p:extLst>
      <p:ext uri="{BB962C8B-B14F-4D97-AF65-F5344CB8AC3E}">
        <p14:creationId xmlns:p14="http://schemas.microsoft.com/office/powerpoint/2010/main" val="24765327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art&#10;&#10;Description automatically generated">
            <a:extLst>
              <a:ext uri="{FF2B5EF4-FFF2-40B4-BE49-F238E27FC236}">
                <a16:creationId xmlns:a16="http://schemas.microsoft.com/office/drawing/2014/main" id="{180DB875-3435-1246-7670-7BF2FDC19B9B}"/>
              </a:ext>
            </a:extLst>
          </p:cNvPr>
          <p:cNvPicPr>
            <a:picLocks noChangeAspect="1"/>
          </p:cNvPicPr>
          <p:nvPr/>
        </p:nvPicPr>
        <p:blipFill>
          <a:blip r:embed="rId2"/>
          <a:stretch>
            <a:fillRect/>
          </a:stretch>
        </p:blipFill>
        <p:spPr>
          <a:xfrm>
            <a:off x="772027" y="1597156"/>
            <a:ext cx="7814795" cy="4351205"/>
          </a:xfrm>
          <a:prstGeom prst="rect">
            <a:avLst/>
          </a:prstGeom>
        </p:spPr>
      </p:pic>
      <p:sp>
        <p:nvSpPr>
          <p:cNvPr id="3" name="TextBox 2">
            <a:extLst>
              <a:ext uri="{FF2B5EF4-FFF2-40B4-BE49-F238E27FC236}">
                <a16:creationId xmlns:a16="http://schemas.microsoft.com/office/drawing/2014/main" id="{2019AED7-3791-820D-1554-5D4E3DF11768}"/>
              </a:ext>
            </a:extLst>
          </p:cNvPr>
          <p:cNvSpPr txBox="1"/>
          <p:nvPr/>
        </p:nvSpPr>
        <p:spPr>
          <a:xfrm>
            <a:off x="244070" y="252663"/>
            <a:ext cx="871601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A1A1A"/>
                </a:solidFill>
                <a:latin typeface="Open Sans"/>
                <a:ea typeface="Open Sans"/>
                <a:cs typeface="Open Sans"/>
              </a:rPr>
              <a:t>Exchange transfusion thresholds by gestational age for infants with no recognized hyperbilirubinemia neurotoxicity risk factors other than gestational age</a:t>
            </a:r>
            <a:endParaRPr lang="en-US"/>
          </a:p>
        </p:txBody>
      </p:sp>
      <p:sp>
        <p:nvSpPr>
          <p:cNvPr id="4" name="TextBox 3">
            <a:extLst>
              <a:ext uri="{FF2B5EF4-FFF2-40B4-BE49-F238E27FC236}">
                <a16:creationId xmlns:a16="http://schemas.microsoft.com/office/drawing/2014/main" id="{8E326105-5990-1F2B-C439-7FDB4C73FA93}"/>
              </a:ext>
            </a:extLst>
          </p:cNvPr>
          <p:cNvSpPr txBox="1"/>
          <p:nvPr/>
        </p:nvSpPr>
        <p:spPr>
          <a:xfrm>
            <a:off x="204287" y="6359799"/>
            <a:ext cx="85198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https://publications.aap.org/view-large/figure/10285243/PEDS_2022058859_f5.tif</a:t>
            </a:r>
            <a:endParaRPr lang="en-US" dirty="0"/>
          </a:p>
        </p:txBody>
      </p:sp>
    </p:spTree>
    <p:extLst>
      <p:ext uri="{BB962C8B-B14F-4D97-AF65-F5344CB8AC3E}">
        <p14:creationId xmlns:p14="http://schemas.microsoft.com/office/powerpoint/2010/main" val="21283652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art&#10;&#10;Description automatically generated">
            <a:extLst>
              <a:ext uri="{FF2B5EF4-FFF2-40B4-BE49-F238E27FC236}">
                <a16:creationId xmlns:a16="http://schemas.microsoft.com/office/drawing/2014/main" id="{F87A3E89-DF0A-99F0-EFDC-12FEF141F1D5}"/>
              </a:ext>
            </a:extLst>
          </p:cNvPr>
          <p:cNvPicPr>
            <a:picLocks noChangeAspect="1"/>
          </p:cNvPicPr>
          <p:nvPr/>
        </p:nvPicPr>
        <p:blipFill>
          <a:blip r:embed="rId2"/>
          <a:stretch>
            <a:fillRect/>
          </a:stretch>
        </p:blipFill>
        <p:spPr>
          <a:xfrm>
            <a:off x="763433" y="1846382"/>
            <a:ext cx="7625728" cy="4239483"/>
          </a:xfrm>
          <a:prstGeom prst="rect">
            <a:avLst/>
          </a:prstGeom>
        </p:spPr>
      </p:pic>
      <p:sp>
        <p:nvSpPr>
          <p:cNvPr id="3" name="TextBox 2">
            <a:extLst>
              <a:ext uri="{FF2B5EF4-FFF2-40B4-BE49-F238E27FC236}">
                <a16:creationId xmlns:a16="http://schemas.microsoft.com/office/drawing/2014/main" id="{7A25273E-4425-5FD4-8139-4C6FD408C6E8}"/>
              </a:ext>
            </a:extLst>
          </p:cNvPr>
          <p:cNvSpPr txBox="1"/>
          <p:nvPr/>
        </p:nvSpPr>
        <p:spPr>
          <a:xfrm>
            <a:off x="330010" y="269851"/>
            <a:ext cx="876758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A1A1A"/>
                </a:solidFill>
                <a:latin typeface="Open Sans"/>
                <a:ea typeface="Open Sans"/>
                <a:cs typeface="Open Sans"/>
              </a:rPr>
              <a:t>Exchange transfusion thresholds by gestational age for infants with any recognized hyperbilirubinemia neurotoxicity risk factors other than gestational age</a:t>
            </a:r>
            <a:endParaRPr lang="en-US"/>
          </a:p>
        </p:txBody>
      </p:sp>
      <p:sp>
        <p:nvSpPr>
          <p:cNvPr id="4" name="TextBox 3">
            <a:extLst>
              <a:ext uri="{FF2B5EF4-FFF2-40B4-BE49-F238E27FC236}">
                <a16:creationId xmlns:a16="http://schemas.microsoft.com/office/drawing/2014/main" id="{E45F4A29-3489-68AA-50ED-51290049E523}"/>
              </a:ext>
            </a:extLst>
          </p:cNvPr>
          <p:cNvSpPr txBox="1"/>
          <p:nvPr/>
        </p:nvSpPr>
        <p:spPr>
          <a:xfrm>
            <a:off x="202451" y="6341798"/>
            <a:ext cx="79446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https://publications.aap.org/view-large/figure/10285244/PEDS_2022058859_f6.tif​</a:t>
            </a:r>
          </a:p>
        </p:txBody>
      </p:sp>
    </p:spTree>
    <p:extLst>
      <p:ext uri="{BB962C8B-B14F-4D97-AF65-F5344CB8AC3E}">
        <p14:creationId xmlns:p14="http://schemas.microsoft.com/office/powerpoint/2010/main" val="7315931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18B776A6-8E7A-8CF3-5E5F-13B8B956B899}"/>
              </a:ext>
            </a:extLst>
          </p:cNvPr>
          <p:cNvPicPr>
            <a:picLocks noChangeAspect="1"/>
          </p:cNvPicPr>
          <p:nvPr/>
        </p:nvPicPr>
        <p:blipFill>
          <a:blip r:embed="rId2"/>
          <a:stretch>
            <a:fillRect/>
          </a:stretch>
        </p:blipFill>
        <p:spPr>
          <a:xfrm>
            <a:off x="502094" y="976550"/>
            <a:ext cx="8128839" cy="4792581"/>
          </a:xfrm>
          <a:prstGeom prst="rect">
            <a:avLst/>
          </a:prstGeom>
        </p:spPr>
      </p:pic>
      <p:sp>
        <p:nvSpPr>
          <p:cNvPr id="3" name="TextBox 2">
            <a:extLst>
              <a:ext uri="{FF2B5EF4-FFF2-40B4-BE49-F238E27FC236}">
                <a16:creationId xmlns:a16="http://schemas.microsoft.com/office/drawing/2014/main" id="{99E16AE2-4A4B-CFB1-12D9-A571B7A901C6}"/>
              </a:ext>
            </a:extLst>
          </p:cNvPr>
          <p:cNvSpPr txBox="1"/>
          <p:nvPr/>
        </p:nvSpPr>
        <p:spPr>
          <a:xfrm>
            <a:off x="183911" y="6397362"/>
            <a:ext cx="877617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https://publications.aap.org/view-large/figure/10285259/PEDS_2022058859_f7.tif</a:t>
            </a:r>
          </a:p>
        </p:txBody>
      </p:sp>
      <p:sp>
        <p:nvSpPr>
          <p:cNvPr id="4" name="TextBox 3">
            <a:extLst>
              <a:ext uri="{FF2B5EF4-FFF2-40B4-BE49-F238E27FC236}">
                <a16:creationId xmlns:a16="http://schemas.microsoft.com/office/drawing/2014/main" id="{7624ADCC-E843-4266-8191-562EEA021CC5}"/>
              </a:ext>
            </a:extLst>
          </p:cNvPr>
          <p:cNvSpPr txBox="1"/>
          <p:nvPr/>
        </p:nvSpPr>
        <p:spPr>
          <a:xfrm>
            <a:off x="1550354" y="158129"/>
            <a:ext cx="740973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solidFill>
                  <a:srgbClr val="1A1A1A"/>
                </a:solidFill>
                <a:latin typeface="Open Sans"/>
                <a:ea typeface="Open Sans"/>
                <a:cs typeface="Open Sans"/>
              </a:rPr>
              <a:t>Discharge Follow-up for Infants </a:t>
            </a:r>
            <a:endParaRPr lang="en-US" dirty="0"/>
          </a:p>
          <a:p>
            <a:pPr algn="ctr"/>
            <a:r>
              <a:rPr lang="en-US" sz="2400" dirty="0">
                <a:solidFill>
                  <a:srgbClr val="1A1A1A"/>
                </a:solidFill>
                <a:latin typeface="Open Sans"/>
                <a:ea typeface="Open Sans"/>
                <a:cs typeface="Open Sans"/>
              </a:rPr>
              <a:t>who have not Received Phototherapy</a:t>
            </a:r>
            <a:endParaRPr lang="en-US" dirty="0"/>
          </a:p>
        </p:txBody>
      </p:sp>
      <p:sp>
        <p:nvSpPr>
          <p:cNvPr id="5" name="TextBox 4">
            <a:extLst>
              <a:ext uri="{FF2B5EF4-FFF2-40B4-BE49-F238E27FC236}">
                <a16:creationId xmlns:a16="http://schemas.microsoft.com/office/drawing/2014/main" id="{8FFBF7C0-935D-E516-9E67-92C136FAB4AA}"/>
              </a:ext>
            </a:extLst>
          </p:cNvPr>
          <p:cNvSpPr txBox="1"/>
          <p:nvPr/>
        </p:nvSpPr>
        <p:spPr>
          <a:xfrm>
            <a:off x="183912" y="5804377"/>
            <a:ext cx="865585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rgbClr val="1A1A1A"/>
                </a:solidFill>
                <a:latin typeface="Open Sans"/>
                <a:cs typeface="Segoe UI"/>
              </a:rPr>
              <a:t> </a:t>
            </a:r>
            <a:r>
              <a:rPr lang="en-US" sz="1000" dirty="0" err="1">
                <a:solidFill>
                  <a:srgbClr val="1A1A1A"/>
                </a:solidFill>
                <a:latin typeface="Open Sans"/>
                <a:cs typeface="Segoe UI"/>
              </a:rPr>
              <a:t>aUse</a:t>
            </a:r>
            <a:r>
              <a:rPr lang="en-US" sz="1000" dirty="0">
                <a:solidFill>
                  <a:srgbClr val="1A1A1A"/>
                </a:solidFill>
                <a:latin typeface="Open Sans"/>
                <a:cs typeface="Segoe UI"/>
              </a:rPr>
              <a:t> clinical judgment and shared decision making to determine when to repeat the bilirubin measure within this 4 to 24 hour time window.</a:t>
            </a:r>
            <a:r>
              <a:rPr lang="en-US" sz="1000" dirty="0">
                <a:latin typeface="Open Sans"/>
                <a:cs typeface="Segoe UI"/>
              </a:rPr>
              <a:t>​</a:t>
            </a:r>
            <a:endParaRPr lang="en-US" sz="1000">
              <a:latin typeface="Open Sans"/>
              <a:ea typeface="Open Sans"/>
              <a:cs typeface="Segoe UI"/>
            </a:endParaRPr>
          </a:p>
          <a:p>
            <a:r>
              <a:rPr lang="en-US" sz="1000" dirty="0" err="1">
                <a:solidFill>
                  <a:srgbClr val="1A1A1A"/>
                </a:solidFill>
                <a:latin typeface="Open Sans"/>
                <a:cs typeface="Segoe UI"/>
              </a:rPr>
              <a:t>bClinical</a:t>
            </a:r>
            <a:r>
              <a:rPr lang="en-US" sz="1000" dirty="0">
                <a:solidFill>
                  <a:srgbClr val="1A1A1A"/>
                </a:solidFill>
                <a:latin typeface="Open Sans"/>
                <a:cs typeface="Segoe UI"/>
              </a:rPr>
              <a:t> judgment decisions should include physical examination, the presence of risk factors for the development of hyperbilirubinemia (Table 1) or hyperbilirubinemia neurotoxicity risk factors (Table 2), feeding adequacy, weight trajectory, and family support.</a:t>
            </a:r>
            <a:r>
              <a:rPr lang="en-US" sz="1000" dirty="0">
                <a:latin typeface="Open Sans"/>
                <a:cs typeface="Segoe UI"/>
              </a:rPr>
              <a:t>​</a:t>
            </a:r>
            <a:endParaRPr lang="en-US" sz="1000">
              <a:latin typeface="Open Sans"/>
              <a:ea typeface="Open Sans"/>
              <a:cs typeface="Segoe UI"/>
            </a:endParaRPr>
          </a:p>
        </p:txBody>
      </p:sp>
    </p:spTree>
    <p:extLst>
      <p:ext uri="{BB962C8B-B14F-4D97-AF65-F5344CB8AC3E}">
        <p14:creationId xmlns:p14="http://schemas.microsoft.com/office/powerpoint/2010/main" val="18360647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972" y="2675467"/>
            <a:ext cx="8601654" cy="3450696"/>
          </a:xfrm>
        </p:spPr>
        <p:txBody>
          <a:bodyPr vert="horz" lIns="91440" tIns="45720" rIns="91440" bIns="45720" rtlCol="0" anchor="t">
            <a:normAutofit fontScale="92500" lnSpcReduction="10000"/>
          </a:bodyPr>
          <a:lstStyle/>
          <a:p>
            <a:r>
              <a:rPr lang="en-US" dirty="0"/>
              <a:t>Prolonged levels of unconjugated hyperbilirubinemia</a:t>
            </a:r>
          </a:p>
          <a:p>
            <a:pPr marL="575945" lvl="1"/>
            <a:r>
              <a:rPr lang="en-US" dirty="0"/>
              <a:t>May last up to 3 months</a:t>
            </a:r>
          </a:p>
          <a:p>
            <a:pPr marL="575945" lvl="1"/>
            <a:r>
              <a:rPr lang="en-US" dirty="0"/>
              <a:t>Almost always </a:t>
            </a:r>
            <a:r>
              <a:rPr lang="en-US" dirty="0" err="1"/>
              <a:t>nonpathologic</a:t>
            </a:r>
            <a:r>
              <a:rPr lang="en-US" dirty="0"/>
              <a:t> and not associated with direct/conjugated hyperbilirubinemia</a:t>
            </a:r>
          </a:p>
          <a:p>
            <a:r>
              <a:rPr lang="en-US" dirty="0"/>
              <a:t>Visible jaundice for several weeks</a:t>
            </a:r>
          </a:p>
          <a:p>
            <a:r>
              <a:rPr lang="en-US" dirty="0"/>
              <a:t>As long as pathologic causes are excluded, and the infant is well, growing, and thriving, continue breastfeeding</a:t>
            </a:r>
          </a:p>
          <a:p>
            <a:r>
              <a:rPr lang="en-US" dirty="0"/>
              <a:t>Probably caused by factors in breast milk that block certain proteins in the liver that break down bilirubin so level can increase with increased breastmilk intake</a:t>
            </a:r>
          </a:p>
        </p:txBody>
      </p:sp>
      <p:sp>
        <p:nvSpPr>
          <p:cNvPr id="2" name="Title 1"/>
          <p:cNvSpPr>
            <a:spLocks noGrp="1"/>
          </p:cNvSpPr>
          <p:nvPr>
            <p:ph type="title"/>
          </p:nvPr>
        </p:nvSpPr>
        <p:spPr/>
        <p:txBody>
          <a:bodyPr>
            <a:normAutofit fontScale="90000"/>
          </a:bodyPr>
          <a:lstStyle/>
          <a:p>
            <a:r>
              <a:rPr lang="en-US" dirty="0"/>
              <a:t>Breastmilk Jaundice or</a:t>
            </a:r>
            <a:br>
              <a:rPr lang="en-US" dirty="0"/>
            </a:br>
            <a:r>
              <a:rPr lang="en-US" dirty="0"/>
              <a:t>Breastmilk Jaundice Syndrome</a:t>
            </a:r>
          </a:p>
        </p:txBody>
      </p:sp>
    </p:spTree>
    <p:extLst>
      <p:ext uri="{BB962C8B-B14F-4D97-AF65-F5344CB8AC3E}">
        <p14:creationId xmlns:p14="http://schemas.microsoft.com/office/powerpoint/2010/main" val="24299703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7EAB60AC-2E9B-6F01-92E0-6F6F410498A9}"/>
              </a:ext>
            </a:extLst>
          </p:cNvPr>
          <p:cNvPicPr>
            <a:picLocks noGrp="1" noChangeAspect="1"/>
          </p:cNvPicPr>
          <p:nvPr>
            <p:ph idx="1"/>
          </p:nvPr>
        </p:nvPicPr>
        <p:blipFill rotWithShape="1">
          <a:blip r:embed="rId2"/>
          <a:srcRect l="13773" t="39949" r="14921" b="25700"/>
          <a:stretch/>
        </p:blipFill>
        <p:spPr>
          <a:xfrm>
            <a:off x="-1914" y="2675468"/>
            <a:ext cx="9103995" cy="2468361"/>
          </a:xfrm>
        </p:spPr>
      </p:pic>
      <p:sp>
        <p:nvSpPr>
          <p:cNvPr id="3" name="Title 2">
            <a:extLst>
              <a:ext uri="{FF2B5EF4-FFF2-40B4-BE49-F238E27FC236}">
                <a16:creationId xmlns:a16="http://schemas.microsoft.com/office/drawing/2014/main" id="{2B8238C8-CCDC-7414-E1BA-3E2FE2A2A1FD}"/>
              </a:ext>
            </a:extLst>
          </p:cNvPr>
          <p:cNvSpPr>
            <a:spLocks noGrp="1"/>
          </p:cNvSpPr>
          <p:nvPr>
            <p:ph type="title"/>
          </p:nvPr>
        </p:nvSpPr>
        <p:spPr/>
        <p:txBody>
          <a:bodyPr>
            <a:normAutofit fontScale="90000"/>
          </a:bodyPr>
          <a:lstStyle/>
          <a:p>
            <a:r>
              <a:rPr lang="en-US" dirty="0"/>
              <a:t>Suboptimal Intake v Breast milk Jaundice</a:t>
            </a:r>
          </a:p>
        </p:txBody>
      </p:sp>
      <p:sp>
        <p:nvSpPr>
          <p:cNvPr id="5" name="TextBox 4">
            <a:extLst>
              <a:ext uri="{FF2B5EF4-FFF2-40B4-BE49-F238E27FC236}">
                <a16:creationId xmlns:a16="http://schemas.microsoft.com/office/drawing/2014/main" id="{ED8E271A-E3F2-C57B-186C-C0B025D8DFE6}"/>
              </a:ext>
            </a:extLst>
          </p:cNvPr>
          <p:cNvSpPr txBox="1"/>
          <p:nvPr/>
        </p:nvSpPr>
        <p:spPr>
          <a:xfrm>
            <a:off x="60434" y="6130159"/>
            <a:ext cx="886547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https://abm.memberclicks.net/assets/DOCUMENTS/PROTOCOLS/22-jaundice-protocol-english.pdf</a:t>
            </a:r>
          </a:p>
        </p:txBody>
      </p:sp>
    </p:spTree>
    <p:extLst>
      <p:ext uri="{BB962C8B-B14F-4D97-AF65-F5344CB8AC3E}">
        <p14:creationId xmlns:p14="http://schemas.microsoft.com/office/powerpoint/2010/main" val="18143096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Thank you for completing Section 3 of Breastfeeding Education for Physicians. To obtain CME credit, please click on the link below, provide your information and complete the post-test </a:t>
            </a:r>
          </a:p>
          <a:p>
            <a:endParaRPr lang="en-US" u="sng" dirty="0">
              <a:hlinkClick r:id="rId2"/>
            </a:endParaRPr>
          </a:p>
          <a:p>
            <a:pPr marL="0" indent="0">
              <a:buNone/>
            </a:pPr>
            <a:r>
              <a:rPr lang="en-US" u="sng" dirty="0">
                <a:hlinkClick r:id="rId2"/>
              </a:rPr>
              <a:t>https://www.surveymonkey.com/s/BreastfeedingSection3</a:t>
            </a:r>
            <a:endParaRPr lang="en-US" dirty="0"/>
          </a:p>
          <a:p>
            <a:endParaRPr lang="en-US" dirty="0"/>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787884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2590800"/>
            <a:ext cx="8229600" cy="3916363"/>
          </a:xfrm>
        </p:spPr>
        <p:txBody>
          <a:bodyPr vert="horz" lIns="91440" tIns="45720" rIns="91440" bIns="45720" rtlCol="0" anchor="t">
            <a:normAutofit/>
          </a:bodyPr>
          <a:lstStyle/>
          <a:p>
            <a:pPr eaLnBrk="1" hangingPunct="1"/>
            <a:r>
              <a:rPr lang="en-US" dirty="0">
                <a:ea typeface="ＭＳ Ｐゴシック" pitchFamily="77" charset="-128"/>
              </a:rPr>
              <a:t>Average milk intake per day at 1 month is 750-800 ml (range 440-1200+)</a:t>
            </a:r>
          </a:p>
          <a:p>
            <a:pPr eaLnBrk="1" hangingPunct="1"/>
            <a:r>
              <a:rPr lang="en-US" dirty="0">
                <a:ea typeface="ＭＳ Ｐゴシック" pitchFamily="77" charset="-128"/>
              </a:rPr>
              <a:t>Average weight loss of 7% at 72 hours (not to exceed 10% in term newborns)</a:t>
            </a:r>
          </a:p>
          <a:p>
            <a:pPr eaLnBrk="1" hangingPunct="1"/>
            <a:r>
              <a:rPr lang="en-US" dirty="0">
                <a:ea typeface="ＭＳ Ｐゴシック"/>
              </a:rPr>
              <a:t>20-30 g/day weight gain from day 5 to 2 months</a:t>
            </a:r>
          </a:p>
          <a:p>
            <a:r>
              <a:rPr lang="en-US" dirty="0">
                <a:ea typeface="ＭＳ Ｐゴシック" pitchFamily="77" charset="-128"/>
              </a:rPr>
              <a:t>Normal timing to regain birth weight (by day 10)</a:t>
            </a:r>
          </a:p>
          <a:p>
            <a:r>
              <a:rPr lang="en-US" dirty="0">
                <a:ea typeface="ＭＳ Ｐゴシック" pitchFamily="77" charset="-128"/>
              </a:rPr>
              <a:t>At least 3 BM’s/day in first 4-6 weeks (after 6 weeks of life, one BM up to every 10 days is normal in an exclusively breastfed baby who is gaining weight normally)</a:t>
            </a:r>
          </a:p>
          <a:p>
            <a:pPr eaLnBrk="1" hangingPunct="1"/>
            <a:endParaRPr lang="en-US" dirty="0">
              <a:ea typeface="ＭＳ Ｐゴシック" pitchFamily="77" charset="-128"/>
            </a:endParaRPr>
          </a:p>
          <a:p>
            <a:pPr eaLnBrk="1" hangingPunct="1"/>
            <a:endParaRPr lang="en-US" dirty="0">
              <a:ea typeface="ＭＳ Ｐゴシック" pitchFamily="77" charset="-128"/>
            </a:endParaRPr>
          </a:p>
          <a:p>
            <a:pPr eaLnBrk="1" hangingPunct="1"/>
            <a:endParaRPr lang="en-US" dirty="0">
              <a:ea typeface="ＭＳ Ｐゴシック" pitchFamily="77" charset="-128"/>
            </a:endParaRPr>
          </a:p>
          <a:p>
            <a:pPr eaLnBrk="1" hangingPunct="1">
              <a:buFontTx/>
              <a:buNone/>
            </a:pPr>
            <a:endParaRPr lang="en-US" dirty="0">
              <a:ea typeface="ＭＳ Ｐゴシック" pitchFamily="77" charset="-128"/>
            </a:endParaRPr>
          </a:p>
        </p:txBody>
      </p:sp>
      <p:sp>
        <p:nvSpPr>
          <p:cNvPr id="16386" name="Rectangle 2"/>
          <p:cNvSpPr>
            <a:spLocks noGrp="1" noChangeArrowheads="1"/>
          </p:cNvSpPr>
          <p:nvPr>
            <p:ph type="title"/>
          </p:nvPr>
        </p:nvSpPr>
        <p:spPr>
          <a:xfrm>
            <a:off x="457200" y="381000"/>
            <a:ext cx="8229600" cy="1114425"/>
          </a:xfrm>
        </p:spPr>
        <p:txBody>
          <a:bodyPr>
            <a:noAutofit/>
          </a:bodyPr>
          <a:lstStyle/>
          <a:p>
            <a:pPr eaLnBrk="1" hangingPunct="1"/>
            <a:r>
              <a:rPr lang="en-US" sz="4000" dirty="0">
                <a:latin typeface="+mn-lt"/>
                <a:ea typeface="ＭＳ Ｐゴシック" pitchFamily="77" charset="-128"/>
              </a:rPr>
              <a:t>Nutritional Guidelines and Expectations</a:t>
            </a:r>
          </a:p>
        </p:txBody>
      </p:sp>
    </p:spTree>
    <p:extLst>
      <p:ext uri="{BB962C8B-B14F-4D97-AF65-F5344CB8AC3E}">
        <p14:creationId xmlns:p14="http://schemas.microsoft.com/office/powerpoint/2010/main" val="1242225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4"/>
          <p:cNvSpPr>
            <a:spLocks noGrp="1" noChangeArrowheads="1"/>
          </p:cNvSpPr>
          <p:nvPr>
            <p:ph type="title"/>
          </p:nvPr>
        </p:nvSpPr>
        <p:spPr>
          <a:xfrm>
            <a:off x="457200" y="304800"/>
            <a:ext cx="8229600" cy="1252728"/>
          </a:xfrm>
        </p:spPr>
        <p:txBody>
          <a:bodyPr/>
          <a:lstStyle/>
          <a:p>
            <a:pPr eaLnBrk="1" hangingPunct="1"/>
            <a:r>
              <a:rPr lang="en-US" dirty="0"/>
              <a:t>Average Daily Feed Volumes</a:t>
            </a:r>
          </a:p>
        </p:txBody>
      </p:sp>
      <p:sp>
        <p:nvSpPr>
          <p:cNvPr id="96259" name="Rectangle 5"/>
          <p:cNvSpPr>
            <a:spLocks noGrp="1" noChangeArrowheads="1"/>
          </p:cNvSpPr>
          <p:nvPr>
            <p:ph sz="quarter" idx="13"/>
          </p:nvPr>
        </p:nvSpPr>
        <p:spPr>
          <a:xfrm>
            <a:off x="609600" y="2057400"/>
            <a:ext cx="3889375" cy="4419600"/>
          </a:xfrm>
        </p:spPr>
        <p:txBody>
          <a:bodyPr>
            <a:normAutofit/>
          </a:bodyPr>
          <a:lstStyle/>
          <a:p>
            <a:pPr eaLnBrk="1" hangingPunct="1"/>
            <a:r>
              <a:rPr lang="en-US" dirty="0"/>
              <a:t>Birth to 2 weeks</a:t>
            </a:r>
          </a:p>
          <a:p>
            <a:pPr lvl="2" eaLnBrk="1" hangingPunct="1"/>
            <a:endParaRPr lang="en-US" sz="2200" dirty="0"/>
          </a:p>
          <a:p>
            <a:pPr eaLnBrk="1" hangingPunct="1"/>
            <a:r>
              <a:rPr lang="en-US" dirty="0"/>
              <a:t>2 weeks to 2 months</a:t>
            </a:r>
          </a:p>
          <a:p>
            <a:pPr lvl="2" eaLnBrk="1" hangingPunct="1"/>
            <a:endParaRPr lang="en-US" sz="2200" dirty="0"/>
          </a:p>
          <a:p>
            <a:pPr eaLnBrk="1" hangingPunct="1"/>
            <a:r>
              <a:rPr lang="en-US" dirty="0"/>
              <a:t>2-4 months</a:t>
            </a:r>
          </a:p>
          <a:p>
            <a:pPr lvl="2" eaLnBrk="1" hangingPunct="1"/>
            <a:endParaRPr lang="en-US" sz="2200" dirty="0"/>
          </a:p>
          <a:p>
            <a:pPr eaLnBrk="1" hangingPunct="1"/>
            <a:r>
              <a:rPr lang="en-US" dirty="0"/>
              <a:t>4-6 months</a:t>
            </a:r>
          </a:p>
          <a:p>
            <a:pPr lvl="2" eaLnBrk="1" hangingPunct="1"/>
            <a:endParaRPr lang="en-US" sz="2200" dirty="0"/>
          </a:p>
          <a:p>
            <a:pPr eaLnBrk="1" hangingPunct="1"/>
            <a:r>
              <a:rPr lang="en-US" dirty="0"/>
              <a:t>6-12 months</a:t>
            </a:r>
          </a:p>
        </p:txBody>
      </p:sp>
      <p:sp>
        <p:nvSpPr>
          <p:cNvPr id="96260" name="Rectangle 6"/>
          <p:cNvSpPr>
            <a:spLocks noGrp="1" noChangeArrowheads="1"/>
          </p:cNvSpPr>
          <p:nvPr>
            <p:ph sz="quarter" idx="14"/>
          </p:nvPr>
        </p:nvSpPr>
        <p:spPr>
          <a:xfrm>
            <a:off x="4648200" y="2057400"/>
            <a:ext cx="3889375" cy="4419600"/>
          </a:xfrm>
        </p:spPr>
        <p:txBody>
          <a:bodyPr>
            <a:normAutofit/>
          </a:bodyPr>
          <a:lstStyle/>
          <a:p>
            <a:pPr eaLnBrk="1" hangingPunct="1"/>
            <a:r>
              <a:rPr lang="en-US" dirty="0"/>
              <a:t>1/2-3oz 8-12x/d</a:t>
            </a:r>
          </a:p>
          <a:p>
            <a:pPr lvl="2" eaLnBrk="1" hangingPunct="1"/>
            <a:r>
              <a:rPr lang="en-US" sz="2200" dirty="0"/>
              <a:t>12 to 24oz/d</a:t>
            </a:r>
          </a:p>
          <a:p>
            <a:pPr eaLnBrk="1" hangingPunct="1"/>
            <a:r>
              <a:rPr lang="en-US" dirty="0"/>
              <a:t>3-5oz 8-10x/d</a:t>
            </a:r>
          </a:p>
          <a:p>
            <a:pPr lvl="2" eaLnBrk="1" hangingPunct="1"/>
            <a:r>
              <a:rPr lang="en-US" sz="2200" dirty="0"/>
              <a:t>16 to 32oz/d</a:t>
            </a:r>
          </a:p>
          <a:p>
            <a:pPr eaLnBrk="1" hangingPunct="1"/>
            <a:r>
              <a:rPr lang="en-US" dirty="0"/>
              <a:t>4-6oz 6-8x/d</a:t>
            </a:r>
          </a:p>
          <a:p>
            <a:pPr lvl="2" eaLnBrk="1" hangingPunct="1"/>
            <a:r>
              <a:rPr lang="en-US" sz="2200" dirty="0"/>
              <a:t>24 to 32oz/d</a:t>
            </a:r>
          </a:p>
          <a:p>
            <a:pPr eaLnBrk="1" hangingPunct="1"/>
            <a:r>
              <a:rPr lang="en-US" dirty="0"/>
              <a:t>5-7oz 5-7x/d</a:t>
            </a:r>
          </a:p>
          <a:p>
            <a:pPr lvl="2" eaLnBrk="1" hangingPunct="1"/>
            <a:r>
              <a:rPr lang="en-US" sz="2200" dirty="0"/>
              <a:t>24 to 36oz/d</a:t>
            </a:r>
          </a:p>
          <a:p>
            <a:pPr eaLnBrk="1" hangingPunct="1"/>
            <a:r>
              <a:rPr lang="en-US" dirty="0"/>
              <a:t>7-8oz 4-6x/d</a:t>
            </a:r>
          </a:p>
          <a:p>
            <a:pPr lvl="2" eaLnBrk="1" hangingPunct="1"/>
            <a:r>
              <a:rPr lang="en-US" sz="2200" dirty="0"/>
              <a:t>24 to 32oz/d</a:t>
            </a:r>
          </a:p>
        </p:txBody>
      </p:sp>
    </p:spTree>
    <p:extLst>
      <p:ext uri="{BB962C8B-B14F-4D97-AF65-F5344CB8AC3E}">
        <p14:creationId xmlns:p14="http://schemas.microsoft.com/office/powerpoint/2010/main" val="317732347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idx="1"/>
          </p:nvPr>
        </p:nvSpPr>
        <p:spPr>
          <a:xfrm>
            <a:off x="872067" y="2209800"/>
            <a:ext cx="7408333" cy="3916363"/>
          </a:xfrm>
        </p:spPr>
        <p:txBody>
          <a:bodyPr vert="horz" lIns="91440" tIns="45720" rIns="91440" bIns="45720" rtlCol="0" anchor="t">
            <a:normAutofit/>
          </a:bodyPr>
          <a:lstStyle/>
          <a:p>
            <a:pPr>
              <a:lnSpc>
                <a:spcPct val="120000"/>
              </a:lnSpc>
              <a:spcBef>
                <a:spcPts val="0"/>
              </a:spcBef>
              <a:defRPr/>
            </a:pPr>
            <a:r>
              <a:rPr lang="en-US" dirty="0"/>
              <a:t>First 3 months of life</a:t>
            </a:r>
          </a:p>
          <a:p>
            <a:pPr marL="575945" lvl="1">
              <a:lnSpc>
                <a:spcPct val="120000"/>
              </a:lnSpc>
              <a:spcBef>
                <a:spcPts val="0"/>
              </a:spcBef>
              <a:defRPr/>
            </a:pPr>
            <a:r>
              <a:rPr lang="en-US" b="1" dirty="0"/>
              <a:t>Weight gain is 20-30 g/d</a:t>
            </a:r>
          </a:p>
          <a:p>
            <a:pPr eaLnBrk="1" hangingPunct="1">
              <a:lnSpc>
                <a:spcPct val="120000"/>
              </a:lnSpc>
              <a:spcBef>
                <a:spcPts val="0"/>
              </a:spcBef>
            </a:pPr>
            <a:r>
              <a:rPr lang="en-US" dirty="0"/>
              <a:t>3 to 6 months of life</a:t>
            </a:r>
          </a:p>
          <a:p>
            <a:pPr marL="575945" lvl="1">
              <a:lnSpc>
                <a:spcPct val="120000"/>
              </a:lnSpc>
              <a:spcBef>
                <a:spcPts val="0"/>
              </a:spcBef>
            </a:pPr>
            <a:r>
              <a:rPr lang="en-US" dirty="0"/>
              <a:t>Weight gain 15 to 20 g/d</a:t>
            </a:r>
          </a:p>
          <a:p>
            <a:pPr marL="575945" lvl="1" eaLnBrk="1" hangingPunct="1">
              <a:lnSpc>
                <a:spcPct val="120000"/>
              </a:lnSpc>
              <a:spcBef>
                <a:spcPts val="0"/>
              </a:spcBef>
            </a:pPr>
            <a:r>
              <a:rPr lang="en-US" dirty="0"/>
              <a:t>Birth weight is generally doubled by 4-6 months</a:t>
            </a:r>
          </a:p>
          <a:p>
            <a:pPr eaLnBrk="1" hangingPunct="1">
              <a:lnSpc>
                <a:spcPct val="120000"/>
              </a:lnSpc>
              <a:spcBef>
                <a:spcPts val="0"/>
              </a:spcBef>
            </a:pPr>
            <a:r>
              <a:rPr lang="en-US" dirty="0"/>
              <a:t>6 to 12 months of life</a:t>
            </a:r>
          </a:p>
          <a:p>
            <a:pPr marL="575945" lvl="1">
              <a:lnSpc>
                <a:spcPct val="120000"/>
              </a:lnSpc>
              <a:spcBef>
                <a:spcPts val="0"/>
              </a:spcBef>
            </a:pPr>
            <a:r>
              <a:rPr lang="en-US" dirty="0"/>
              <a:t>Weight gain 10-15 g/d</a:t>
            </a:r>
          </a:p>
          <a:p>
            <a:pPr marL="575945" lvl="1" eaLnBrk="1" hangingPunct="1">
              <a:lnSpc>
                <a:spcPct val="120000"/>
              </a:lnSpc>
              <a:spcBef>
                <a:spcPts val="0"/>
              </a:spcBef>
            </a:pPr>
            <a:r>
              <a:rPr lang="en-US" dirty="0"/>
              <a:t>Birth weight is generally tripled by 12 months</a:t>
            </a:r>
          </a:p>
          <a:p>
            <a:pPr marL="575945" lvl="1" eaLnBrk="1" hangingPunct="1">
              <a:lnSpc>
                <a:spcPct val="120000"/>
              </a:lnSpc>
              <a:spcBef>
                <a:spcPts val="0"/>
              </a:spcBef>
            </a:pPr>
            <a:r>
              <a:rPr lang="en-US" b="1" dirty="0"/>
              <a:t>Complementary foods should be started ~6 months</a:t>
            </a:r>
          </a:p>
        </p:txBody>
      </p:sp>
      <p:sp>
        <p:nvSpPr>
          <p:cNvPr id="92162" name="Rectangle 2"/>
          <p:cNvSpPr>
            <a:spLocks noGrp="1" noChangeArrowheads="1"/>
          </p:cNvSpPr>
          <p:nvPr>
            <p:ph type="title"/>
          </p:nvPr>
        </p:nvSpPr>
        <p:spPr/>
        <p:txBody>
          <a:bodyPr/>
          <a:lstStyle/>
          <a:p>
            <a:pPr eaLnBrk="1" hangingPunct="1"/>
            <a:r>
              <a:rPr lang="en-US" dirty="0"/>
              <a:t>Feeding Guidelines: Growth</a:t>
            </a:r>
          </a:p>
        </p:txBody>
      </p:sp>
    </p:spTree>
    <p:extLst>
      <p:ext uri="{BB962C8B-B14F-4D97-AF65-F5344CB8AC3E}">
        <p14:creationId xmlns:p14="http://schemas.microsoft.com/office/powerpoint/2010/main" val="2007398072"/>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5490</Words>
  <Application>Microsoft Office PowerPoint</Application>
  <PresentationFormat>On-screen Show (4:3)</PresentationFormat>
  <Paragraphs>527</Paragraphs>
  <Slides>69</Slides>
  <Notes>16</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Waveform</vt:lpstr>
      <vt:lpstr>Breastfeeding Management</vt:lpstr>
      <vt:lpstr>Objectives</vt:lpstr>
      <vt:lpstr>Early Breastfeeding Management</vt:lpstr>
      <vt:lpstr>Early Breastfeeding Management</vt:lpstr>
      <vt:lpstr>Signs of successful feeds</vt:lpstr>
      <vt:lpstr>Signs of  Successful Transition to Mature Milk</vt:lpstr>
      <vt:lpstr>Nutritional Guidelines and Expectations</vt:lpstr>
      <vt:lpstr>Average Daily Feed Volumes</vt:lpstr>
      <vt:lpstr>Feeding Guidelines: Growth</vt:lpstr>
      <vt:lpstr>Positioning</vt:lpstr>
      <vt:lpstr>Cradle Hold</vt:lpstr>
      <vt:lpstr>Cross-cradle Hold</vt:lpstr>
      <vt:lpstr>Side-lying Hold</vt:lpstr>
      <vt:lpstr>Football Hold</vt:lpstr>
      <vt:lpstr>Laid Back Positioning</vt:lpstr>
      <vt:lpstr>Breast Crawl</vt:lpstr>
      <vt:lpstr>Proper Latch</vt:lpstr>
      <vt:lpstr>PowerPoint Presentation</vt:lpstr>
      <vt:lpstr>LATCH Score</vt:lpstr>
      <vt:lpstr>More on Positioning and Latch</vt:lpstr>
      <vt:lpstr>PowerPoint Presentation</vt:lpstr>
      <vt:lpstr>Sore Nipples</vt:lpstr>
      <vt:lpstr>Treatment of Sore Nipples</vt:lpstr>
      <vt:lpstr>Ankyloglossia</vt:lpstr>
      <vt:lpstr>Hazelbaker assessment tool for lingual frenulum function*</vt:lpstr>
      <vt:lpstr>Engorgement</vt:lpstr>
      <vt:lpstr>Obstructed Lactiferous Duct</vt:lpstr>
      <vt:lpstr>Mastitis</vt:lpstr>
      <vt:lpstr>Late Preterm Infant 34 0/7 to 36 6/7 weeks gestation</vt:lpstr>
      <vt:lpstr>Candidiasis</vt:lpstr>
      <vt:lpstr>Candidiasis</vt:lpstr>
      <vt:lpstr>ABM Protocol: Hypoglycemia</vt:lpstr>
      <vt:lpstr>Hypoglycemia</vt:lpstr>
      <vt:lpstr>Effect of Hypoglycemia</vt:lpstr>
      <vt:lpstr>Definition of Hypoglycemia</vt:lpstr>
      <vt:lpstr>Routine Monitoring for Hypoglycemia</vt:lpstr>
      <vt:lpstr>Conditions with High Risk  of Hypoglycemia</vt:lpstr>
      <vt:lpstr>Conditions with High Risk  of Hypoglycemia: Neonatal Conditions</vt:lpstr>
      <vt:lpstr>Clinical Manifestations of Possible Hypoglycemia</vt:lpstr>
      <vt:lpstr>Timing of Screening for Hypoglycemia</vt:lpstr>
      <vt:lpstr>Management of Hypoglycemia</vt:lpstr>
      <vt:lpstr>Management of Hypoglycemia</vt:lpstr>
      <vt:lpstr>Treatment of  Asymptomatic Hypoglycemia</vt:lpstr>
      <vt:lpstr>Treatment of  Asymptomatic Hypoglycemia</vt:lpstr>
      <vt:lpstr>Treatment of  Asymptomatic Hypoglycemia</vt:lpstr>
      <vt:lpstr>Treatment of  Symptomatic Hypoglycemia</vt:lpstr>
      <vt:lpstr>Treatment of  Symptomatic Hypoglycemia</vt:lpstr>
      <vt:lpstr>Treatment of  Symptomatic Hypoglycemia</vt:lpstr>
      <vt:lpstr>Management of Neonatal Hypoglycemia  (Gestational Age ≥ 35 +0/7 weeks) </vt:lpstr>
      <vt:lpstr>Management of Neonatal Hypoglycemia  (Gestational Age ≥ 35 +0/7 weeks) </vt:lpstr>
      <vt:lpstr>Jaundice in Breastfeeding Infants</vt:lpstr>
      <vt:lpstr>PowerPoint Presentation</vt:lpstr>
      <vt:lpstr>PowerPoint Presentation</vt:lpstr>
      <vt:lpstr>PowerPoint Presentation</vt:lpstr>
      <vt:lpstr>Assessment of Jaundice</vt:lpstr>
      <vt:lpstr>PowerPoint Presentation</vt:lpstr>
      <vt:lpstr>PowerPoint Presentation</vt:lpstr>
      <vt:lpstr>Jaundice Treatment Inpatient</vt:lpstr>
      <vt:lpstr>Jaundice Treatment after Discharge</vt:lpstr>
      <vt:lpstr>Monitoring Infants Receiving Phototherapy</vt:lpstr>
      <vt:lpstr>Discontinuing Phototherapy</vt:lpstr>
      <vt:lpstr>Follow-up after Phototherapy</vt:lpstr>
      <vt:lpstr>PowerPoint Presentation</vt:lpstr>
      <vt:lpstr>PowerPoint Presentation</vt:lpstr>
      <vt:lpstr>PowerPoint Presentation</vt:lpstr>
      <vt:lpstr>PowerPoint Presentation</vt:lpstr>
      <vt:lpstr>Breastmilk Jaundice or Breastmilk Jaundice Syndrome</vt:lpstr>
      <vt:lpstr>Suboptimal Intake v Breast milk Jaundice</vt:lpstr>
      <vt:lpstr>PowerPoint Presentation</vt:lpstr>
    </vt:vector>
  </TitlesOfParts>
  <Company>University of South Carolina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Breastfeeding Management</dc:title>
  <dc:creator>Kojo Danquah-Duah</dc:creator>
  <cp:lastModifiedBy>Adrienne Ross</cp:lastModifiedBy>
  <cp:revision>879</cp:revision>
  <dcterms:created xsi:type="dcterms:W3CDTF">2014-03-06T16:05:30Z</dcterms:created>
  <dcterms:modified xsi:type="dcterms:W3CDTF">2023-02-27T19:27:15Z</dcterms:modified>
</cp:coreProperties>
</file>