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wmf" ContentType="image/x-wmf"/>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charts/chart1.xml" ContentType="application/vnd.openxmlformats-officedocument.drawingml.chart+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62"/>
  </p:notesMasterIdLst>
  <p:sldIdLst>
    <p:sldId id="257" r:id="rId2"/>
    <p:sldId id="316" r:id="rId3"/>
    <p:sldId id="259" r:id="rId4"/>
    <p:sldId id="260" r:id="rId5"/>
    <p:sldId id="261" r:id="rId6"/>
    <p:sldId id="262" r:id="rId7"/>
    <p:sldId id="263" r:id="rId8"/>
    <p:sldId id="265" r:id="rId9"/>
    <p:sldId id="266" r:id="rId10"/>
    <p:sldId id="267" r:id="rId11"/>
    <p:sldId id="268" r:id="rId12"/>
    <p:sldId id="269" r:id="rId13"/>
    <p:sldId id="270" r:id="rId14"/>
    <p:sldId id="271" r:id="rId15"/>
    <p:sldId id="272" r:id="rId16"/>
    <p:sldId id="273" r:id="rId17"/>
    <p:sldId id="274" r:id="rId18"/>
    <p:sldId id="275" r:id="rId19"/>
    <p:sldId id="276" r:id="rId20"/>
    <p:sldId id="277" r:id="rId21"/>
    <p:sldId id="278" r:id="rId22"/>
    <p:sldId id="31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93" r:id="rId38"/>
    <p:sldId id="294" r:id="rId39"/>
    <p:sldId id="295" r:id="rId40"/>
    <p:sldId id="296" r:id="rId41"/>
    <p:sldId id="297" r:id="rId42"/>
    <p:sldId id="298" r:id="rId43"/>
    <p:sldId id="299" r:id="rId44"/>
    <p:sldId id="300" r:id="rId45"/>
    <p:sldId id="301" r:id="rId46"/>
    <p:sldId id="302" r:id="rId47"/>
    <p:sldId id="303" r:id="rId48"/>
    <p:sldId id="304" r:id="rId49"/>
    <p:sldId id="305" r:id="rId50"/>
    <p:sldId id="306" r:id="rId51"/>
    <p:sldId id="307" r:id="rId52"/>
    <p:sldId id="308" r:id="rId53"/>
    <p:sldId id="309" r:id="rId54"/>
    <p:sldId id="310" r:id="rId55"/>
    <p:sldId id="311" r:id="rId56"/>
    <p:sldId id="312" r:id="rId57"/>
    <p:sldId id="313" r:id="rId58"/>
    <p:sldId id="314" r:id="rId59"/>
    <p:sldId id="315" r:id="rId60"/>
    <p:sldId id="317" r:id="rId6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7E168DD-5D92-29DD-2A36-83BFB12B4365}" v="396" dt="2022-09-14T15:05:01.943"/>
    <p1510:client id="{81CC479A-D03A-8509-70C0-4556C107A7EA}" v="242" dt="2022-09-07T17:18:48.122"/>
    <p1510:client id="{F7EA2F0B-41E4-C0BA-A182-196DD4BB5FFF}" v="20" dt="2022-10-26T14:43:53.24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3" d="100"/>
          <a:sy n="73" d="100"/>
        </p:scale>
        <p:origin x="1296" y="6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ableStyles" Target="tableStyle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microsoft.com/office/2015/10/relationships/revisionInfo" Target="revisionInfo.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22583038057742852"/>
          <c:y val="5.3085875984251969E-2"/>
          <c:w val="0.65750295275590553"/>
          <c:h val="0.82534645669291362"/>
        </c:manualLayout>
      </c:layout>
      <c:barChart>
        <c:barDir val="col"/>
        <c:grouping val="stacked"/>
        <c:varyColors val="0"/>
        <c:ser>
          <c:idx val="0"/>
          <c:order val="0"/>
          <c:tx>
            <c:strRef>
              <c:f>Sheet1!$B$1</c:f>
              <c:strCache>
                <c:ptCount val="1"/>
                <c:pt idx="0">
                  <c:v>Protein</c:v>
                </c:pt>
              </c:strCache>
            </c:strRef>
          </c:tx>
          <c:invertIfNegative val="0"/>
          <c:cat>
            <c:strRef>
              <c:f>Sheet1!$A$2:$A$3</c:f>
              <c:strCache>
                <c:ptCount val="2"/>
                <c:pt idx="0">
                  <c:v>Foremilk</c:v>
                </c:pt>
                <c:pt idx="1">
                  <c:v>Hindmilk</c:v>
                </c:pt>
              </c:strCache>
            </c:strRef>
          </c:cat>
          <c:val>
            <c:numRef>
              <c:f>Sheet1!$B$2:$B$3</c:f>
              <c:numCache>
                <c:formatCode>0.0</c:formatCode>
                <c:ptCount val="2"/>
                <c:pt idx="0">
                  <c:v>0.9</c:v>
                </c:pt>
                <c:pt idx="1">
                  <c:v>0.70000000000000062</c:v>
                </c:pt>
              </c:numCache>
            </c:numRef>
          </c:val>
          <c:extLst>
            <c:ext xmlns:c16="http://schemas.microsoft.com/office/drawing/2014/chart" uri="{C3380CC4-5D6E-409C-BE32-E72D297353CC}">
              <c16:uniqueId val="{00000000-A7E0-4DD0-BC36-8545E044EDA3}"/>
            </c:ext>
          </c:extLst>
        </c:ser>
        <c:ser>
          <c:idx val="1"/>
          <c:order val="1"/>
          <c:tx>
            <c:strRef>
              <c:f>Sheet1!$C$1</c:f>
              <c:strCache>
                <c:ptCount val="1"/>
                <c:pt idx="0">
                  <c:v>Fat</c:v>
                </c:pt>
              </c:strCache>
            </c:strRef>
          </c:tx>
          <c:invertIfNegative val="0"/>
          <c:cat>
            <c:strRef>
              <c:f>Sheet1!$A$2:$A$3</c:f>
              <c:strCache>
                <c:ptCount val="2"/>
                <c:pt idx="0">
                  <c:v>Foremilk</c:v>
                </c:pt>
                <c:pt idx="1">
                  <c:v>Hindmilk</c:v>
                </c:pt>
              </c:strCache>
            </c:strRef>
          </c:cat>
          <c:val>
            <c:numRef>
              <c:f>Sheet1!$C$2:$C$3</c:f>
              <c:numCache>
                <c:formatCode>0.0</c:formatCode>
                <c:ptCount val="2"/>
                <c:pt idx="0">
                  <c:v>1.7000000000000013</c:v>
                </c:pt>
                <c:pt idx="1">
                  <c:v>5.5</c:v>
                </c:pt>
              </c:numCache>
            </c:numRef>
          </c:val>
          <c:extLst>
            <c:ext xmlns:c16="http://schemas.microsoft.com/office/drawing/2014/chart" uri="{C3380CC4-5D6E-409C-BE32-E72D297353CC}">
              <c16:uniqueId val="{00000001-A7E0-4DD0-BC36-8545E044EDA3}"/>
            </c:ext>
          </c:extLst>
        </c:ser>
        <c:dLbls>
          <c:showLegendKey val="0"/>
          <c:showVal val="0"/>
          <c:showCatName val="0"/>
          <c:showSerName val="0"/>
          <c:showPercent val="0"/>
          <c:showBubbleSize val="0"/>
        </c:dLbls>
        <c:gapWidth val="150"/>
        <c:overlap val="100"/>
        <c:axId val="132004096"/>
        <c:axId val="132009984"/>
      </c:barChart>
      <c:catAx>
        <c:axId val="132004096"/>
        <c:scaling>
          <c:orientation val="minMax"/>
        </c:scaling>
        <c:delete val="0"/>
        <c:axPos val="b"/>
        <c:numFmt formatCode="General" sourceLinked="0"/>
        <c:majorTickMark val="out"/>
        <c:minorTickMark val="none"/>
        <c:tickLblPos val="nextTo"/>
        <c:crossAx val="132009984"/>
        <c:crosses val="autoZero"/>
        <c:auto val="1"/>
        <c:lblAlgn val="ctr"/>
        <c:lblOffset val="100"/>
        <c:noMultiLvlLbl val="0"/>
      </c:catAx>
      <c:valAx>
        <c:axId val="132009984"/>
        <c:scaling>
          <c:orientation val="minMax"/>
        </c:scaling>
        <c:delete val="0"/>
        <c:axPos val="l"/>
        <c:majorGridlines/>
        <c:numFmt formatCode="0.0" sourceLinked="1"/>
        <c:majorTickMark val="out"/>
        <c:minorTickMark val="none"/>
        <c:tickLblPos val="nextTo"/>
        <c:crossAx val="132004096"/>
        <c:crosses val="autoZero"/>
        <c:crossBetween val="between"/>
      </c:valAx>
    </c:plotArea>
    <c:legend>
      <c:legendPos val="r"/>
      <c:overlay val="0"/>
    </c:legend>
    <c:plotVisOnly val="1"/>
    <c:dispBlanksAs val="gap"/>
    <c:showDLblsOverMax val="0"/>
  </c:chart>
  <c:txPr>
    <a:bodyPr/>
    <a:lstStyle/>
    <a:p>
      <a:pPr>
        <a:defRPr sz="1800"/>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9A14A43-812F-470B-A642-5536E39A03F9}" type="datetimeFigureOut">
              <a:rPr lang="en-US" smtClean="0"/>
              <a:pPr/>
              <a:t>2/27/2023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235C024-FD65-4D93-97E0-4EB9466E8932}" type="slidenum">
              <a:rPr lang="en-US" smtClean="0"/>
              <a:pPr/>
              <a:t>‹#›</a:t>
            </a:fld>
            <a:endParaRPr lang="en-US"/>
          </a:p>
        </p:txBody>
      </p:sp>
    </p:spTree>
    <p:extLst>
      <p:ext uri="{BB962C8B-B14F-4D97-AF65-F5344CB8AC3E}">
        <p14:creationId xmlns:p14="http://schemas.microsoft.com/office/powerpoint/2010/main" val="12652145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3" Type="http://schemas.openxmlformats.org/officeDocument/2006/relationships/hyperlink" Target="http://www.breastfeedingbasics.org/cgi-bin/memcite.cgi?name=LAWRENCE2005" TargetMode="External"/><Relationship Id="rId2" Type="http://schemas.openxmlformats.org/officeDocument/2006/relationships/slide" Target="../slides/slide47.xml"/><Relationship Id="rId1" Type="http://schemas.openxmlformats.org/officeDocument/2006/relationships/notesMaster" Target="../notesMasters/notesMaster1.xml"/><Relationship Id="rId4" Type="http://schemas.openxmlformats.org/officeDocument/2006/relationships/hyperlink" Target="http://www.breastfeedingbasics.org/cgi-bin/getcite.cgi?name=LAWRENCE2005" TargetMode="Externa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To be designated</a:t>
            </a:r>
            <a:r>
              <a:rPr lang="en-US" baseline="0" dirty="0"/>
              <a:t> as a “Baby Friendly” institution, hospitals must follow the guidelines in the 10 steps and then be evaluated on how well these items are implemented.  Part of that designation is staff training.  Physicians must receive 3 hours of breastfeeding education for compliance.</a:t>
            </a:r>
            <a:endParaRPr lang="en-US" dirty="0"/>
          </a:p>
        </p:txBody>
      </p:sp>
      <p:sp>
        <p:nvSpPr>
          <p:cNvPr id="4" name="Slide Number Placeholder 3"/>
          <p:cNvSpPr>
            <a:spLocks noGrp="1"/>
          </p:cNvSpPr>
          <p:nvPr>
            <p:ph type="sldNum" sz="quarter" idx="10"/>
          </p:nvPr>
        </p:nvSpPr>
        <p:spPr/>
        <p:txBody>
          <a:bodyPr/>
          <a:lstStyle/>
          <a:p>
            <a:fld id="{625846C7-F210-455F-84F0-3C04D792A77D}" type="slidenum">
              <a:rPr lang="en-US" smtClean="0">
                <a:solidFill>
                  <a:prstClr val="black"/>
                </a:solidFill>
              </a:rPr>
              <a:pPr/>
              <a:t>1</a:t>
            </a:fld>
            <a:endParaRPr lang="en-US" dirty="0">
              <a:solidFill>
                <a:prstClr val="black"/>
              </a:solidFill>
            </a:endParaRPr>
          </a:p>
        </p:txBody>
      </p:sp>
    </p:spTree>
    <p:extLst>
      <p:ext uri="{BB962C8B-B14F-4D97-AF65-F5344CB8AC3E}">
        <p14:creationId xmlns:p14="http://schemas.microsoft.com/office/powerpoint/2010/main" val="28929759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819A4E72-E5F9-4590-874C-2F0F3E3EAFE1}" type="slidenum">
              <a:rPr lang="en-US" smtClean="0">
                <a:solidFill>
                  <a:prstClr val="black"/>
                </a:solidFill>
              </a:rPr>
              <a:pPr/>
              <a:t>11</a:t>
            </a:fld>
            <a:endParaRPr lang="en-US">
              <a:solidFill>
                <a:prstClr val="black"/>
              </a:solidFill>
            </a:endParaRPr>
          </a:p>
        </p:txBody>
      </p:sp>
      <p:sp>
        <p:nvSpPr>
          <p:cNvPr id="143363" name="Rectangle 2"/>
          <p:cNvSpPr>
            <a:spLocks noGrp="1" noRot="1" noChangeAspect="1" noChangeArrowheads="1" noTextEdit="1"/>
          </p:cNvSpPr>
          <p:nvPr>
            <p:ph type="sldImg"/>
          </p:nvPr>
        </p:nvSpPr>
        <p:spPr>
          <a:ln/>
        </p:spPr>
      </p:sp>
      <p:sp>
        <p:nvSpPr>
          <p:cNvPr id="14336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t>Another pituitary factor works along with estrogen- likely growth hormone.</a:t>
            </a:r>
          </a:p>
          <a:p>
            <a:pPr eaLnBrk="1" hangingPunct="1"/>
            <a:r>
              <a:rPr lang="en-US"/>
              <a:t>Estrogen and progesterone facilitate the formation of the terminal duct lobular unit.  Full alveolar development requires pregnancy hormones.</a:t>
            </a:r>
          </a:p>
          <a:p>
            <a:pPr eaLnBrk="1" hangingPunct="1"/>
            <a:r>
              <a:rPr lang="en-US"/>
              <a:t>Luteal phase is the second half of the menstrual cycle.</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A5B8833F-1BF5-478B-B5F7-ADC04A1561A4}" type="slidenum">
              <a:rPr lang="en-US" smtClean="0">
                <a:solidFill>
                  <a:prstClr val="black"/>
                </a:solidFill>
              </a:rPr>
              <a:pPr/>
              <a:t>12</a:t>
            </a:fld>
            <a:endParaRPr lang="en-US">
              <a:solidFill>
                <a:prstClr val="black"/>
              </a:solidFill>
            </a:endParaRPr>
          </a:p>
        </p:txBody>
      </p:sp>
      <p:sp>
        <p:nvSpPr>
          <p:cNvPr id="144387" name="Rectangle 2"/>
          <p:cNvSpPr>
            <a:spLocks noGrp="1" noRot="1" noChangeAspect="1" noChangeArrowheads="1" noTextEdit="1"/>
          </p:cNvSpPr>
          <p:nvPr>
            <p:ph type="sldImg"/>
          </p:nvPr>
        </p:nvSpPr>
        <p:spPr>
          <a:ln/>
        </p:spPr>
      </p:sp>
      <p:sp>
        <p:nvSpPr>
          <p:cNvPr id="1443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A41AB2F3-510B-4C52-9CB0-A1CE12867D98}" type="slidenum">
              <a:rPr lang="en-US" smtClean="0">
                <a:solidFill>
                  <a:prstClr val="black"/>
                </a:solidFill>
              </a:rPr>
              <a:pPr/>
              <a:t>13</a:t>
            </a:fld>
            <a:endParaRPr lang="en-US" dirty="0">
              <a:solidFill>
                <a:prstClr val="black"/>
              </a:solidFill>
            </a:endParaRPr>
          </a:p>
        </p:txBody>
      </p:sp>
      <p:sp>
        <p:nvSpPr>
          <p:cNvPr id="145411" name="Rectangle 2"/>
          <p:cNvSpPr>
            <a:spLocks noGrp="1" noRot="1" noChangeAspect="1" noChangeArrowheads="1" noTextEdit="1"/>
          </p:cNvSpPr>
          <p:nvPr>
            <p:ph type="sldImg"/>
          </p:nvPr>
        </p:nvSpPr>
        <p:spPr>
          <a:ln/>
        </p:spPr>
      </p:sp>
      <p:sp>
        <p:nvSpPr>
          <p:cNvPr id="1454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dirty="0"/>
              <a:t>Either prolactin or </a:t>
            </a:r>
            <a:r>
              <a:rPr lang="en-US" dirty="0" err="1"/>
              <a:t>hpl</a:t>
            </a:r>
            <a:r>
              <a:rPr lang="en-US" dirty="0"/>
              <a:t> work with progesterone to bring about the final stages of mammary growth and differentiation including nipple and areolar growth</a:t>
            </a:r>
          </a:p>
          <a:p>
            <a:pPr eaLnBrk="1" hangingPunct="1"/>
            <a:r>
              <a:rPr lang="en-US" dirty="0"/>
              <a:t>Women may notice superficial veins as breasts enlarge, darkening of areola pigmentation, protrusion of </a:t>
            </a:r>
            <a:r>
              <a:rPr lang="en-US" dirty="0" err="1"/>
              <a:t>montgomery</a:t>
            </a:r>
            <a:r>
              <a:rPr lang="en-US" dirty="0"/>
              <a:t> tubercles.  Some women may have a slight leakage of colostrum during the second half of pregnancy.</a:t>
            </a:r>
          </a:p>
          <a:p>
            <a:pPr eaLnBrk="1" hangingPunct="1"/>
            <a:r>
              <a:rPr lang="en-US" dirty="0"/>
              <a:t>By mid pregnancy, the breast has extensive lobular clusters and lactose can be detected in blood and urine.</a:t>
            </a:r>
          </a:p>
          <a:p>
            <a:pPr eaLnBrk="1" hangingPunct="1"/>
            <a:r>
              <a:rPr lang="en-US" dirty="0"/>
              <a:t>The secreted glandular fluid contains increased lactose, protein, immunoglobulins and decreased Na and Cl.</a:t>
            </a:r>
          </a:p>
          <a:p>
            <a:pPr eaLnBrk="1" hangingPunct="1"/>
            <a:r>
              <a:rPr lang="en-US" dirty="0"/>
              <a:t>Elevated levels of progesterone and estrogen keep milk from being secreted until </a:t>
            </a:r>
            <a:r>
              <a:rPr lang="en-US" dirty="0" err="1"/>
              <a:t>lactogenesis</a:t>
            </a:r>
            <a:r>
              <a:rPr lang="en-US" dirty="0"/>
              <a:t> stage 2 when those hormone levels fall.  Prolactin level remains elevated.</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6FC0634F-6F2D-4787-A0AD-2BC72049DC21}" type="slidenum">
              <a:rPr lang="en-US" smtClean="0">
                <a:solidFill>
                  <a:prstClr val="black"/>
                </a:solidFill>
              </a:rPr>
              <a:pPr/>
              <a:t>14</a:t>
            </a:fld>
            <a:endParaRPr lang="en-US">
              <a:solidFill>
                <a:prstClr val="black"/>
              </a:solidFill>
            </a:endParaRPr>
          </a:p>
        </p:txBody>
      </p:sp>
      <p:sp>
        <p:nvSpPr>
          <p:cNvPr id="146435" name="Rectangle 2"/>
          <p:cNvSpPr>
            <a:spLocks noGrp="1" noRot="1" noChangeAspect="1" noChangeArrowheads="1" noTextEdit="1"/>
          </p:cNvSpPr>
          <p:nvPr>
            <p:ph type="sldImg"/>
          </p:nvPr>
        </p:nvSpPr>
        <p:spPr>
          <a:ln/>
        </p:spPr>
      </p:sp>
      <p:sp>
        <p:nvSpPr>
          <p:cNvPr id="1464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dirty="0"/>
              <a:t>Major volume increase occurs around 40h post partum- but anywhere from day 2 to 5; occurs earlier in multiparous women than in </a:t>
            </a:r>
            <a:r>
              <a:rPr lang="en-US" dirty="0" err="1"/>
              <a:t>primiparous</a:t>
            </a:r>
            <a:r>
              <a:rPr lang="en-US" dirty="0"/>
              <a:t> women. </a:t>
            </a:r>
          </a:p>
          <a:p>
            <a:pPr eaLnBrk="1" hangingPunct="1"/>
            <a:r>
              <a:rPr lang="en-US" dirty="0"/>
              <a:t>Don’t use term “milk comes in” because it leads women to believe there is none before then.  Generally there is enough colostrum to meet the term infant’s needs.</a:t>
            </a:r>
          </a:p>
          <a:p>
            <a:pPr eaLnBrk="1" hangingPunct="1"/>
            <a:r>
              <a:rPr lang="en-US" dirty="0"/>
              <a:t>Autocrine is supply-demand control- continued milk production depends on regular milk removal.</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B7BEF8D8-11AA-460B-9A98-380B9581DCC7}" type="slidenum">
              <a:rPr lang="en-US" smtClean="0">
                <a:solidFill>
                  <a:prstClr val="black"/>
                </a:solidFill>
              </a:rPr>
              <a:pPr/>
              <a:t>15</a:t>
            </a:fld>
            <a:endParaRPr lang="en-US" dirty="0">
              <a:solidFill>
                <a:prstClr val="black"/>
              </a:solidFill>
            </a:endParaRPr>
          </a:p>
        </p:txBody>
      </p:sp>
      <p:sp>
        <p:nvSpPr>
          <p:cNvPr id="147459" name="Rectangle 2"/>
          <p:cNvSpPr>
            <a:spLocks noGrp="1" noRot="1" noChangeAspect="1" noChangeArrowheads="1" noTextEdit="1"/>
          </p:cNvSpPr>
          <p:nvPr>
            <p:ph type="sldImg"/>
          </p:nvPr>
        </p:nvSpPr>
        <p:spPr>
          <a:ln/>
        </p:spPr>
      </p:sp>
      <p:sp>
        <p:nvSpPr>
          <p:cNvPr id="1474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dirty="0"/>
              <a:t>Decreased progesterone receptors should allow progesterone only birth control to be used once lactation is established.</a:t>
            </a:r>
          </a:p>
          <a:p>
            <a:pPr eaLnBrk="1" hangingPunct="1">
              <a:lnSpc>
                <a:spcPct val="90000"/>
              </a:lnSpc>
              <a:defRPr/>
            </a:pPr>
            <a:r>
              <a:rPr lang="en-US" sz="2400" dirty="0"/>
              <a:t>Citrate concentration increases- </a:t>
            </a:r>
            <a:r>
              <a:rPr lang="en-US" sz="2000" dirty="0"/>
              <a:t>Increased milk citrate is a reliable marker for stage 2</a:t>
            </a:r>
          </a:p>
          <a:p>
            <a:pPr eaLnBrk="1" hangingPunct="1"/>
            <a:endParaRPr 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29F80B03-F396-4AE1-8D34-3A8D633453F1}" type="slidenum">
              <a:rPr lang="en-US" smtClean="0">
                <a:solidFill>
                  <a:prstClr val="black"/>
                </a:solidFill>
              </a:rPr>
              <a:pPr/>
              <a:t>16</a:t>
            </a:fld>
            <a:endParaRPr lang="en-US">
              <a:solidFill>
                <a:prstClr val="black"/>
              </a:solidFill>
            </a:endParaRPr>
          </a:p>
        </p:txBody>
      </p:sp>
      <p:sp>
        <p:nvSpPr>
          <p:cNvPr id="148483" name="Rectangle 2"/>
          <p:cNvSpPr>
            <a:spLocks noGrp="1" noRot="1" noChangeAspect="1" noChangeArrowheads="1" noTextEdit="1"/>
          </p:cNvSpPr>
          <p:nvPr>
            <p:ph type="sldImg"/>
          </p:nvPr>
        </p:nvSpPr>
        <p:spPr>
          <a:ln/>
        </p:spPr>
      </p:sp>
      <p:sp>
        <p:nvSpPr>
          <p:cNvPr id="1484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F888316B-F202-4321-A025-E4B9A8011F17}" type="slidenum">
              <a:rPr lang="en-US" smtClean="0">
                <a:solidFill>
                  <a:prstClr val="black"/>
                </a:solidFill>
              </a:rPr>
              <a:pPr/>
              <a:t>17</a:t>
            </a:fld>
            <a:endParaRPr lang="en-US">
              <a:solidFill>
                <a:prstClr val="black"/>
              </a:solidFill>
            </a:endParaRPr>
          </a:p>
        </p:txBody>
      </p:sp>
      <p:sp>
        <p:nvSpPr>
          <p:cNvPr id="149507" name="Rectangle 2"/>
          <p:cNvSpPr>
            <a:spLocks noGrp="1" noRot="1" noChangeAspect="1" noChangeArrowheads="1" noTextEdit="1"/>
          </p:cNvSpPr>
          <p:nvPr>
            <p:ph type="sldImg"/>
          </p:nvPr>
        </p:nvSpPr>
        <p:spPr>
          <a:ln/>
        </p:spPr>
      </p:sp>
      <p:sp>
        <p:nvSpPr>
          <p:cNvPr id="1495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dirty="0"/>
              <a:t>Prolactin is withdrawn (in many species)</a:t>
            </a:r>
          </a:p>
          <a:p>
            <a:pPr eaLnBrk="1" hangingPunct="1"/>
            <a:endParaRPr lang="en-US"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ECF0FE8B-D020-4064-95FF-FE0BCE4EDD04}" type="slidenum">
              <a:rPr lang="en-US" smtClean="0">
                <a:solidFill>
                  <a:prstClr val="black"/>
                </a:solidFill>
              </a:rPr>
              <a:pPr/>
              <a:t>18</a:t>
            </a:fld>
            <a:endParaRPr lang="en-US">
              <a:solidFill>
                <a:prstClr val="black"/>
              </a:solidFill>
            </a:endParaRPr>
          </a:p>
        </p:txBody>
      </p:sp>
      <p:sp>
        <p:nvSpPr>
          <p:cNvPr id="150531" name="Rectangle 2"/>
          <p:cNvSpPr>
            <a:spLocks noGrp="1" noRot="1" noChangeAspect="1" noChangeArrowheads="1" noTextEdit="1"/>
          </p:cNvSpPr>
          <p:nvPr>
            <p:ph type="sldImg"/>
          </p:nvPr>
        </p:nvSpPr>
        <p:spPr>
          <a:ln/>
        </p:spPr>
      </p:sp>
      <p:sp>
        <p:nvSpPr>
          <p:cNvPr id="1505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dirty="0"/>
              <a:t>Opiates also suppress oxytocin release</a:t>
            </a:r>
          </a:p>
          <a:p>
            <a:pPr eaLnBrk="1" hangingPunct="1"/>
            <a:r>
              <a:rPr lang="en-US" dirty="0"/>
              <a:t>Technically when we use the term lactation, we generally are referring to the stage</a:t>
            </a:r>
            <a:r>
              <a:rPr lang="en-US" baseline="0" dirty="0"/>
              <a:t> of </a:t>
            </a:r>
            <a:r>
              <a:rPr lang="en-US" baseline="0" dirty="0" err="1"/>
              <a:t>galactopoesis</a:t>
            </a:r>
            <a:endParaRPr lang="en-US" baseline="0" dirty="0"/>
          </a:p>
          <a:p>
            <a:pPr eaLnBrk="1" hangingPunct="1"/>
            <a:endParaRPr lang="en-US"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FEE6BF05-9F20-4758-80AA-B6455823A5F2}" type="slidenum">
              <a:rPr lang="en-US" smtClean="0">
                <a:solidFill>
                  <a:prstClr val="black"/>
                </a:solidFill>
              </a:rPr>
              <a:pPr/>
              <a:t>19</a:t>
            </a:fld>
            <a:endParaRPr lang="en-US">
              <a:solidFill>
                <a:prstClr val="black"/>
              </a:solidFill>
            </a:endParaRPr>
          </a:p>
        </p:txBody>
      </p:sp>
      <p:sp>
        <p:nvSpPr>
          <p:cNvPr id="151555" name="Rectangle 2"/>
          <p:cNvSpPr>
            <a:spLocks noGrp="1" noRot="1" noChangeAspect="1" noChangeArrowheads="1" noTextEdit="1"/>
          </p:cNvSpPr>
          <p:nvPr>
            <p:ph type="sldImg"/>
          </p:nvPr>
        </p:nvSpPr>
        <p:spPr>
          <a:ln/>
        </p:spPr>
      </p:sp>
      <p:sp>
        <p:nvSpPr>
          <p:cNvPr id="1515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t>Suckling stimulates the release of prolactin from the ant pit and oxytocin from the post pit.</a:t>
            </a: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999F4AF0-43F6-4AA6-BD77-0A38028C234F}" type="slidenum">
              <a:rPr lang="en-US" smtClean="0">
                <a:solidFill>
                  <a:prstClr val="black"/>
                </a:solidFill>
              </a:rPr>
              <a:pPr/>
              <a:t>20</a:t>
            </a:fld>
            <a:endParaRPr lang="en-US">
              <a:solidFill>
                <a:prstClr val="black"/>
              </a:solidFill>
            </a:endParaRPr>
          </a:p>
        </p:txBody>
      </p:sp>
      <p:sp>
        <p:nvSpPr>
          <p:cNvPr id="152579" name="Rectangle 2"/>
          <p:cNvSpPr>
            <a:spLocks noGrp="1" noRot="1" noChangeAspect="1" noChangeArrowheads="1" noTextEdit="1"/>
          </p:cNvSpPr>
          <p:nvPr>
            <p:ph type="sldImg"/>
          </p:nvPr>
        </p:nvSpPr>
        <p:spPr>
          <a:ln/>
        </p:spPr>
      </p:sp>
      <p:sp>
        <p:nvSpPr>
          <p:cNvPr id="1525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t>Stimulates synthesis of mRNA of milk proteins</a:t>
            </a:r>
          </a:p>
          <a:p>
            <a:pPr eaLnBrk="1" hangingPunct="1"/>
            <a:r>
              <a:rPr lang="en-US"/>
              <a:t>Important in suppressing ovulation</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1A2D3E06-80A2-4684-8F78-CC0C0018902F}" type="slidenum">
              <a:rPr lang="en-US" smtClean="0">
                <a:solidFill>
                  <a:prstClr val="black"/>
                </a:solidFill>
              </a:rPr>
              <a:pPr/>
              <a:t>3</a:t>
            </a:fld>
            <a:endParaRPr lang="en-US">
              <a:solidFill>
                <a:prstClr val="black"/>
              </a:solidFill>
            </a:endParaRPr>
          </a:p>
        </p:txBody>
      </p:sp>
      <p:sp>
        <p:nvSpPr>
          <p:cNvPr id="135171" name="Rectangle 2"/>
          <p:cNvSpPr>
            <a:spLocks noGrp="1" noRot="1" noChangeAspect="1" noChangeArrowheads="1" noTextEdit="1"/>
          </p:cNvSpPr>
          <p:nvPr>
            <p:ph type="sldImg"/>
          </p:nvPr>
        </p:nvSpPr>
        <p:spPr>
          <a:ln/>
        </p:spPr>
      </p:sp>
      <p:sp>
        <p:nvSpPr>
          <p:cNvPr id="1351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lnSpc>
                <a:spcPct val="90000"/>
              </a:lnSpc>
            </a:pPr>
            <a:r>
              <a:rPr lang="en-US" dirty="0"/>
              <a:t>Breast includes mammary tissue, nipple and areola, supporting connective tissue and fat, blood and lymphatic vessels, and nerves.</a:t>
            </a:r>
          </a:p>
          <a:p>
            <a:pPr eaLnBrk="1" hangingPunct="1">
              <a:lnSpc>
                <a:spcPct val="90000"/>
              </a:lnSpc>
            </a:pPr>
            <a:r>
              <a:rPr lang="en-US" dirty="0"/>
              <a:t>Mature mammary gland has 6 to 10 lobes each of which has a single opening/</a:t>
            </a:r>
            <a:r>
              <a:rPr lang="en-US" dirty="0" err="1"/>
              <a:t>galactophore</a:t>
            </a:r>
            <a:r>
              <a:rPr lang="en-US" dirty="0"/>
              <a:t> in the nipple.</a:t>
            </a: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DC4C73AF-8C60-476E-9A25-CB303EDE7012}" type="slidenum">
              <a:rPr lang="en-US" smtClean="0">
                <a:solidFill>
                  <a:prstClr val="black"/>
                </a:solidFill>
              </a:rPr>
              <a:pPr/>
              <a:t>21</a:t>
            </a:fld>
            <a:endParaRPr lang="en-US">
              <a:solidFill>
                <a:prstClr val="black"/>
              </a:solidFill>
            </a:endParaRPr>
          </a:p>
        </p:txBody>
      </p:sp>
      <p:sp>
        <p:nvSpPr>
          <p:cNvPr id="153603" name="Rectangle 2"/>
          <p:cNvSpPr>
            <a:spLocks noGrp="1" noRot="1" noChangeAspect="1" noChangeArrowheads="1" noTextEdit="1"/>
          </p:cNvSpPr>
          <p:nvPr>
            <p:ph type="sldImg"/>
          </p:nvPr>
        </p:nvSpPr>
        <p:spPr>
          <a:ln/>
        </p:spPr>
      </p:sp>
      <p:sp>
        <p:nvSpPr>
          <p:cNvPr id="1536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t>Levels return to low level in 2-3 weeks in nonlactating women</a:t>
            </a: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DC4C73AF-8C60-476E-9A25-CB303EDE7012}" type="slidenum">
              <a:rPr lang="en-US" smtClean="0">
                <a:solidFill>
                  <a:prstClr val="black"/>
                </a:solidFill>
              </a:rPr>
              <a:pPr/>
              <a:t>22</a:t>
            </a:fld>
            <a:endParaRPr lang="en-US">
              <a:solidFill>
                <a:prstClr val="black"/>
              </a:solidFill>
            </a:endParaRPr>
          </a:p>
        </p:txBody>
      </p:sp>
      <p:sp>
        <p:nvSpPr>
          <p:cNvPr id="153603" name="Rectangle 2"/>
          <p:cNvSpPr>
            <a:spLocks noGrp="1" noRot="1" noChangeAspect="1" noChangeArrowheads="1" noTextEdit="1"/>
          </p:cNvSpPr>
          <p:nvPr>
            <p:ph type="sldImg"/>
          </p:nvPr>
        </p:nvSpPr>
        <p:spPr>
          <a:ln/>
        </p:spPr>
      </p:sp>
      <p:sp>
        <p:nvSpPr>
          <p:cNvPr id="1536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t>Levels return to low level in 2-3 weeks in nonlactating women</a:t>
            </a:r>
          </a:p>
        </p:txBody>
      </p:sp>
    </p:spTree>
    <p:extLst>
      <p:ext uri="{BB962C8B-B14F-4D97-AF65-F5344CB8AC3E}">
        <p14:creationId xmlns:p14="http://schemas.microsoft.com/office/powerpoint/2010/main" val="414836457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5E30B875-3307-4C71-8FA4-2AB8B5DEB1A8}" type="slidenum">
              <a:rPr lang="en-US" smtClean="0">
                <a:solidFill>
                  <a:prstClr val="black"/>
                </a:solidFill>
              </a:rPr>
              <a:pPr/>
              <a:t>23</a:t>
            </a:fld>
            <a:endParaRPr lang="en-US">
              <a:solidFill>
                <a:prstClr val="black"/>
              </a:solidFill>
            </a:endParaRPr>
          </a:p>
        </p:txBody>
      </p:sp>
      <p:sp>
        <p:nvSpPr>
          <p:cNvPr id="154627" name="Rectangle 2"/>
          <p:cNvSpPr>
            <a:spLocks noGrp="1" noRot="1" noChangeAspect="1" noChangeArrowheads="1" noTextEdit="1"/>
          </p:cNvSpPr>
          <p:nvPr>
            <p:ph type="sldImg"/>
          </p:nvPr>
        </p:nvSpPr>
        <p:spPr>
          <a:ln/>
        </p:spPr>
      </p:sp>
      <p:sp>
        <p:nvSpPr>
          <p:cNvPr id="1546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t>Suckling stimulates the release of prolactin from the ant pit and oxytocin from the post pit.</a:t>
            </a: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C96F91E2-739E-4CC3-A9C4-56587650EF9C}" type="slidenum">
              <a:rPr lang="en-US" smtClean="0">
                <a:solidFill>
                  <a:prstClr val="black"/>
                </a:solidFill>
              </a:rPr>
              <a:pPr/>
              <a:t>24</a:t>
            </a:fld>
            <a:endParaRPr lang="en-US">
              <a:solidFill>
                <a:prstClr val="black"/>
              </a:solidFill>
            </a:endParaRPr>
          </a:p>
        </p:txBody>
      </p:sp>
      <p:sp>
        <p:nvSpPr>
          <p:cNvPr id="155651" name="Rectangle 2"/>
          <p:cNvSpPr>
            <a:spLocks noGrp="1" noRot="1" noChangeAspect="1" noChangeArrowheads="1" noTextEdit="1"/>
          </p:cNvSpPr>
          <p:nvPr>
            <p:ph type="sldImg"/>
          </p:nvPr>
        </p:nvSpPr>
        <p:spPr>
          <a:ln/>
        </p:spPr>
      </p:sp>
      <p:sp>
        <p:nvSpPr>
          <p:cNvPr id="1556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015F40CA-5781-4FE2-8A0C-02B7EC2C3327}" type="slidenum">
              <a:rPr lang="en-US" smtClean="0">
                <a:solidFill>
                  <a:prstClr val="black"/>
                </a:solidFill>
              </a:rPr>
              <a:pPr/>
              <a:t>25</a:t>
            </a:fld>
            <a:endParaRPr lang="en-US">
              <a:solidFill>
                <a:prstClr val="black"/>
              </a:solidFill>
            </a:endParaRPr>
          </a:p>
        </p:txBody>
      </p:sp>
      <p:sp>
        <p:nvSpPr>
          <p:cNvPr id="157699" name="Rectangle 2"/>
          <p:cNvSpPr>
            <a:spLocks noGrp="1" noRot="1" noChangeAspect="1" noChangeArrowheads="1" noTextEdit="1"/>
          </p:cNvSpPr>
          <p:nvPr>
            <p:ph type="sldImg"/>
          </p:nvPr>
        </p:nvSpPr>
        <p:spPr>
          <a:ln/>
        </p:spPr>
      </p:sp>
      <p:sp>
        <p:nvSpPr>
          <p:cNvPr id="1577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t>Let down may occur several times during a feed- an avg of 2.5x (range of 2-9)</a:t>
            </a: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28146F6A-DC69-415D-85CA-265394E8992E}" type="slidenum">
              <a:rPr lang="en-US" smtClean="0">
                <a:solidFill>
                  <a:prstClr val="black"/>
                </a:solidFill>
              </a:rPr>
              <a:pPr/>
              <a:t>26</a:t>
            </a:fld>
            <a:endParaRPr lang="en-US">
              <a:solidFill>
                <a:prstClr val="black"/>
              </a:solidFill>
            </a:endParaRPr>
          </a:p>
        </p:txBody>
      </p:sp>
      <p:sp>
        <p:nvSpPr>
          <p:cNvPr id="158723" name="Rectangle 2"/>
          <p:cNvSpPr>
            <a:spLocks noGrp="1" noRot="1" noChangeAspect="1" noChangeArrowheads="1" noTextEdit="1"/>
          </p:cNvSpPr>
          <p:nvPr>
            <p:ph type="sldImg"/>
          </p:nvPr>
        </p:nvSpPr>
        <p:spPr>
          <a:ln/>
        </p:spPr>
      </p:sp>
      <p:sp>
        <p:nvSpPr>
          <p:cNvPr id="1587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dirty="0"/>
              <a:t>Breastfeeding is influenced positively by early and frequent milk removal and negatively by late, infrequent feeds along with feeding other things before 6 months of age.</a:t>
            </a:r>
          </a:p>
          <a:p>
            <a:pPr eaLnBrk="1" hangingPunct="1"/>
            <a:r>
              <a:rPr lang="en-US" dirty="0"/>
              <a:t>Is called the “law of demand and supply”</a:t>
            </a:r>
          </a:p>
          <a:p>
            <a:pPr eaLnBrk="1" hangingPunct="1"/>
            <a:r>
              <a:rPr lang="en-US" dirty="0"/>
              <a:t>Each breast responds to the infant’s needs, moms may exclusively breastfeed more than one infant or use only one breast.  Local control allows for feeding from only one breast.</a:t>
            </a:r>
          </a:p>
          <a:p>
            <a:pPr eaLnBrk="1" hangingPunct="1"/>
            <a:r>
              <a:rPr lang="en-US" dirty="0"/>
              <a:t>An empty breast makes milk faster than a fuller one.</a:t>
            </a: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4029067D-39FF-473E-A27A-850EAE2DFCA9}" type="slidenum">
              <a:rPr lang="en-US" smtClean="0">
                <a:solidFill>
                  <a:prstClr val="black"/>
                </a:solidFill>
              </a:rPr>
              <a:pPr/>
              <a:t>27</a:t>
            </a:fld>
            <a:endParaRPr lang="en-US">
              <a:solidFill>
                <a:prstClr val="black"/>
              </a:solidFill>
            </a:endParaRPr>
          </a:p>
        </p:txBody>
      </p:sp>
      <p:sp>
        <p:nvSpPr>
          <p:cNvPr id="159747" name="Rectangle 2"/>
          <p:cNvSpPr>
            <a:spLocks noGrp="1" noRot="1" noChangeAspect="1" noChangeArrowheads="1" noTextEdit="1"/>
          </p:cNvSpPr>
          <p:nvPr>
            <p:ph type="sldImg"/>
          </p:nvPr>
        </p:nvSpPr>
        <p:spPr>
          <a:ln/>
        </p:spPr>
      </p:sp>
      <p:sp>
        <p:nvSpPr>
          <p:cNvPr id="1597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25846C7-F210-455F-84F0-3C04D792A77D}" type="slidenum">
              <a:rPr lang="en-US" smtClean="0">
                <a:solidFill>
                  <a:prstClr val="black"/>
                </a:solidFill>
              </a:rPr>
              <a:pPr/>
              <a:t>28</a:t>
            </a:fld>
            <a:endParaRPr lang="en-US">
              <a:solidFill>
                <a:prstClr val="black"/>
              </a:solidFill>
            </a:endParaRPr>
          </a:p>
        </p:txBody>
      </p:sp>
    </p:spTree>
    <p:extLst>
      <p:ext uri="{BB962C8B-B14F-4D97-AF65-F5344CB8AC3E}">
        <p14:creationId xmlns:p14="http://schemas.microsoft.com/office/powerpoint/2010/main" val="308870951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2"/>
          <p:cNvSpPr>
            <a:spLocks noGrp="1" noRot="1" noChangeAspect="1" noChangeArrowheads="1" noTextEdit="1"/>
          </p:cNvSpPr>
          <p:nvPr>
            <p:ph type="sldImg"/>
          </p:nvPr>
        </p:nvSpPr>
        <p:spPr>
          <a:ln/>
        </p:spPr>
      </p:sp>
      <p:sp>
        <p:nvSpPr>
          <p:cNvPr id="10649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latin typeface="Arial" charset="0"/>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p:cNvSpPr>
            <a:spLocks noGrp="1" noRot="1" noChangeAspect="1"/>
          </p:cNvSpPr>
          <p:nvPr>
            <p:ph type="sldImg"/>
          </p:nvPr>
        </p:nvSpPr>
        <p:spPr>
          <a:ln/>
        </p:spPr>
      </p:sp>
      <p:sp>
        <p:nvSpPr>
          <p:cNvPr id="6861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lnSpc>
                <a:spcPct val="90000"/>
              </a:lnSpc>
            </a:pPr>
            <a:endParaRPr lang="en-US">
              <a:latin typeface="Arial" charset="0"/>
            </a:endParaRPr>
          </a:p>
          <a:p>
            <a:pPr eaLnBrk="1" hangingPunct="1">
              <a:lnSpc>
                <a:spcPct val="90000"/>
              </a:lnSpc>
            </a:pPr>
            <a:endParaRPr lang="en-US">
              <a:latin typeface="Arial" charset="0"/>
            </a:endParaRPr>
          </a:p>
          <a:p>
            <a:pPr eaLnBrk="1" hangingPunct="1">
              <a:lnSpc>
                <a:spcPct val="90000"/>
              </a:lnSpc>
            </a:pPr>
            <a:r>
              <a:rPr lang="en-US">
                <a:latin typeface="Arial" charset="0"/>
              </a:rPr>
              <a:t>Patients or lactation consultants may request that physicians prescribe domperidone  from compounding pharmacies. FDA issued a caution due to small number of deaths with intravenous formulation and concerns regarding drug importation (American Academy of Breastfeeding Protocol #9). Small RCT (daSilva 2001) of 16 patients showed increase of 49.5 cc  with domperidone) compared to 8.0 cc with placebo (p&lt;0.05)</a:t>
            </a:r>
          </a:p>
          <a:p>
            <a:pPr eaLnBrk="1" hangingPunct="1"/>
            <a:endParaRPr lang="en-US">
              <a:latin typeface="Arial" charset="0"/>
            </a:endParaRPr>
          </a:p>
        </p:txBody>
      </p:sp>
      <p:sp>
        <p:nvSpPr>
          <p:cNvPr id="6861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pitchFamily="77" charset="-128"/>
              </a:defRPr>
            </a:lvl1pPr>
            <a:lvl2pPr marL="37931725" indent="-37474525" eaLnBrk="0" hangingPunct="0">
              <a:defRPr sz="2400">
                <a:solidFill>
                  <a:schemeClr val="tx1"/>
                </a:solidFill>
                <a:latin typeface="Arial" charset="0"/>
                <a:ea typeface="ＭＳ Ｐゴシック" pitchFamily="77" charset="-128"/>
              </a:defRPr>
            </a:lvl2pPr>
            <a:lvl3pPr eaLnBrk="0" hangingPunct="0">
              <a:defRPr sz="2400">
                <a:solidFill>
                  <a:schemeClr val="tx1"/>
                </a:solidFill>
                <a:latin typeface="Arial" charset="0"/>
                <a:ea typeface="ＭＳ Ｐゴシック" pitchFamily="77" charset="-128"/>
              </a:defRPr>
            </a:lvl3pPr>
            <a:lvl4pPr eaLnBrk="0" hangingPunct="0">
              <a:defRPr sz="2400">
                <a:solidFill>
                  <a:schemeClr val="tx1"/>
                </a:solidFill>
                <a:latin typeface="Arial" charset="0"/>
                <a:ea typeface="ＭＳ Ｐゴシック" pitchFamily="77" charset="-128"/>
              </a:defRPr>
            </a:lvl4pPr>
            <a:lvl5pPr eaLnBrk="0" hangingPunct="0">
              <a:defRPr sz="2400">
                <a:solidFill>
                  <a:schemeClr val="tx1"/>
                </a:solidFill>
                <a:latin typeface="Arial" charset="0"/>
                <a:ea typeface="ＭＳ Ｐゴシック" pitchFamily="77" charset="-128"/>
              </a:defRPr>
            </a:lvl5pPr>
            <a:lvl6pPr marL="457200" eaLnBrk="0" fontAlgn="base" hangingPunct="0">
              <a:spcBef>
                <a:spcPct val="0"/>
              </a:spcBef>
              <a:spcAft>
                <a:spcPct val="0"/>
              </a:spcAft>
              <a:defRPr sz="2400">
                <a:solidFill>
                  <a:schemeClr val="tx1"/>
                </a:solidFill>
                <a:latin typeface="Arial" charset="0"/>
                <a:ea typeface="ＭＳ Ｐゴシック" pitchFamily="77" charset="-128"/>
              </a:defRPr>
            </a:lvl6pPr>
            <a:lvl7pPr marL="914400" eaLnBrk="0" fontAlgn="base" hangingPunct="0">
              <a:spcBef>
                <a:spcPct val="0"/>
              </a:spcBef>
              <a:spcAft>
                <a:spcPct val="0"/>
              </a:spcAft>
              <a:defRPr sz="2400">
                <a:solidFill>
                  <a:schemeClr val="tx1"/>
                </a:solidFill>
                <a:latin typeface="Arial" charset="0"/>
                <a:ea typeface="ＭＳ Ｐゴシック" pitchFamily="77" charset="-128"/>
              </a:defRPr>
            </a:lvl7pPr>
            <a:lvl8pPr marL="1371600" eaLnBrk="0" fontAlgn="base" hangingPunct="0">
              <a:spcBef>
                <a:spcPct val="0"/>
              </a:spcBef>
              <a:spcAft>
                <a:spcPct val="0"/>
              </a:spcAft>
              <a:defRPr sz="2400">
                <a:solidFill>
                  <a:schemeClr val="tx1"/>
                </a:solidFill>
                <a:latin typeface="Arial" charset="0"/>
                <a:ea typeface="ＭＳ Ｐゴシック" pitchFamily="77" charset="-128"/>
              </a:defRPr>
            </a:lvl8pPr>
            <a:lvl9pPr marL="1828800" eaLnBrk="0" fontAlgn="base" hangingPunct="0">
              <a:spcBef>
                <a:spcPct val="0"/>
              </a:spcBef>
              <a:spcAft>
                <a:spcPct val="0"/>
              </a:spcAft>
              <a:defRPr sz="2400">
                <a:solidFill>
                  <a:schemeClr val="tx1"/>
                </a:solidFill>
                <a:latin typeface="Arial" charset="0"/>
                <a:ea typeface="ＭＳ Ｐゴシック" pitchFamily="77" charset="-128"/>
              </a:defRPr>
            </a:lvl9pPr>
          </a:lstStyle>
          <a:p>
            <a:pPr eaLnBrk="1" hangingPunct="1"/>
            <a:fld id="{703D2128-45C7-4AE8-82E6-5D9DE2BFEB33}" type="slidenum">
              <a:rPr lang="en-US" sz="1200">
                <a:solidFill>
                  <a:prstClr val="black"/>
                </a:solidFill>
                <a:latin typeface="Calibri" pitchFamily="34" charset="0"/>
              </a:rPr>
              <a:pPr eaLnBrk="1" hangingPunct="1"/>
              <a:t>30</a:t>
            </a:fld>
            <a:endParaRPr lang="en-US" sz="1200">
              <a:solidFill>
                <a:prstClr val="black"/>
              </a:solidFill>
              <a:latin typeface="Calibri"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B61E18C7-9D67-4D48-8B72-0D8B49B327B7}" type="slidenum">
              <a:rPr lang="en-US" smtClean="0">
                <a:solidFill>
                  <a:prstClr val="black"/>
                </a:solidFill>
              </a:rPr>
              <a:pPr/>
              <a:t>4</a:t>
            </a:fld>
            <a:endParaRPr lang="en-US">
              <a:solidFill>
                <a:prstClr val="black"/>
              </a:solidFill>
            </a:endParaRPr>
          </a:p>
        </p:txBody>
      </p:sp>
      <p:sp>
        <p:nvSpPr>
          <p:cNvPr id="137219" name="Rectangle 2"/>
          <p:cNvSpPr>
            <a:spLocks noGrp="1" noRot="1" noChangeAspect="1" noChangeArrowheads="1" noTextEdit="1"/>
          </p:cNvSpPr>
          <p:nvPr>
            <p:ph type="sldImg"/>
          </p:nvPr>
        </p:nvSpPr>
        <p:spPr>
          <a:ln/>
        </p:spPr>
      </p:sp>
      <p:sp>
        <p:nvSpPr>
          <p:cNvPr id="1372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lnSpc>
                <a:spcPct val="90000"/>
              </a:lnSpc>
            </a:pPr>
            <a:r>
              <a:rPr lang="en-US" dirty="0"/>
              <a:t>Breast includes mammary tissue, nipple and areola, supporting connective tissue and fat, blood and lymphatic vessels, and nerves.</a:t>
            </a:r>
          </a:p>
          <a:p>
            <a:pPr eaLnBrk="1" hangingPunct="1">
              <a:lnSpc>
                <a:spcPct val="90000"/>
              </a:lnSpc>
            </a:pPr>
            <a:r>
              <a:rPr lang="en-US" dirty="0"/>
              <a:t>Mature mammary gland has 6 to 10 lobes each of which has a single opening/</a:t>
            </a:r>
            <a:r>
              <a:rPr lang="en-US" dirty="0" err="1"/>
              <a:t>galactophore</a:t>
            </a:r>
            <a:r>
              <a:rPr lang="en-US" dirty="0"/>
              <a:t> in the nipple.</a:t>
            </a:r>
          </a:p>
          <a:p>
            <a:pPr eaLnBrk="1" hangingPunct="1"/>
            <a:r>
              <a:rPr lang="en-US" dirty="0"/>
              <a:t>The 3</a:t>
            </a:r>
            <a:r>
              <a:rPr lang="en-US" baseline="30000" dirty="0"/>
              <a:t>rd</a:t>
            </a:r>
            <a:r>
              <a:rPr lang="en-US" dirty="0"/>
              <a:t>, 4</a:t>
            </a:r>
            <a:r>
              <a:rPr lang="en-US" baseline="30000" dirty="0"/>
              <a:t>th</a:t>
            </a:r>
            <a:r>
              <a:rPr lang="en-US" dirty="0"/>
              <a:t>, 5</a:t>
            </a:r>
            <a:r>
              <a:rPr lang="en-US" baseline="30000" dirty="0"/>
              <a:t>th</a:t>
            </a:r>
            <a:r>
              <a:rPr lang="en-US" dirty="0"/>
              <a:t>, and 6</a:t>
            </a:r>
            <a:r>
              <a:rPr lang="en-US" baseline="30000" dirty="0"/>
              <a:t>th</a:t>
            </a:r>
            <a:r>
              <a:rPr lang="en-US" dirty="0"/>
              <a:t> intercostal nerves are essential to the breast’s milk production.</a:t>
            </a: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2"/>
          <p:cNvSpPr>
            <a:spLocks noGrp="1" noRot="1" noChangeAspect="1" noChangeArrowheads="1" noTextEdit="1"/>
          </p:cNvSpPr>
          <p:nvPr>
            <p:ph type="sldImg"/>
          </p:nvPr>
        </p:nvSpPr>
        <p:spPr>
          <a:ln/>
        </p:spPr>
      </p:sp>
      <p:sp>
        <p:nvSpPr>
          <p:cNvPr id="10854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z="1000" b="1" dirty="0">
                <a:latin typeface="Arial" charset="0"/>
              </a:rPr>
              <a:t>Fenugreek </a:t>
            </a:r>
            <a:r>
              <a:rPr lang="en-US" sz="1000" b="1" i="1" dirty="0">
                <a:latin typeface="Arial" charset="0"/>
              </a:rPr>
              <a:t>(</a:t>
            </a:r>
            <a:r>
              <a:rPr lang="en-US" sz="1000" b="1" i="1" dirty="0" err="1">
                <a:latin typeface="Arial" charset="0"/>
              </a:rPr>
              <a:t>Trigonella</a:t>
            </a:r>
            <a:r>
              <a:rPr lang="en-US" sz="1000" b="1" i="1" dirty="0">
                <a:latin typeface="Arial" charset="0"/>
              </a:rPr>
              <a:t> </a:t>
            </a:r>
            <a:r>
              <a:rPr lang="en-US" sz="1000" b="1" i="1" dirty="0" err="1">
                <a:latin typeface="Arial" charset="0"/>
              </a:rPr>
              <a:t>foenum-graecum</a:t>
            </a:r>
            <a:r>
              <a:rPr lang="en-US" sz="1000" b="1" i="1" dirty="0">
                <a:latin typeface="Arial" charset="0"/>
              </a:rPr>
              <a:t>)</a:t>
            </a:r>
            <a:endParaRPr lang="en-US" sz="1000" dirty="0">
              <a:latin typeface="Arial" charset="0"/>
            </a:endParaRPr>
          </a:p>
          <a:p>
            <a:r>
              <a:rPr lang="en-US" sz="1000" dirty="0">
                <a:latin typeface="Arial" charset="0"/>
              </a:rPr>
              <a:t>treasured as a spice and medicine throughout India and the Middle East for thousands of years. It is a member of the pea family listed as GRAS (generally regarded as safe) by the U.S. Food and Drug Administration. The higher of these doses may be required in </a:t>
            </a:r>
            <a:r>
              <a:rPr lang="en-US" sz="1000" dirty="0" err="1">
                <a:latin typeface="Arial" charset="0"/>
              </a:rPr>
              <a:t>relactating</a:t>
            </a:r>
            <a:r>
              <a:rPr lang="en-US" sz="1000" dirty="0">
                <a:latin typeface="Arial" charset="0"/>
              </a:rPr>
              <a:t> or adoptive mothers.  Huggins34 reported the anecdotal use of fenugreek in at least 1200 women with increased milk supply within 24 to 72 hours. Reported side effects are rare: maple like odor to sweat, milk, and urine; diarrhea; and increased asthmatic symptoms. Fenugreek is known to lower blood glucose, so caution is advised. Two recent preliminary reports suggest effectiveness.35,36</a:t>
            </a: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821AA46C-4849-428F-AE42-7DBFD4E997CA}" type="slidenum">
              <a:rPr lang="en-US" smtClean="0">
                <a:solidFill>
                  <a:prstClr val="black"/>
                </a:solidFill>
              </a:rPr>
              <a:pPr/>
              <a:t>32</a:t>
            </a:fld>
            <a:endParaRPr lang="en-US">
              <a:solidFill>
                <a:prstClr val="black"/>
              </a:solidFill>
            </a:endParaRPr>
          </a:p>
        </p:txBody>
      </p:sp>
      <p:sp>
        <p:nvSpPr>
          <p:cNvPr id="161795" name="Rectangle 2"/>
          <p:cNvSpPr>
            <a:spLocks noGrp="1" noRot="1" noChangeAspect="1" noChangeArrowheads="1" noTextEdit="1"/>
          </p:cNvSpPr>
          <p:nvPr>
            <p:ph type="sldImg"/>
          </p:nvPr>
        </p:nvSpPr>
        <p:spPr>
          <a:ln/>
        </p:spPr>
      </p:sp>
      <p:sp>
        <p:nvSpPr>
          <p:cNvPr id="1617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t>Changes are visible over time with thick yellow colostrum at start</a:t>
            </a: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114B0990-2082-402B-8F34-C7CC6FA0D5EE}" type="slidenum">
              <a:rPr lang="en-US" smtClean="0">
                <a:solidFill>
                  <a:prstClr val="black"/>
                </a:solidFill>
              </a:rPr>
              <a:pPr/>
              <a:t>33</a:t>
            </a:fld>
            <a:endParaRPr lang="en-US">
              <a:solidFill>
                <a:prstClr val="black"/>
              </a:solidFill>
            </a:endParaRPr>
          </a:p>
        </p:txBody>
      </p:sp>
      <p:sp>
        <p:nvSpPr>
          <p:cNvPr id="162819" name="Rectangle 2"/>
          <p:cNvSpPr>
            <a:spLocks noGrp="1" noRot="1" noChangeAspect="1" noChangeArrowheads="1" noTextEdit="1"/>
          </p:cNvSpPr>
          <p:nvPr>
            <p:ph type="sldImg"/>
          </p:nvPr>
        </p:nvSpPr>
        <p:spPr>
          <a:ln/>
        </p:spPr>
      </p:sp>
      <p:sp>
        <p:nvSpPr>
          <p:cNvPr id="1628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dirty="0"/>
              <a:t>Newborn’s stomach volume is ~20ml or 5ml/kg</a:t>
            </a:r>
          </a:p>
          <a:p>
            <a:pPr eaLnBrk="1" hangingPunct="1"/>
            <a:r>
              <a:rPr lang="en-US" dirty="0"/>
              <a:t>Volume varies with parity and # of feedings</a:t>
            </a:r>
          </a:p>
          <a:p>
            <a:pPr eaLnBrk="1" hangingPunct="1"/>
            <a:r>
              <a:rPr lang="en-US" dirty="0">
                <a:ea typeface="ＭＳ Ｐゴシック" pitchFamily="77" charset="-128"/>
              </a:rPr>
              <a:t>Colostrum stimulates intestinal peristalsis which decreases </a:t>
            </a:r>
            <a:r>
              <a:rPr lang="en-US" dirty="0" err="1">
                <a:ea typeface="ＭＳ Ｐゴシック" pitchFamily="77" charset="-128"/>
              </a:rPr>
              <a:t>enterohepatic</a:t>
            </a:r>
            <a:r>
              <a:rPr lang="en-US" dirty="0">
                <a:ea typeface="ＭＳ Ｐゴシック" pitchFamily="77" charset="-128"/>
              </a:rPr>
              <a:t> circulation, encouraging elimination of bilirubin  </a:t>
            </a:r>
          </a:p>
          <a:p>
            <a:pPr eaLnBrk="1" hangingPunct="1"/>
            <a:r>
              <a:rPr lang="en-US" dirty="0">
                <a:ea typeface="ＭＳ Ｐゴシック" pitchFamily="77" charset="-128"/>
              </a:rPr>
              <a:t>Low volume of colostrum encourages frequent feedings, which encourages milk to “come in”</a:t>
            </a:r>
          </a:p>
          <a:p>
            <a:pPr eaLnBrk="1" hangingPunct="1"/>
            <a:endParaRPr lang="en-US" dirty="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95312666-8F59-4652-ACFC-1EE328DFCE62}" type="slidenum">
              <a:rPr lang="en-US" smtClean="0">
                <a:solidFill>
                  <a:prstClr val="black"/>
                </a:solidFill>
              </a:rPr>
              <a:pPr/>
              <a:t>34</a:t>
            </a:fld>
            <a:endParaRPr lang="en-US">
              <a:solidFill>
                <a:prstClr val="black"/>
              </a:solidFill>
            </a:endParaRPr>
          </a:p>
        </p:txBody>
      </p:sp>
      <p:sp>
        <p:nvSpPr>
          <p:cNvPr id="163843" name="Rectangle 2"/>
          <p:cNvSpPr>
            <a:spLocks noGrp="1" noRot="1" noChangeAspect="1" noChangeArrowheads="1" noTextEdit="1"/>
          </p:cNvSpPr>
          <p:nvPr>
            <p:ph type="sldImg"/>
          </p:nvPr>
        </p:nvSpPr>
        <p:spPr>
          <a:ln/>
        </p:spPr>
      </p:sp>
      <p:sp>
        <p:nvSpPr>
          <p:cNvPr id="1638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dirty="0"/>
              <a:t>Denser milk with relatively higher concentrations of proteins and antibodies.</a:t>
            </a:r>
          </a:p>
          <a:p>
            <a:pPr eaLnBrk="1" hangingPunct="1"/>
            <a:r>
              <a:rPr lang="en-US" dirty="0"/>
              <a:t>Protein is largely immunoglobulins (</a:t>
            </a:r>
            <a:r>
              <a:rPr lang="en-US" dirty="0" err="1"/>
              <a:t>esp</a:t>
            </a:r>
            <a:r>
              <a:rPr lang="en-US" dirty="0"/>
              <a:t> sIgA)</a:t>
            </a:r>
          </a:p>
          <a:p>
            <a:pPr eaLnBrk="1" hangingPunct="1"/>
            <a:r>
              <a:rPr lang="en-US" dirty="0" err="1"/>
              <a:t>wbcs</a:t>
            </a:r>
            <a:r>
              <a:rPr lang="en-US" dirty="0"/>
              <a:t> are mainly macrophages with the rest </a:t>
            </a:r>
            <a:r>
              <a:rPr lang="en-US" dirty="0" err="1"/>
              <a:t>lymphs</a:t>
            </a:r>
            <a:r>
              <a:rPr lang="en-US" dirty="0"/>
              <a:t> or </a:t>
            </a:r>
            <a:r>
              <a:rPr lang="en-US" dirty="0" err="1"/>
              <a:t>polymorphonucleocytes</a:t>
            </a:r>
            <a:r>
              <a:rPr lang="en-US" dirty="0"/>
              <a:t>.</a:t>
            </a:r>
          </a:p>
          <a:p>
            <a:pPr marL="0" marR="0" lvl="1" indent="0" algn="l" defTabSz="914400" rtl="0" eaLnBrk="1" fontAlgn="auto" latinLnBrk="0" hangingPunct="1">
              <a:lnSpc>
                <a:spcPct val="100000"/>
              </a:lnSpc>
              <a:spcBef>
                <a:spcPts val="0"/>
              </a:spcBef>
              <a:spcAft>
                <a:spcPts val="0"/>
              </a:spcAft>
              <a:buClrTx/>
              <a:buSzTx/>
              <a:buFontTx/>
              <a:buNone/>
              <a:tabLst/>
              <a:defRPr/>
            </a:pPr>
            <a:r>
              <a:rPr lang="en-US" dirty="0">
                <a:ea typeface="ＭＳ Ｐゴシック" pitchFamily="77" charset="-128"/>
              </a:rPr>
              <a:t>Neutrophils in colostrum promote bacterial killing, phagocytosis, and </a:t>
            </a:r>
            <a:r>
              <a:rPr lang="en-US" dirty="0" err="1">
                <a:ea typeface="ＭＳ Ｐゴシック" pitchFamily="77" charset="-128"/>
              </a:rPr>
              <a:t>chemotaxis</a:t>
            </a:r>
            <a:endParaRPr lang="en-US" dirty="0">
              <a:ea typeface="ＭＳ Ｐゴシック" pitchFamily="77" charset="-128"/>
            </a:endParaRPr>
          </a:p>
          <a:p>
            <a:pPr eaLnBrk="1" hangingPunct="1"/>
            <a:endParaRPr lang="en-US" dirty="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751411E5-35B6-454E-88FE-FC048A4D6569}" type="slidenum">
              <a:rPr lang="en-US" smtClean="0">
                <a:solidFill>
                  <a:prstClr val="black"/>
                </a:solidFill>
              </a:rPr>
              <a:pPr/>
              <a:t>35</a:t>
            </a:fld>
            <a:endParaRPr lang="en-US">
              <a:solidFill>
                <a:prstClr val="black"/>
              </a:solidFill>
            </a:endParaRPr>
          </a:p>
        </p:txBody>
      </p:sp>
      <p:sp>
        <p:nvSpPr>
          <p:cNvPr id="164867" name="Rectangle 2"/>
          <p:cNvSpPr>
            <a:spLocks noGrp="1" noRot="1" noChangeAspect="1" noChangeArrowheads="1" noTextEdit="1"/>
          </p:cNvSpPr>
          <p:nvPr>
            <p:ph type="sldImg"/>
          </p:nvPr>
        </p:nvSpPr>
        <p:spPr>
          <a:ln/>
        </p:spPr>
      </p:sp>
      <p:sp>
        <p:nvSpPr>
          <p:cNvPr id="1648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t>Powerful passive immunization against bacterial and viral infections; levels decrease with time, but immunologic protection continues</a:t>
            </a: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8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F1317312-9F13-439B-9C6C-3D704DE359C2}" type="slidenum">
              <a:rPr lang="en-US" smtClean="0">
                <a:solidFill>
                  <a:prstClr val="black"/>
                </a:solidFill>
              </a:rPr>
              <a:pPr/>
              <a:t>36</a:t>
            </a:fld>
            <a:endParaRPr lang="en-US">
              <a:solidFill>
                <a:prstClr val="black"/>
              </a:solidFill>
            </a:endParaRPr>
          </a:p>
        </p:txBody>
      </p:sp>
      <p:sp>
        <p:nvSpPr>
          <p:cNvPr id="165891" name="Rectangle 2"/>
          <p:cNvSpPr>
            <a:spLocks noGrp="1" noRot="1" noChangeAspect="1" noChangeArrowheads="1" noTextEdit="1"/>
          </p:cNvSpPr>
          <p:nvPr>
            <p:ph type="sldImg"/>
          </p:nvPr>
        </p:nvSpPr>
        <p:spPr>
          <a:ln/>
        </p:spPr>
      </p:sp>
      <p:sp>
        <p:nvSpPr>
          <p:cNvPr id="1658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dirty="0"/>
              <a:t>All</a:t>
            </a:r>
            <a:r>
              <a:rPr lang="en-US" baseline="0" dirty="0"/>
              <a:t> increase except protein</a:t>
            </a:r>
            <a:endParaRPr lang="en-US" dirty="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F0E7120E-FE9F-4394-BB8E-CC8F8F331C92}" type="slidenum">
              <a:rPr lang="en-US" smtClean="0">
                <a:solidFill>
                  <a:prstClr val="black"/>
                </a:solidFill>
              </a:rPr>
              <a:pPr/>
              <a:t>37</a:t>
            </a:fld>
            <a:endParaRPr lang="en-US">
              <a:solidFill>
                <a:prstClr val="black"/>
              </a:solidFill>
            </a:endParaRPr>
          </a:p>
        </p:txBody>
      </p:sp>
      <p:sp>
        <p:nvSpPr>
          <p:cNvPr id="166915" name="Rectangle 2"/>
          <p:cNvSpPr>
            <a:spLocks noGrp="1" noRot="1" noChangeAspect="1" noChangeArrowheads="1" noTextEdit="1"/>
          </p:cNvSpPr>
          <p:nvPr>
            <p:ph type="sldImg"/>
          </p:nvPr>
        </p:nvSpPr>
        <p:spPr>
          <a:ln/>
        </p:spPr>
      </p:sp>
      <p:sp>
        <p:nvSpPr>
          <p:cNvPr id="1669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9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95E12E40-B48D-4CBD-ABD1-EEF256D852C4}" type="slidenum">
              <a:rPr lang="en-US" smtClean="0">
                <a:solidFill>
                  <a:prstClr val="black"/>
                </a:solidFill>
              </a:rPr>
              <a:pPr/>
              <a:t>38</a:t>
            </a:fld>
            <a:endParaRPr lang="en-US">
              <a:solidFill>
                <a:prstClr val="black"/>
              </a:solidFill>
            </a:endParaRPr>
          </a:p>
        </p:txBody>
      </p:sp>
      <p:sp>
        <p:nvSpPr>
          <p:cNvPr id="167939" name="Rectangle 2"/>
          <p:cNvSpPr>
            <a:spLocks noGrp="1" noRot="1" noChangeAspect="1" noChangeArrowheads="1" noTextEdit="1"/>
          </p:cNvSpPr>
          <p:nvPr>
            <p:ph type="sldImg"/>
          </p:nvPr>
        </p:nvSpPr>
        <p:spPr>
          <a:ln/>
        </p:spPr>
      </p:sp>
      <p:sp>
        <p:nvSpPr>
          <p:cNvPr id="1679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9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2F1088E9-83E4-4C98-9E7E-51966574ED92}" type="slidenum">
              <a:rPr lang="en-US" smtClean="0">
                <a:solidFill>
                  <a:prstClr val="black"/>
                </a:solidFill>
              </a:rPr>
              <a:pPr/>
              <a:t>39</a:t>
            </a:fld>
            <a:endParaRPr lang="en-US">
              <a:solidFill>
                <a:prstClr val="black"/>
              </a:solidFill>
            </a:endParaRPr>
          </a:p>
        </p:txBody>
      </p:sp>
      <p:sp>
        <p:nvSpPr>
          <p:cNvPr id="168963" name="Rectangle 2"/>
          <p:cNvSpPr>
            <a:spLocks noGrp="1" noRot="1" noChangeAspect="1" noChangeArrowheads="1" noTextEdit="1"/>
          </p:cNvSpPr>
          <p:nvPr>
            <p:ph type="sldImg"/>
          </p:nvPr>
        </p:nvSpPr>
        <p:spPr>
          <a:ln/>
        </p:spPr>
      </p:sp>
      <p:sp>
        <p:nvSpPr>
          <p:cNvPr id="16896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dirty="0"/>
              <a:t>Human milk has substantial structure due to the compartmentation of the various components such as the nutrients and bioactive substances.  Lipids are a good example of this compartmentation because a milk fat globule is formed as they are secreted from the mammary epithelial cell.  </a:t>
            </a:r>
          </a:p>
          <a:p>
            <a:pPr eaLnBrk="1" hangingPunct="1"/>
            <a:r>
              <a:rPr lang="en-US" dirty="0"/>
              <a:t>Demonstrates that milk is a living tissue containing about 4000 cells/cubic mm including neutrophils, macrophages, and lymphocytes.</a:t>
            </a:r>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1754A61C-4FA1-4736-9486-FA43FCE349F7}" type="slidenum">
              <a:rPr lang="en-US" smtClean="0">
                <a:solidFill>
                  <a:prstClr val="black"/>
                </a:solidFill>
              </a:rPr>
              <a:pPr/>
              <a:t>40</a:t>
            </a:fld>
            <a:endParaRPr lang="en-US">
              <a:solidFill>
                <a:prstClr val="black"/>
              </a:solidFill>
            </a:endParaRPr>
          </a:p>
        </p:txBody>
      </p:sp>
      <p:sp>
        <p:nvSpPr>
          <p:cNvPr id="169987" name="Rectangle 2"/>
          <p:cNvSpPr>
            <a:spLocks noGrp="1" noRot="1" noChangeAspect="1" noChangeArrowheads="1" noTextEdit="1"/>
          </p:cNvSpPr>
          <p:nvPr>
            <p:ph type="sldImg"/>
          </p:nvPr>
        </p:nvSpPr>
        <p:spPr>
          <a:ln/>
        </p:spPr>
      </p:sp>
      <p:sp>
        <p:nvSpPr>
          <p:cNvPr id="1699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E04BF759-8DA2-48F8-8B1E-AE04606A77DE}" type="slidenum">
              <a:rPr lang="en-US" smtClean="0">
                <a:solidFill>
                  <a:prstClr val="black"/>
                </a:solidFill>
              </a:rPr>
              <a:pPr/>
              <a:t>5</a:t>
            </a:fld>
            <a:endParaRPr lang="en-US">
              <a:solidFill>
                <a:prstClr val="black"/>
              </a:solidFill>
            </a:endParaRPr>
          </a:p>
        </p:txBody>
      </p:sp>
      <p:sp>
        <p:nvSpPr>
          <p:cNvPr id="138243" name="Rectangle 2"/>
          <p:cNvSpPr>
            <a:spLocks noGrp="1" noRot="1" noChangeAspect="1" noChangeArrowheads="1" noTextEdit="1"/>
          </p:cNvSpPr>
          <p:nvPr>
            <p:ph type="sldImg"/>
          </p:nvPr>
        </p:nvSpPr>
        <p:spPr>
          <a:ln/>
        </p:spPr>
      </p:sp>
      <p:sp>
        <p:nvSpPr>
          <p:cNvPr id="1382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t>Distinct mammary lobes- important for knowing anatomy and site of infection</a:t>
            </a:r>
          </a:p>
          <a:p>
            <a:pPr eaLnBrk="1" hangingPunct="1"/>
            <a:r>
              <a:rPr lang="en-US"/>
              <a:t>Lactiferous sinus may not exist based on recent research where US showed easily compressed ducts that seemed to simply transport and not store milk.</a:t>
            </a:r>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0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DCB2E558-EEB6-435F-B90A-059AFFD64792}" type="slidenum">
              <a:rPr lang="en-US" smtClean="0">
                <a:solidFill>
                  <a:prstClr val="black"/>
                </a:solidFill>
              </a:rPr>
              <a:pPr/>
              <a:t>41</a:t>
            </a:fld>
            <a:endParaRPr lang="en-US">
              <a:solidFill>
                <a:prstClr val="black"/>
              </a:solidFill>
            </a:endParaRPr>
          </a:p>
        </p:txBody>
      </p:sp>
      <p:sp>
        <p:nvSpPr>
          <p:cNvPr id="171011" name="Rectangle 2"/>
          <p:cNvSpPr>
            <a:spLocks noGrp="1" noRot="1" noChangeAspect="1" noChangeArrowheads="1" noTextEdit="1"/>
          </p:cNvSpPr>
          <p:nvPr>
            <p:ph type="sldImg"/>
          </p:nvPr>
        </p:nvSpPr>
        <p:spPr>
          <a:ln/>
        </p:spPr>
      </p:sp>
      <p:sp>
        <p:nvSpPr>
          <p:cNvPr id="1710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t>Frequent shorter feeds can result in poor growth with high milk volume</a:t>
            </a:r>
          </a:p>
          <a:p>
            <a:pPr eaLnBrk="1" hangingPunct="1"/>
            <a:r>
              <a:rPr lang="en-US"/>
              <a:t>Lipids also aid in protection from infection:  milk lipids damage membranes of enveloped viruses</a:t>
            </a:r>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0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1EFAA66B-3505-4015-855C-370F3CD658B4}" type="slidenum">
              <a:rPr lang="en-US" smtClean="0">
                <a:solidFill>
                  <a:prstClr val="black"/>
                </a:solidFill>
              </a:rPr>
              <a:pPr/>
              <a:t>43</a:t>
            </a:fld>
            <a:endParaRPr lang="en-US">
              <a:solidFill>
                <a:prstClr val="black"/>
              </a:solidFill>
            </a:endParaRPr>
          </a:p>
        </p:txBody>
      </p:sp>
      <p:sp>
        <p:nvSpPr>
          <p:cNvPr id="172035" name="Rectangle 2"/>
          <p:cNvSpPr>
            <a:spLocks noGrp="1" noRot="1" noChangeAspect="1" noChangeArrowheads="1" noTextEdit="1"/>
          </p:cNvSpPr>
          <p:nvPr>
            <p:ph type="sldImg"/>
          </p:nvPr>
        </p:nvSpPr>
        <p:spPr>
          <a:ln/>
        </p:spPr>
      </p:sp>
      <p:sp>
        <p:nvSpPr>
          <p:cNvPr id="1720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t>diet does not affect amount of fat but does affect types of fat; Triglycerides are the main component of the fats; the lipid proportion provides the essential fatty acids</a:t>
            </a:r>
          </a:p>
          <a:p>
            <a:pPr eaLnBrk="1" hangingPunct="1"/>
            <a:r>
              <a:rPr lang="en-US"/>
              <a:t>Term infants are able to convert long chain polyunsaturated fatty acids to DHA and ARA so the addition of these to term formulas may be unnecessary but is likely useful for preterm infants who cannot convert them.</a:t>
            </a:r>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058"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a:fld id="{8F317221-6D08-40B8-BB99-D80F2CC81335}" type="slidenum">
              <a:rPr lang="en-US" sz="1200">
                <a:solidFill>
                  <a:prstClr val="black"/>
                </a:solidFill>
              </a:rPr>
              <a:pPr algn="r"/>
              <a:t>44</a:t>
            </a:fld>
            <a:endParaRPr lang="en-US" sz="1200">
              <a:solidFill>
                <a:prstClr val="black"/>
              </a:solidFill>
            </a:endParaRPr>
          </a:p>
        </p:txBody>
      </p:sp>
      <p:sp>
        <p:nvSpPr>
          <p:cNvPr id="173059" name="Rectangle 2"/>
          <p:cNvSpPr>
            <a:spLocks noGrp="1" noRot="1" noChangeAspect="1" noChangeArrowheads="1" noTextEdit="1"/>
          </p:cNvSpPr>
          <p:nvPr>
            <p:ph type="sldImg"/>
          </p:nvPr>
        </p:nvSpPr>
        <p:spPr>
          <a:ln/>
        </p:spPr>
      </p:sp>
      <p:sp>
        <p:nvSpPr>
          <p:cNvPr id="1730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t>Lipase is heat labile so superior absorption does not occur with processed human milk</a:t>
            </a:r>
          </a:p>
          <a:p>
            <a:pPr eaLnBrk="1" hangingPunct="1"/>
            <a:r>
              <a:rPr lang="en-US"/>
              <a:t>diet does not affect amount of fat but does affect types of fat; Triglycerides are the main component of the fats; the lipid proportion provides the essential fatty acids</a:t>
            </a:r>
          </a:p>
          <a:p>
            <a:pPr eaLnBrk="1" hangingPunct="1"/>
            <a:r>
              <a:rPr lang="en-US"/>
              <a:t>Term infants are able to convert long chain polyunsaturated fatty acids to DHA and ARA so the addition of these to term formulas may be unnecessary but is likely useful for preterm infants who cannot convert them.</a:t>
            </a:r>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82"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a:fld id="{75072557-5288-43C6-916E-A5B2B4440672}" type="slidenum">
              <a:rPr lang="en-US" sz="1200">
                <a:solidFill>
                  <a:prstClr val="black"/>
                </a:solidFill>
              </a:rPr>
              <a:pPr algn="r"/>
              <a:t>45</a:t>
            </a:fld>
            <a:endParaRPr lang="en-US" sz="1200">
              <a:solidFill>
                <a:prstClr val="black"/>
              </a:solidFill>
            </a:endParaRPr>
          </a:p>
        </p:txBody>
      </p:sp>
      <p:sp>
        <p:nvSpPr>
          <p:cNvPr id="174083" name="Rectangle 2"/>
          <p:cNvSpPr>
            <a:spLocks noGrp="1" noRot="1" noChangeAspect="1" noChangeArrowheads="1" noTextEdit="1"/>
          </p:cNvSpPr>
          <p:nvPr>
            <p:ph type="sldImg"/>
          </p:nvPr>
        </p:nvSpPr>
        <p:spPr>
          <a:ln/>
        </p:spPr>
      </p:sp>
      <p:sp>
        <p:nvSpPr>
          <p:cNvPr id="1740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dirty="0"/>
              <a:t>diet does not affect amount of fat but does affect types of fat; </a:t>
            </a:r>
          </a:p>
          <a:p>
            <a:pPr eaLnBrk="1" hangingPunct="1"/>
            <a:r>
              <a:rPr lang="en-US" dirty="0"/>
              <a:t>Term infants are able to convert long chain polyunsaturated fatty acids to DHA and ARA so the addition of these to term formulas may be unnecessary but is likely useful for preterm infants who cannot convert them.</a:t>
            </a:r>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1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C9756B7B-9148-4928-B392-1FDAB3887DD6}" type="slidenum">
              <a:rPr lang="en-US" smtClean="0">
                <a:solidFill>
                  <a:prstClr val="black"/>
                </a:solidFill>
              </a:rPr>
              <a:pPr/>
              <a:t>46</a:t>
            </a:fld>
            <a:endParaRPr lang="en-US">
              <a:solidFill>
                <a:prstClr val="black"/>
              </a:solidFill>
            </a:endParaRPr>
          </a:p>
        </p:txBody>
      </p:sp>
      <p:sp>
        <p:nvSpPr>
          <p:cNvPr id="175107" name="Rectangle 2"/>
          <p:cNvSpPr>
            <a:spLocks noGrp="1" noRot="1" noChangeAspect="1" noChangeArrowheads="1" noTextEdit="1"/>
          </p:cNvSpPr>
          <p:nvPr>
            <p:ph type="sldImg"/>
          </p:nvPr>
        </p:nvSpPr>
        <p:spPr>
          <a:ln/>
        </p:spPr>
      </p:sp>
      <p:sp>
        <p:nvSpPr>
          <p:cNvPr id="1751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t>Protein content varies with time- 10-12 earlier in lactation and 9-12 in later lactation; formula contains 15g/L</a:t>
            </a:r>
          </a:p>
          <a:p>
            <a:pPr eaLnBrk="1" hangingPunct="1"/>
            <a:r>
              <a:rPr lang="en-US"/>
              <a:t>Remainder of nitrogen comes from non-protein nitrogen sources</a:t>
            </a:r>
          </a:p>
          <a:p>
            <a:pPr eaLnBrk="1" hangingPunct="1"/>
            <a:r>
              <a:rPr lang="en-US"/>
              <a:t>Human milk has lowest protein of all mammal milks studied; well matched for the developing renal function by placing a lower solute load for excretion on the kidneys</a:t>
            </a:r>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Slide Image Placeholder 1"/>
          <p:cNvSpPr>
            <a:spLocks noGrp="1" noRot="1" noChangeAspect="1" noTextEdit="1"/>
          </p:cNvSpPr>
          <p:nvPr>
            <p:ph type="sldImg"/>
          </p:nvPr>
        </p:nvSpPr>
        <p:spPr>
          <a:ln/>
        </p:spPr>
      </p:sp>
      <p:sp>
        <p:nvSpPr>
          <p:cNvPr id="11059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t>The whey/casein ratio in human milk decreases from 90/10 in colostrum, to 70/30 in mature milk and to 50/50 in late lactation (</a:t>
            </a:r>
            <a:r>
              <a:rPr lang="en-US">
                <a:hlinkClick r:id="rId3"/>
              </a:rPr>
              <a:t>  </a:t>
            </a:r>
            <a:r>
              <a:rPr lang="en-US"/>
              <a:t> </a:t>
            </a:r>
            <a:r>
              <a:rPr lang="en-US">
                <a:hlinkClick r:id="rId4"/>
              </a:rPr>
              <a:t>Lawrence, 2005</a:t>
            </a:r>
            <a:r>
              <a:rPr lang="en-US"/>
              <a:t> pgs. 127-135).   Cow milk contains 18% whey, 82% casein</a:t>
            </a:r>
          </a:p>
        </p:txBody>
      </p:sp>
      <p:sp>
        <p:nvSpPr>
          <p:cNvPr id="11059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C8D16C1E-EB74-4FFF-A642-71F6B25DF02A}" type="slidenum">
              <a:rPr lang="en-US" smtClean="0">
                <a:solidFill>
                  <a:prstClr val="black"/>
                </a:solidFill>
              </a:rPr>
              <a:pPr/>
              <a:t>47</a:t>
            </a:fld>
            <a:endParaRPr lang="en-US">
              <a:solidFill>
                <a:prstClr val="black"/>
              </a:solidFill>
            </a:endParaRPr>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1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1871701A-3445-4A8D-B52C-D66244A0C22D}" type="slidenum">
              <a:rPr lang="en-US" smtClean="0">
                <a:solidFill>
                  <a:prstClr val="black"/>
                </a:solidFill>
              </a:rPr>
              <a:pPr/>
              <a:t>48</a:t>
            </a:fld>
            <a:endParaRPr lang="en-US" dirty="0">
              <a:solidFill>
                <a:prstClr val="black"/>
              </a:solidFill>
            </a:endParaRPr>
          </a:p>
        </p:txBody>
      </p:sp>
      <p:sp>
        <p:nvSpPr>
          <p:cNvPr id="176131" name="Rectangle 2"/>
          <p:cNvSpPr>
            <a:spLocks noGrp="1" noRot="1" noChangeAspect="1" noChangeArrowheads="1" noTextEdit="1"/>
          </p:cNvSpPr>
          <p:nvPr>
            <p:ph type="sldImg"/>
          </p:nvPr>
        </p:nvSpPr>
        <p:spPr>
          <a:ln/>
        </p:spPr>
      </p:sp>
      <p:sp>
        <p:nvSpPr>
          <p:cNvPr id="1761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dirty="0"/>
              <a:t>Human milk contains all the different immunoglobulins (M,A,D,G,E), but sIgA is most common.  sIgA is protected from stomach acid so it reaches small intestine intact.</a:t>
            </a:r>
            <a:r>
              <a:rPr lang="en-US" baseline="0" dirty="0"/>
              <a:t>  </a:t>
            </a:r>
            <a:r>
              <a:rPr lang="en-US" dirty="0"/>
              <a:t>Other immunoglobulins, including IgG and IgM, in breast milk also help protect against bacterial and viral infections.  Eating fish can help increase the amount of these proteins in your breast milk. </a:t>
            </a:r>
          </a:p>
          <a:p>
            <a:pPr eaLnBrk="1" hangingPunct="1"/>
            <a:endParaRPr lang="en-US" b="1" dirty="0"/>
          </a:p>
          <a:p>
            <a:pPr eaLnBrk="1" hangingPunct="1"/>
            <a:r>
              <a:rPr lang="en-US" dirty="0"/>
              <a:t>Many enzymes are present in milk including some for biosynthesis of the milk in the mammary gland; others aid the infant in digestion of proteins, fats, and carbohydrates to facilitate absorption of milk.  Other enzymes transport minerals such as </a:t>
            </a:r>
            <a:r>
              <a:rPr lang="en-US" dirty="0" err="1"/>
              <a:t>zn</a:t>
            </a:r>
            <a:r>
              <a:rPr lang="en-US" dirty="0"/>
              <a:t>, selenium, and magnesium.</a:t>
            </a:r>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eaLnBrk="1" hangingPunct="1"/>
            <a:r>
              <a:rPr lang="en-US" b="1" dirty="0"/>
              <a:t>Lactoferrin</a:t>
            </a:r>
            <a:r>
              <a:rPr lang="en-US" dirty="0"/>
              <a:t> transports and promotes the absorption of iron; it also inhibits the growth of iron-dependent bacteria in the gastrointestinal tract.  This inhibits certain organisms, such as </a:t>
            </a:r>
            <a:r>
              <a:rPr lang="en-US" dirty="0" err="1"/>
              <a:t>coliforms</a:t>
            </a:r>
            <a:r>
              <a:rPr lang="en-US" dirty="0"/>
              <a:t> and yeast, that require iron. </a:t>
            </a:r>
          </a:p>
          <a:p>
            <a:pPr eaLnBrk="1" hangingPunct="1"/>
            <a:r>
              <a:rPr lang="en-US" dirty="0"/>
              <a:t>Human milk contains all the different immunoglobulins (M,A,D,G,E), but sIgA is most common.  sIgA is protected from stomach acid so it reaches small intestine intact.</a:t>
            </a:r>
          </a:p>
          <a:p>
            <a:pPr eaLnBrk="1" hangingPunct="1"/>
            <a:r>
              <a:rPr lang="en-US" b="1" dirty="0"/>
              <a:t>Secretory IgA is the primary Ig in breastmilk</a:t>
            </a:r>
            <a:r>
              <a:rPr lang="en-US" dirty="0"/>
              <a:t> also works to protect the infant from viruses and bacteria, specifically those that the baby, mom, and family are exposed to.  It also helps to protect against E. Coli and possibly allergies.  Other immunoglobulins, including IgG and IgM, in breast milk also help protect against bacterial and viral infections.  Eating fish can help increase the amount of these proteins in your breast milk. </a:t>
            </a:r>
          </a:p>
          <a:p>
            <a:pPr eaLnBrk="1" hangingPunct="1"/>
            <a:r>
              <a:rPr lang="en-US" b="1" dirty="0" err="1"/>
              <a:t>Lysozyme</a:t>
            </a:r>
            <a:r>
              <a:rPr lang="en-US" dirty="0"/>
              <a:t> is an enzyme that protects the infant against E. Coli and Salmonella. It also promotes the growth of healthy intestinal flora and has anti-inflammatory functions. </a:t>
            </a:r>
          </a:p>
        </p:txBody>
      </p:sp>
      <p:sp>
        <p:nvSpPr>
          <p:cNvPr id="4" name="Slide Number Placeholder 3"/>
          <p:cNvSpPr>
            <a:spLocks noGrp="1"/>
          </p:cNvSpPr>
          <p:nvPr>
            <p:ph type="sldNum" sz="quarter" idx="10"/>
          </p:nvPr>
        </p:nvSpPr>
        <p:spPr/>
        <p:txBody>
          <a:bodyPr/>
          <a:lstStyle/>
          <a:p>
            <a:fld id="{625846C7-F210-455F-84F0-3C04D792A77D}" type="slidenum">
              <a:rPr lang="en-US" smtClean="0">
                <a:solidFill>
                  <a:prstClr val="black"/>
                </a:solidFill>
              </a:rPr>
              <a:pPr/>
              <a:t>49</a:t>
            </a:fld>
            <a:endParaRPr lang="en-US">
              <a:solidFill>
                <a:prstClr val="black"/>
              </a:solidFill>
            </a:endParaRPr>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1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1871701A-3445-4A8D-B52C-D66244A0C22D}" type="slidenum">
              <a:rPr lang="en-US" smtClean="0">
                <a:solidFill>
                  <a:prstClr val="black"/>
                </a:solidFill>
              </a:rPr>
              <a:pPr/>
              <a:t>50</a:t>
            </a:fld>
            <a:endParaRPr lang="en-US">
              <a:solidFill>
                <a:prstClr val="black"/>
              </a:solidFill>
            </a:endParaRPr>
          </a:p>
        </p:txBody>
      </p:sp>
      <p:sp>
        <p:nvSpPr>
          <p:cNvPr id="176131" name="Rectangle 2"/>
          <p:cNvSpPr>
            <a:spLocks noGrp="1" noRot="1" noChangeAspect="1" noChangeArrowheads="1" noTextEdit="1"/>
          </p:cNvSpPr>
          <p:nvPr>
            <p:ph type="sldImg"/>
          </p:nvPr>
        </p:nvSpPr>
        <p:spPr>
          <a:ln/>
        </p:spPr>
      </p:sp>
      <p:sp>
        <p:nvSpPr>
          <p:cNvPr id="1761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dirty="0"/>
              <a:t>Commercial milk substitutes have been adjusted from </a:t>
            </a:r>
            <a:r>
              <a:rPr lang="en-US" dirty="0" err="1"/>
              <a:t>predom</a:t>
            </a:r>
            <a:r>
              <a:rPr lang="en-US" dirty="0"/>
              <a:t> cows milk casein, but feeding frequency, stools, and stool patterns of formula fed infants are different.  Stools are firmer.</a:t>
            </a:r>
          </a:p>
          <a:p>
            <a:pPr eaLnBrk="1" hangingPunct="1"/>
            <a:r>
              <a:rPr lang="en-US" dirty="0"/>
              <a:t>Many enzymes are present in milk including some for biosynthesis of the milk in the mammary gland; others aid the infant in digestion of proteins, fats, and carbohydrates to facilitate absorption of milk.  Other enzymes transport minerals such as </a:t>
            </a:r>
            <a:r>
              <a:rPr lang="en-US" dirty="0" err="1"/>
              <a:t>zn</a:t>
            </a:r>
            <a:r>
              <a:rPr lang="en-US" dirty="0"/>
              <a:t>, selenium, and magnesium.</a:t>
            </a:r>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1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DB93856C-A12D-4C80-B2A8-5436B86633F9}" type="slidenum">
              <a:rPr lang="en-US" smtClean="0">
                <a:solidFill>
                  <a:prstClr val="black"/>
                </a:solidFill>
              </a:rPr>
              <a:pPr/>
              <a:t>51</a:t>
            </a:fld>
            <a:endParaRPr lang="en-US">
              <a:solidFill>
                <a:prstClr val="black"/>
              </a:solidFill>
            </a:endParaRPr>
          </a:p>
        </p:txBody>
      </p:sp>
      <p:sp>
        <p:nvSpPr>
          <p:cNvPr id="177155" name="Rectangle 2"/>
          <p:cNvSpPr>
            <a:spLocks noGrp="1" noRot="1" noChangeAspect="1" noChangeArrowheads="1" noTextEdit="1"/>
          </p:cNvSpPr>
          <p:nvPr>
            <p:ph type="sldImg"/>
          </p:nvPr>
        </p:nvSpPr>
        <p:spPr>
          <a:ln/>
        </p:spPr>
      </p:sp>
      <p:sp>
        <p:nvSpPr>
          <p:cNvPr id="1771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AC38EFC0-7EFE-47DE-82F7-79C1706D2A19}" type="slidenum">
              <a:rPr lang="en-US" smtClean="0">
                <a:solidFill>
                  <a:prstClr val="black"/>
                </a:solidFill>
              </a:rPr>
              <a:pPr/>
              <a:t>6</a:t>
            </a:fld>
            <a:endParaRPr lang="en-US">
              <a:solidFill>
                <a:prstClr val="black"/>
              </a:solidFill>
            </a:endParaRPr>
          </a:p>
        </p:txBody>
      </p:sp>
      <p:sp>
        <p:nvSpPr>
          <p:cNvPr id="139267" name="Rectangle 2"/>
          <p:cNvSpPr>
            <a:spLocks noGrp="1" noRot="1" noChangeAspect="1" noChangeArrowheads="1" noTextEdit="1"/>
          </p:cNvSpPr>
          <p:nvPr>
            <p:ph type="sldImg"/>
          </p:nvPr>
        </p:nvSpPr>
        <p:spPr>
          <a:ln/>
        </p:spPr>
      </p:sp>
      <p:sp>
        <p:nvSpPr>
          <p:cNvPr id="1392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t>Montgomery glands are usually not visible before pregnancy and lactation.</a:t>
            </a:r>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1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CE6A1A55-3434-40BD-B918-FE3D48E425DB}" type="slidenum">
              <a:rPr lang="en-US" smtClean="0">
                <a:solidFill>
                  <a:prstClr val="black"/>
                </a:solidFill>
              </a:rPr>
              <a:pPr/>
              <a:t>53</a:t>
            </a:fld>
            <a:endParaRPr lang="en-US">
              <a:solidFill>
                <a:prstClr val="black"/>
              </a:solidFill>
            </a:endParaRPr>
          </a:p>
        </p:txBody>
      </p:sp>
      <p:sp>
        <p:nvSpPr>
          <p:cNvPr id="178179" name="Rectangle 2"/>
          <p:cNvSpPr>
            <a:spLocks noGrp="1" noRot="1" noChangeAspect="1" noChangeArrowheads="1" noTextEdit="1"/>
          </p:cNvSpPr>
          <p:nvPr>
            <p:ph type="sldImg"/>
          </p:nvPr>
        </p:nvSpPr>
        <p:spPr>
          <a:ln/>
        </p:spPr>
      </p:sp>
      <p:sp>
        <p:nvSpPr>
          <p:cNvPr id="1781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dirty="0"/>
              <a:t>Lactose accounts for 40% of the energy intake/calories from breast milk</a:t>
            </a:r>
          </a:p>
          <a:p>
            <a:pPr eaLnBrk="1" hangingPunct="1"/>
            <a:r>
              <a:rPr lang="en-US" dirty="0"/>
              <a:t>Lactobacillus bifidus is nonpathogenic bacteria which protects against invasive </a:t>
            </a:r>
            <a:r>
              <a:rPr lang="en-US" dirty="0" err="1"/>
              <a:t>enteropathogens</a:t>
            </a:r>
            <a:endParaRPr lang="en-US" dirty="0"/>
          </a:p>
          <a:p>
            <a:pPr eaLnBrk="1" hangingPunct="1"/>
            <a:endParaRPr lang="en-US" b="1" dirty="0"/>
          </a:p>
          <a:p>
            <a:pPr eaLnBrk="1" hangingPunct="1"/>
            <a:r>
              <a:rPr lang="en-US" b="1" dirty="0"/>
              <a:t>Bifidus factor</a:t>
            </a:r>
            <a:r>
              <a:rPr lang="en-US" dirty="0"/>
              <a:t> supports the growth of lactobacillus.  Lactobacillus is a beneficial bacteria that protects the baby against harmful bacteria by creating an acidic environment where it cannot survive </a:t>
            </a:r>
          </a:p>
          <a:p>
            <a:pPr eaLnBrk="1" hangingPunct="1"/>
            <a:endParaRPr lang="en-US" dirty="0"/>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2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05DE4353-38EB-4BCE-9CE6-884D4F1114AE}" type="slidenum">
              <a:rPr lang="en-US" smtClean="0">
                <a:solidFill>
                  <a:prstClr val="black"/>
                </a:solidFill>
              </a:rPr>
              <a:pPr/>
              <a:t>54</a:t>
            </a:fld>
            <a:endParaRPr lang="en-US">
              <a:solidFill>
                <a:prstClr val="black"/>
              </a:solidFill>
            </a:endParaRPr>
          </a:p>
        </p:txBody>
      </p:sp>
      <p:sp>
        <p:nvSpPr>
          <p:cNvPr id="179203" name="Rectangle 2"/>
          <p:cNvSpPr>
            <a:spLocks noGrp="1" noRot="1" noChangeAspect="1" noChangeArrowheads="1" noTextEdit="1"/>
          </p:cNvSpPr>
          <p:nvPr>
            <p:ph type="sldImg"/>
          </p:nvPr>
        </p:nvSpPr>
        <p:spPr>
          <a:ln/>
        </p:spPr>
      </p:sp>
      <p:sp>
        <p:nvSpPr>
          <p:cNvPr id="1792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t>Breastfed babies are rarely iron deficient because of this enhanced absorption</a:t>
            </a:r>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2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B6DA3BD9-DB4E-491D-B2A6-7157BB32023C}" type="slidenum">
              <a:rPr lang="en-US" smtClean="0">
                <a:solidFill>
                  <a:prstClr val="black"/>
                </a:solidFill>
              </a:rPr>
              <a:pPr/>
              <a:t>55</a:t>
            </a:fld>
            <a:endParaRPr lang="en-US">
              <a:solidFill>
                <a:prstClr val="black"/>
              </a:solidFill>
            </a:endParaRPr>
          </a:p>
        </p:txBody>
      </p:sp>
      <p:sp>
        <p:nvSpPr>
          <p:cNvPr id="180227" name="Rectangle 2"/>
          <p:cNvSpPr>
            <a:spLocks noGrp="1" noRot="1" noChangeAspect="1" noChangeArrowheads="1" noTextEdit="1"/>
          </p:cNvSpPr>
          <p:nvPr>
            <p:ph type="sldImg"/>
          </p:nvPr>
        </p:nvSpPr>
        <p:spPr>
          <a:ln/>
        </p:spPr>
      </p:sp>
      <p:sp>
        <p:nvSpPr>
          <p:cNvPr id="1802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t>Infants absorb 100% of the iron in breastmilk (&lt;1mg/L) but not all iron in formula which contains 12mg/L</a:t>
            </a:r>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12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90F21162-789B-4E2B-BBE0-CF3A1D1E5EFA}" type="slidenum">
              <a:rPr lang="en-US" smtClean="0">
                <a:solidFill>
                  <a:prstClr val="black"/>
                </a:solidFill>
              </a:rPr>
              <a:pPr/>
              <a:t>56</a:t>
            </a:fld>
            <a:endParaRPr lang="en-US">
              <a:solidFill>
                <a:prstClr val="black"/>
              </a:solidFill>
            </a:endParaRPr>
          </a:p>
        </p:txBody>
      </p:sp>
      <p:sp>
        <p:nvSpPr>
          <p:cNvPr id="181251" name="Rectangle 2"/>
          <p:cNvSpPr>
            <a:spLocks noGrp="1" noRot="1" noChangeAspect="1" noChangeArrowheads="1" noTextEdit="1"/>
          </p:cNvSpPr>
          <p:nvPr>
            <p:ph type="sldImg"/>
          </p:nvPr>
        </p:nvSpPr>
        <p:spPr>
          <a:ln/>
        </p:spPr>
      </p:sp>
      <p:sp>
        <p:nvSpPr>
          <p:cNvPr id="1812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dirty="0"/>
              <a:t>Breast milk lacks enough </a:t>
            </a:r>
            <a:r>
              <a:rPr lang="en-US" dirty="0" err="1"/>
              <a:t>Vit</a:t>
            </a:r>
            <a:r>
              <a:rPr lang="en-US" dirty="0"/>
              <a:t> K and </a:t>
            </a:r>
            <a:r>
              <a:rPr lang="en-US" dirty="0" err="1"/>
              <a:t>Vit</a:t>
            </a:r>
            <a:r>
              <a:rPr lang="en-US" dirty="0"/>
              <a:t> D so supplementation is necessary; </a:t>
            </a:r>
            <a:r>
              <a:rPr lang="en-US" dirty="0" err="1"/>
              <a:t>Vit</a:t>
            </a:r>
            <a:r>
              <a:rPr lang="en-US" dirty="0"/>
              <a:t> K is given immediately post partum; human milk averages ~25 IU/L of </a:t>
            </a:r>
            <a:r>
              <a:rPr lang="en-US" dirty="0" err="1"/>
              <a:t>Vit</a:t>
            </a:r>
            <a:r>
              <a:rPr lang="en-US" dirty="0"/>
              <a:t> D; 400 IU per day is recommended, so babies taking less than 16oz formula per day should be supplemented with </a:t>
            </a:r>
            <a:r>
              <a:rPr lang="en-US" dirty="0" err="1"/>
              <a:t>Vit</a:t>
            </a:r>
            <a:r>
              <a:rPr lang="en-US" dirty="0"/>
              <a:t> D.</a:t>
            </a:r>
          </a:p>
          <a:p>
            <a:pPr eaLnBrk="1" hangingPunct="1"/>
            <a:r>
              <a:rPr lang="en-US" b="0" dirty="0"/>
              <a:t>Mothers on vegan diets may produce b12 deficient milk</a:t>
            </a:r>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2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36338451-2E9C-4A01-A654-DA7ECFB6CFC8}" type="slidenum">
              <a:rPr lang="en-US" smtClean="0">
                <a:solidFill>
                  <a:prstClr val="black"/>
                </a:solidFill>
              </a:rPr>
              <a:pPr/>
              <a:t>57</a:t>
            </a:fld>
            <a:endParaRPr lang="en-US">
              <a:solidFill>
                <a:prstClr val="black"/>
              </a:solidFill>
            </a:endParaRPr>
          </a:p>
        </p:txBody>
      </p:sp>
      <p:sp>
        <p:nvSpPr>
          <p:cNvPr id="182275" name="Rectangle 2"/>
          <p:cNvSpPr>
            <a:spLocks noGrp="1" noRot="1" noChangeAspect="1" noChangeArrowheads="1" noTextEdit="1"/>
          </p:cNvSpPr>
          <p:nvPr>
            <p:ph type="sldImg"/>
          </p:nvPr>
        </p:nvSpPr>
        <p:spPr>
          <a:ln/>
        </p:spPr>
      </p:sp>
      <p:sp>
        <p:nvSpPr>
          <p:cNvPr id="1822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dirty="0"/>
              <a:t>Interferon and </a:t>
            </a:r>
            <a:r>
              <a:rPr lang="en-US" dirty="0" err="1"/>
              <a:t>fibronectin</a:t>
            </a:r>
            <a:r>
              <a:rPr lang="en-US" dirty="0"/>
              <a:t> also have antiviral properties as they enhance the </a:t>
            </a:r>
            <a:r>
              <a:rPr lang="en-US" dirty="0" err="1"/>
              <a:t>lytic</a:t>
            </a:r>
            <a:r>
              <a:rPr lang="en-US" dirty="0"/>
              <a:t> properties of milk leukocytes.</a:t>
            </a:r>
          </a:p>
          <a:p>
            <a:pPr eaLnBrk="1" hangingPunct="1"/>
            <a:r>
              <a:rPr lang="en-US" dirty="0"/>
              <a:t>Many of the bioactive substances seem to influence neonatal gut maturation and growth by transferring developmental info to the newborn, but the exact roles are still unclear.  EGF and TGF alpha are higher in preemie mothers.  EGF, TGF alpha, and human milk stimulate fetal small intestinal cell proliferation in vitro with the most </a:t>
            </a:r>
            <a:r>
              <a:rPr lang="en-US" dirty="0" err="1"/>
              <a:t>prolif</a:t>
            </a:r>
            <a:r>
              <a:rPr lang="en-US" dirty="0"/>
              <a:t> following exposure to human milk.</a:t>
            </a:r>
          </a:p>
          <a:p>
            <a:pPr eaLnBrk="1" hangingPunct="1"/>
            <a:endParaRPr lang="en-US" dirty="0"/>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2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E44F460A-DBA1-447F-AE7B-AF837B5B79D5}" type="slidenum">
              <a:rPr lang="en-US" smtClean="0">
                <a:solidFill>
                  <a:prstClr val="black"/>
                </a:solidFill>
              </a:rPr>
              <a:pPr/>
              <a:t>58</a:t>
            </a:fld>
            <a:endParaRPr lang="en-US">
              <a:solidFill>
                <a:prstClr val="black"/>
              </a:solidFill>
            </a:endParaRPr>
          </a:p>
        </p:txBody>
      </p:sp>
      <p:sp>
        <p:nvSpPr>
          <p:cNvPr id="183299" name="Rectangle 2"/>
          <p:cNvSpPr>
            <a:spLocks noGrp="1" noRot="1" noChangeAspect="1" noChangeArrowheads="1" noTextEdit="1"/>
          </p:cNvSpPr>
          <p:nvPr>
            <p:ph type="sldImg"/>
          </p:nvPr>
        </p:nvSpPr>
        <p:spPr>
          <a:ln/>
        </p:spPr>
      </p:sp>
      <p:sp>
        <p:nvSpPr>
          <p:cNvPr id="122884" name="Rectangle 3"/>
          <p:cNvSpPr>
            <a:spLocks noGrp="1" noChangeArrowheads="1"/>
          </p:cNvSpPr>
          <p:nvPr>
            <p:ph type="body" idx="1"/>
          </p:nvPr>
        </p:nvSpPr>
        <p:spPr>
          <a:ln/>
        </p:spPr>
        <p:txBody>
          <a:bodyPr/>
          <a:lstStyle/>
          <a:p>
            <a:pPr eaLnBrk="1" hangingPunct="1">
              <a:defRPr/>
            </a:pPr>
            <a:r>
              <a:rPr lang="en-US" dirty="0"/>
              <a:t>This image is from the </a:t>
            </a:r>
            <a:r>
              <a:rPr lang="en-US" dirty="0" err="1"/>
              <a:t>Wellstart</a:t>
            </a:r>
            <a:r>
              <a:rPr lang="en-US" dirty="0"/>
              <a:t> </a:t>
            </a:r>
            <a:r>
              <a:rPr lang="en-US" dirty="0" err="1"/>
              <a:t>intl</a:t>
            </a:r>
            <a:r>
              <a:rPr lang="en-US" dirty="0"/>
              <a:t> study module.  It illustrates how maternal exposure to antigens (virus and bacteria) results in protection for the infant.  The mother ingests the viruses and bacteria which then comes into contact along the gut lining with </a:t>
            </a:r>
            <a:r>
              <a:rPr lang="en-US" dirty="0" err="1"/>
              <a:t>lymphoblasts</a:t>
            </a:r>
            <a:r>
              <a:rPr lang="en-US" dirty="0"/>
              <a:t> that mature into lymphocytes to then migrate into the lymphatic system.  The lymphocytes synthesize immunoglobulins.  From there, they move into the bloodstream and then into the breast tissue and milk from where they go to the infant.</a:t>
            </a:r>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088E7C9D-CD63-4433-BCE6-88B675FA1037}" type="slidenum">
              <a:rPr lang="en-US" smtClean="0">
                <a:solidFill>
                  <a:prstClr val="black"/>
                </a:solidFill>
              </a:rPr>
              <a:pPr/>
              <a:t>59</a:t>
            </a:fld>
            <a:endParaRPr lang="en-US">
              <a:solidFill>
                <a:prstClr val="black"/>
              </a:solidFill>
            </a:endParaRPr>
          </a:p>
        </p:txBody>
      </p:sp>
      <p:sp>
        <p:nvSpPr>
          <p:cNvPr id="184323" name="Rectangle 2"/>
          <p:cNvSpPr>
            <a:spLocks noGrp="1" noRot="1" noChangeAspect="1" noChangeArrowheads="1" noTextEdit="1"/>
          </p:cNvSpPr>
          <p:nvPr>
            <p:ph type="sldImg"/>
          </p:nvPr>
        </p:nvSpPr>
        <p:spPr>
          <a:ln/>
        </p:spPr>
      </p:sp>
      <p:sp>
        <p:nvSpPr>
          <p:cNvPr id="1843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t>This table is from the Wellstart international study modules.</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25846C7-F210-455F-84F0-3C04D792A77D}" type="slidenum">
              <a:rPr lang="en-US" smtClean="0">
                <a:solidFill>
                  <a:prstClr val="black"/>
                </a:solidFill>
              </a:rPr>
              <a:pPr/>
              <a:t>7</a:t>
            </a:fld>
            <a:endParaRPr lang="en-US">
              <a:solidFill>
                <a:prstClr val="black"/>
              </a:solidFill>
            </a:endParaRPr>
          </a:p>
        </p:txBody>
      </p:sp>
    </p:spTree>
    <p:extLst>
      <p:ext uri="{BB962C8B-B14F-4D97-AF65-F5344CB8AC3E}">
        <p14:creationId xmlns:p14="http://schemas.microsoft.com/office/powerpoint/2010/main" val="60308728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850E6B6C-A9B5-4B3E-ACFF-59F6ED656294}" type="slidenum">
              <a:rPr lang="en-US" smtClean="0">
                <a:solidFill>
                  <a:prstClr val="black"/>
                </a:solidFill>
              </a:rPr>
              <a:pPr/>
              <a:t>8</a:t>
            </a:fld>
            <a:endParaRPr lang="en-US">
              <a:solidFill>
                <a:prstClr val="black"/>
              </a:solidFill>
            </a:endParaRPr>
          </a:p>
        </p:txBody>
      </p:sp>
      <p:sp>
        <p:nvSpPr>
          <p:cNvPr id="140291" name="Rectangle 2"/>
          <p:cNvSpPr>
            <a:spLocks noGrp="1" noRot="1" noChangeAspect="1" noChangeArrowheads="1" noTextEdit="1"/>
          </p:cNvSpPr>
          <p:nvPr>
            <p:ph type="sldImg"/>
          </p:nvPr>
        </p:nvSpPr>
        <p:spPr>
          <a:ln/>
        </p:spPr>
      </p:sp>
      <p:sp>
        <p:nvSpPr>
          <p:cNvPr id="1402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57599A7B-C256-4854-A618-06964F4774DA}" type="slidenum">
              <a:rPr lang="en-US" smtClean="0">
                <a:solidFill>
                  <a:prstClr val="black"/>
                </a:solidFill>
              </a:rPr>
              <a:pPr/>
              <a:t>9</a:t>
            </a:fld>
            <a:endParaRPr lang="en-US">
              <a:solidFill>
                <a:prstClr val="black"/>
              </a:solidFill>
            </a:endParaRPr>
          </a:p>
        </p:txBody>
      </p:sp>
      <p:sp>
        <p:nvSpPr>
          <p:cNvPr id="141315" name="Rectangle 2"/>
          <p:cNvSpPr>
            <a:spLocks noGrp="1" noRot="1" noChangeAspect="1" noChangeArrowheads="1" noTextEdit="1"/>
          </p:cNvSpPr>
          <p:nvPr>
            <p:ph type="sldImg"/>
          </p:nvPr>
        </p:nvSpPr>
        <p:spPr>
          <a:ln/>
        </p:spPr>
      </p:sp>
      <p:sp>
        <p:nvSpPr>
          <p:cNvPr id="1413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t>Limited milk secretion may be seen at birth due to maternal hormones influence</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64FB8695-3030-4FB8-BFF0-893A6526DEF2}" type="slidenum">
              <a:rPr lang="en-US" smtClean="0">
                <a:solidFill>
                  <a:prstClr val="black"/>
                </a:solidFill>
              </a:rPr>
              <a:pPr/>
              <a:t>10</a:t>
            </a:fld>
            <a:endParaRPr lang="en-US">
              <a:solidFill>
                <a:prstClr val="black"/>
              </a:solidFill>
            </a:endParaRPr>
          </a:p>
        </p:txBody>
      </p:sp>
      <p:sp>
        <p:nvSpPr>
          <p:cNvPr id="142339" name="Rectangle 2"/>
          <p:cNvSpPr>
            <a:spLocks noGrp="1" noRot="1" noChangeAspect="1" noChangeArrowheads="1" noTextEdit="1"/>
          </p:cNvSpPr>
          <p:nvPr>
            <p:ph type="sldImg"/>
          </p:nvPr>
        </p:nvSpPr>
        <p:spPr>
          <a:ln/>
        </p:spPr>
      </p:sp>
      <p:sp>
        <p:nvSpPr>
          <p:cNvPr id="142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dirty="0"/>
              <a:t>Thelarche indicates the beginning of puberty; generally begins at 9.6 years but may be as early as 8y</a:t>
            </a:r>
          </a:p>
          <a:p>
            <a:pPr eaLnBrk="1" hangingPunct="1"/>
            <a:r>
              <a:rPr lang="en-US" dirty="0"/>
              <a:t>Breast bud is a mass of tissue beneath areola</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n-US"/>
              <a:t>Click to edit Master title style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D4FD020-43B2-45F8-AD5C-90FFF0B1F56A}" type="datetimeFigureOut">
              <a:rPr lang="en-US" smtClean="0">
                <a:solidFill>
                  <a:srgbClr val="073E87"/>
                </a:solidFill>
              </a:rPr>
              <a:pPr/>
              <a:t>2/27/2023</a:t>
            </a:fld>
            <a:endParaRPr lang="en-US">
              <a:solidFill>
                <a:srgbClr val="073E87"/>
              </a:solidFill>
            </a:endParaRPr>
          </a:p>
        </p:txBody>
      </p:sp>
      <p:sp>
        <p:nvSpPr>
          <p:cNvPr id="5" name="Footer Placeholder 4"/>
          <p:cNvSpPr>
            <a:spLocks noGrp="1"/>
          </p:cNvSpPr>
          <p:nvPr>
            <p:ph type="ftr" sz="quarter" idx="11"/>
          </p:nvPr>
        </p:nvSpPr>
        <p:spPr/>
        <p:txBody>
          <a:bodyPr/>
          <a:lstStyle/>
          <a:p>
            <a:endParaRPr lang="en-US">
              <a:solidFill>
                <a:srgbClr val="073E87"/>
              </a:solidFill>
            </a:endParaRPr>
          </a:p>
        </p:txBody>
      </p:sp>
      <p:sp>
        <p:nvSpPr>
          <p:cNvPr id="6" name="Slide Number Placeholder 5"/>
          <p:cNvSpPr>
            <a:spLocks noGrp="1"/>
          </p:cNvSpPr>
          <p:nvPr>
            <p:ph type="sldNum" sz="quarter" idx="12"/>
          </p:nvPr>
        </p:nvSpPr>
        <p:spPr/>
        <p:txBody>
          <a:bodyPr/>
          <a:lstStyle/>
          <a:p>
            <a:fld id="{9CCAEAFC-A4A6-496B-ABA7-D4CAA02D0D70}" type="slidenum">
              <a:rPr lang="en-US" smtClean="0">
                <a:solidFill>
                  <a:srgbClr val="073E87"/>
                </a:solidFill>
              </a:rPr>
              <a:pPr/>
              <a:t>‹#›</a:t>
            </a:fld>
            <a:endParaRPr lang="en-US">
              <a:solidFill>
                <a:srgbClr val="073E87"/>
              </a:solidFill>
            </a:endParaRPr>
          </a:p>
        </p:txBody>
      </p:sp>
    </p:spTree>
    <p:extLst>
      <p:ext uri="{BB962C8B-B14F-4D97-AF65-F5344CB8AC3E}">
        <p14:creationId xmlns:p14="http://schemas.microsoft.com/office/powerpoint/2010/main" val="41675371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D4FD020-43B2-45F8-AD5C-90FFF0B1F56A}" type="datetimeFigureOut">
              <a:rPr lang="en-US" smtClean="0">
                <a:solidFill>
                  <a:srgbClr val="073E87"/>
                </a:solidFill>
              </a:rPr>
              <a:pPr/>
              <a:t>2/27/2023</a:t>
            </a:fld>
            <a:endParaRPr lang="en-US">
              <a:solidFill>
                <a:srgbClr val="073E87"/>
              </a:solidFill>
            </a:endParaRPr>
          </a:p>
        </p:txBody>
      </p:sp>
      <p:sp>
        <p:nvSpPr>
          <p:cNvPr id="5" name="Footer Placeholder 4"/>
          <p:cNvSpPr>
            <a:spLocks noGrp="1"/>
          </p:cNvSpPr>
          <p:nvPr>
            <p:ph type="ftr" sz="quarter" idx="11"/>
          </p:nvPr>
        </p:nvSpPr>
        <p:spPr/>
        <p:txBody>
          <a:bodyPr/>
          <a:lstStyle/>
          <a:p>
            <a:endParaRPr lang="en-US">
              <a:solidFill>
                <a:srgbClr val="073E87"/>
              </a:solidFill>
            </a:endParaRPr>
          </a:p>
        </p:txBody>
      </p:sp>
      <p:sp>
        <p:nvSpPr>
          <p:cNvPr id="6" name="Slide Number Placeholder 5"/>
          <p:cNvSpPr>
            <a:spLocks noGrp="1"/>
          </p:cNvSpPr>
          <p:nvPr>
            <p:ph type="sldNum" sz="quarter" idx="12"/>
          </p:nvPr>
        </p:nvSpPr>
        <p:spPr/>
        <p:txBody>
          <a:bodyPr/>
          <a:lstStyle/>
          <a:p>
            <a:fld id="{9CCAEAFC-A4A6-496B-ABA7-D4CAA02D0D70}" type="slidenum">
              <a:rPr lang="en-US" smtClean="0">
                <a:solidFill>
                  <a:srgbClr val="073E87"/>
                </a:solidFill>
              </a:rPr>
              <a:pPr/>
              <a:t>‹#›</a:t>
            </a:fld>
            <a:endParaRPr lang="en-US">
              <a:solidFill>
                <a:srgbClr val="073E87"/>
              </a:solidFill>
            </a:endParaRPr>
          </a:p>
        </p:txBody>
      </p:sp>
    </p:spTree>
    <p:extLst>
      <p:ext uri="{BB962C8B-B14F-4D97-AF65-F5344CB8AC3E}">
        <p14:creationId xmlns:p14="http://schemas.microsoft.com/office/powerpoint/2010/main" val="2176876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4" name="Date Placeholder 3"/>
          <p:cNvSpPr>
            <a:spLocks noGrp="1"/>
          </p:cNvSpPr>
          <p:nvPr>
            <p:ph type="dt" sz="half" idx="10"/>
          </p:nvPr>
        </p:nvSpPr>
        <p:spPr/>
        <p:txBody>
          <a:bodyPr/>
          <a:lstStyle/>
          <a:p>
            <a:fld id="{FD4FD020-43B2-45F8-AD5C-90FFF0B1F56A}" type="datetimeFigureOut">
              <a:rPr lang="en-US" smtClean="0">
                <a:solidFill>
                  <a:srgbClr val="073E87"/>
                </a:solidFill>
              </a:rPr>
              <a:pPr/>
              <a:t>2/27/2023</a:t>
            </a:fld>
            <a:endParaRPr lang="en-US">
              <a:solidFill>
                <a:srgbClr val="073E87"/>
              </a:solidFill>
            </a:endParaRPr>
          </a:p>
        </p:txBody>
      </p:sp>
      <p:sp>
        <p:nvSpPr>
          <p:cNvPr id="5" name="Footer Placeholder 4"/>
          <p:cNvSpPr>
            <a:spLocks noGrp="1"/>
          </p:cNvSpPr>
          <p:nvPr>
            <p:ph type="ftr" sz="quarter" idx="11"/>
          </p:nvPr>
        </p:nvSpPr>
        <p:spPr/>
        <p:txBody>
          <a:bodyPr/>
          <a:lstStyle/>
          <a:p>
            <a:endParaRPr lang="en-US">
              <a:solidFill>
                <a:srgbClr val="073E87"/>
              </a:solidFill>
            </a:endParaRPr>
          </a:p>
        </p:txBody>
      </p:sp>
      <p:sp>
        <p:nvSpPr>
          <p:cNvPr id="6" name="Slide Number Placeholder 5"/>
          <p:cNvSpPr>
            <a:spLocks noGrp="1"/>
          </p:cNvSpPr>
          <p:nvPr>
            <p:ph type="sldNum" sz="quarter" idx="12"/>
          </p:nvPr>
        </p:nvSpPr>
        <p:spPr/>
        <p:txBody>
          <a:bodyPr/>
          <a:lstStyle/>
          <a:p>
            <a:fld id="{9CCAEAFC-A4A6-496B-ABA7-D4CAA02D0D70}" type="slidenum">
              <a:rPr lang="en-US" smtClean="0">
                <a:solidFill>
                  <a:srgbClr val="073E87"/>
                </a:solidFill>
              </a:rPr>
              <a:pPr/>
              <a:t>‹#›</a:t>
            </a:fld>
            <a:endParaRPr lang="en-US">
              <a:solidFill>
                <a:srgbClr val="073E87"/>
              </a:solidFill>
            </a:endParaRPr>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15696612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195263" y="228600"/>
            <a:ext cx="8015287" cy="914400"/>
          </a:xfrm>
        </p:spPr>
        <p:txBody>
          <a:bodyPr/>
          <a:lstStyle/>
          <a:p>
            <a:r>
              <a:rPr lang="en-US"/>
              <a:t>Click to edit Master title style</a:t>
            </a:r>
          </a:p>
        </p:txBody>
      </p:sp>
      <p:sp>
        <p:nvSpPr>
          <p:cNvPr id="3" name="Table Placeholder 2"/>
          <p:cNvSpPr>
            <a:spLocks noGrp="1"/>
          </p:cNvSpPr>
          <p:nvPr>
            <p:ph type="tbl" idx="1"/>
          </p:nvPr>
        </p:nvSpPr>
        <p:spPr>
          <a:xfrm>
            <a:off x="609600" y="1600200"/>
            <a:ext cx="7924800" cy="4419600"/>
          </a:xfrm>
        </p:spPr>
        <p:txBody>
          <a:bodyPr/>
          <a:lstStyle/>
          <a:p>
            <a:pPr lvl="0"/>
            <a:endParaRPr lang="en-US" noProof="0"/>
          </a:p>
        </p:txBody>
      </p:sp>
      <p:sp>
        <p:nvSpPr>
          <p:cNvPr id="4" name="Rectangle 8"/>
          <p:cNvSpPr>
            <a:spLocks noGrp="1" noChangeArrowheads="1"/>
          </p:cNvSpPr>
          <p:nvPr>
            <p:ph type="dt" sz="half" idx="10"/>
          </p:nvPr>
        </p:nvSpPr>
        <p:spPr>
          <a:ln/>
        </p:spPr>
        <p:txBody>
          <a:bodyPr/>
          <a:lstStyle>
            <a:lvl1pPr>
              <a:defRPr/>
            </a:lvl1pPr>
          </a:lstStyle>
          <a:p>
            <a:pPr>
              <a:defRPr/>
            </a:pPr>
            <a:endParaRPr lang="en-US">
              <a:solidFill>
                <a:srgbClr val="073E87"/>
              </a:solidFill>
            </a:endParaRPr>
          </a:p>
        </p:txBody>
      </p:sp>
      <p:sp>
        <p:nvSpPr>
          <p:cNvPr id="5" name="Rectangle 9"/>
          <p:cNvSpPr>
            <a:spLocks noGrp="1" noChangeArrowheads="1"/>
          </p:cNvSpPr>
          <p:nvPr>
            <p:ph type="ftr" sz="quarter" idx="11"/>
          </p:nvPr>
        </p:nvSpPr>
        <p:spPr>
          <a:ln/>
        </p:spPr>
        <p:txBody>
          <a:bodyPr/>
          <a:lstStyle>
            <a:lvl1pPr>
              <a:defRPr/>
            </a:lvl1pPr>
          </a:lstStyle>
          <a:p>
            <a:pPr>
              <a:defRPr/>
            </a:pPr>
            <a:endParaRPr lang="en-US">
              <a:solidFill>
                <a:srgbClr val="073E87"/>
              </a:solidFill>
            </a:endParaRPr>
          </a:p>
        </p:txBody>
      </p:sp>
      <p:sp>
        <p:nvSpPr>
          <p:cNvPr id="6" name="Rectangle 10"/>
          <p:cNvSpPr>
            <a:spLocks noGrp="1" noChangeArrowheads="1"/>
          </p:cNvSpPr>
          <p:nvPr>
            <p:ph type="sldNum" sz="quarter" idx="12"/>
          </p:nvPr>
        </p:nvSpPr>
        <p:spPr>
          <a:ln/>
        </p:spPr>
        <p:txBody>
          <a:bodyPr/>
          <a:lstStyle>
            <a:lvl1pPr>
              <a:defRPr/>
            </a:lvl1pPr>
          </a:lstStyle>
          <a:p>
            <a:pPr>
              <a:defRPr/>
            </a:pPr>
            <a:fld id="{0B13EAB1-34CA-4188-BCFB-E9BF9B8F1C37}" type="slidenum">
              <a:rPr lang="en-US">
                <a:solidFill>
                  <a:srgbClr val="073E87"/>
                </a:solidFill>
              </a:rPr>
              <a:pPr>
                <a:defRPr/>
              </a:pPr>
              <a:t>‹#›</a:t>
            </a:fld>
            <a:endParaRPr lang="en-US">
              <a:solidFill>
                <a:srgbClr val="073E87"/>
              </a:solidFill>
            </a:endParaRPr>
          </a:p>
        </p:txBody>
      </p:sp>
    </p:spTree>
    <p:extLst>
      <p:ext uri="{BB962C8B-B14F-4D97-AF65-F5344CB8AC3E}">
        <p14:creationId xmlns:p14="http://schemas.microsoft.com/office/powerpoint/2010/main" val="33988264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D4FD020-43B2-45F8-AD5C-90FFF0B1F56A}" type="datetimeFigureOut">
              <a:rPr lang="en-US" smtClean="0">
                <a:solidFill>
                  <a:srgbClr val="073E87"/>
                </a:solidFill>
              </a:rPr>
              <a:pPr/>
              <a:t>2/27/2023</a:t>
            </a:fld>
            <a:endParaRPr lang="en-US">
              <a:solidFill>
                <a:srgbClr val="073E87"/>
              </a:solidFill>
            </a:endParaRPr>
          </a:p>
        </p:txBody>
      </p:sp>
      <p:sp>
        <p:nvSpPr>
          <p:cNvPr id="5" name="Footer Placeholder 4"/>
          <p:cNvSpPr>
            <a:spLocks noGrp="1"/>
          </p:cNvSpPr>
          <p:nvPr>
            <p:ph type="ftr" sz="quarter" idx="11"/>
          </p:nvPr>
        </p:nvSpPr>
        <p:spPr/>
        <p:txBody>
          <a:bodyPr/>
          <a:lstStyle/>
          <a:p>
            <a:endParaRPr lang="en-US">
              <a:solidFill>
                <a:srgbClr val="073E87"/>
              </a:solidFill>
            </a:endParaRPr>
          </a:p>
        </p:txBody>
      </p:sp>
      <p:sp>
        <p:nvSpPr>
          <p:cNvPr id="6" name="Slide Number Placeholder 5"/>
          <p:cNvSpPr>
            <a:spLocks noGrp="1"/>
          </p:cNvSpPr>
          <p:nvPr>
            <p:ph type="sldNum" sz="quarter" idx="12"/>
          </p:nvPr>
        </p:nvSpPr>
        <p:spPr/>
        <p:txBody>
          <a:bodyPr/>
          <a:lstStyle/>
          <a:p>
            <a:fld id="{9CCAEAFC-A4A6-496B-ABA7-D4CAA02D0D70}" type="slidenum">
              <a:rPr lang="en-US" smtClean="0">
                <a:solidFill>
                  <a:srgbClr val="073E87"/>
                </a:solidFill>
              </a:rPr>
              <a:pPr/>
              <a:t>‹#›</a:t>
            </a:fld>
            <a:endParaRPr lang="en-US">
              <a:solidFill>
                <a:srgbClr val="073E87"/>
              </a:solidFill>
            </a:endParaRPr>
          </a:p>
        </p:txBody>
      </p:sp>
      <p:sp>
        <p:nvSpPr>
          <p:cNvPr id="7" name="Title 6"/>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7571118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D4FD020-43B2-45F8-AD5C-90FFF0B1F56A}" type="datetimeFigureOut">
              <a:rPr lang="en-US" smtClean="0">
                <a:solidFill>
                  <a:srgbClr val="073E87"/>
                </a:solidFill>
              </a:rPr>
              <a:pPr/>
              <a:t>2/27/2023</a:t>
            </a:fld>
            <a:endParaRPr lang="en-US">
              <a:solidFill>
                <a:srgbClr val="073E87"/>
              </a:solidFill>
            </a:endParaRPr>
          </a:p>
        </p:txBody>
      </p:sp>
      <p:sp>
        <p:nvSpPr>
          <p:cNvPr id="5" name="Footer Placeholder 4"/>
          <p:cNvSpPr>
            <a:spLocks noGrp="1"/>
          </p:cNvSpPr>
          <p:nvPr>
            <p:ph type="ftr" sz="quarter" idx="11"/>
          </p:nvPr>
        </p:nvSpPr>
        <p:spPr/>
        <p:txBody>
          <a:bodyPr/>
          <a:lstStyle/>
          <a:p>
            <a:endParaRPr lang="en-US">
              <a:solidFill>
                <a:srgbClr val="073E87"/>
              </a:solidFill>
            </a:endParaRPr>
          </a:p>
        </p:txBody>
      </p:sp>
      <p:sp>
        <p:nvSpPr>
          <p:cNvPr id="6" name="Slide Number Placeholder 5"/>
          <p:cNvSpPr>
            <a:spLocks noGrp="1"/>
          </p:cNvSpPr>
          <p:nvPr>
            <p:ph type="sldNum" sz="quarter" idx="12"/>
          </p:nvPr>
        </p:nvSpPr>
        <p:spPr/>
        <p:txBody>
          <a:bodyPr/>
          <a:lstStyle/>
          <a:p>
            <a:fld id="{9CCAEAFC-A4A6-496B-ABA7-D4CAA02D0D70}" type="slidenum">
              <a:rPr lang="en-US" smtClean="0">
                <a:solidFill>
                  <a:srgbClr val="073E87"/>
                </a:solidFill>
              </a:rPr>
              <a:pPr/>
              <a:t>‹#›</a:t>
            </a:fld>
            <a:endParaRPr lang="en-US">
              <a:solidFill>
                <a:srgbClr val="073E87"/>
              </a:solidFill>
            </a:endParaRPr>
          </a:p>
        </p:txBody>
      </p:sp>
    </p:spTree>
    <p:extLst>
      <p:ext uri="{BB962C8B-B14F-4D97-AF65-F5344CB8AC3E}">
        <p14:creationId xmlns:p14="http://schemas.microsoft.com/office/powerpoint/2010/main" val="18606553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Date Placeholder 4"/>
          <p:cNvSpPr>
            <a:spLocks noGrp="1"/>
          </p:cNvSpPr>
          <p:nvPr>
            <p:ph type="dt" sz="half" idx="10"/>
          </p:nvPr>
        </p:nvSpPr>
        <p:spPr/>
        <p:txBody>
          <a:bodyPr/>
          <a:lstStyle/>
          <a:p>
            <a:fld id="{FD4FD020-43B2-45F8-AD5C-90FFF0B1F56A}" type="datetimeFigureOut">
              <a:rPr lang="en-US" smtClean="0">
                <a:solidFill>
                  <a:srgbClr val="073E87"/>
                </a:solidFill>
              </a:rPr>
              <a:pPr/>
              <a:t>2/27/2023</a:t>
            </a:fld>
            <a:endParaRPr lang="en-US">
              <a:solidFill>
                <a:srgbClr val="073E87"/>
              </a:solidFill>
            </a:endParaRPr>
          </a:p>
        </p:txBody>
      </p:sp>
      <p:sp>
        <p:nvSpPr>
          <p:cNvPr id="6" name="Footer Placeholder 5"/>
          <p:cNvSpPr>
            <a:spLocks noGrp="1"/>
          </p:cNvSpPr>
          <p:nvPr>
            <p:ph type="ftr" sz="quarter" idx="11"/>
          </p:nvPr>
        </p:nvSpPr>
        <p:spPr/>
        <p:txBody>
          <a:bodyPr/>
          <a:lstStyle/>
          <a:p>
            <a:endParaRPr lang="en-US">
              <a:solidFill>
                <a:srgbClr val="073E87"/>
              </a:solidFill>
            </a:endParaRPr>
          </a:p>
        </p:txBody>
      </p:sp>
      <p:sp>
        <p:nvSpPr>
          <p:cNvPr id="7" name="Slide Number Placeholder 6"/>
          <p:cNvSpPr>
            <a:spLocks noGrp="1"/>
          </p:cNvSpPr>
          <p:nvPr>
            <p:ph type="sldNum" sz="quarter" idx="12"/>
          </p:nvPr>
        </p:nvSpPr>
        <p:spPr/>
        <p:txBody>
          <a:bodyPr/>
          <a:lstStyle/>
          <a:p>
            <a:fld id="{9CCAEAFC-A4A6-496B-ABA7-D4CAA02D0D70}" type="slidenum">
              <a:rPr lang="en-US" smtClean="0">
                <a:solidFill>
                  <a:srgbClr val="073E87"/>
                </a:solidFill>
              </a:rPr>
              <a:pPr/>
              <a:t>‹#›</a:t>
            </a:fld>
            <a:endParaRPr lang="en-US">
              <a:solidFill>
                <a:srgbClr val="073E87"/>
              </a:solidFill>
            </a:endParaRPr>
          </a:p>
        </p:txBody>
      </p:sp>
      <p:sp>
        <p:nvSpPr>
          <p:cNvPr id="9" name="Content Placeholder 8"/>
          <p:cNvSpPr>
            <a:spLocks noGrp="1"/>
          </p:cNvSpPr>
          <p:nvPr>
            <p:ph sz="quarter" idx="13"/>
          </p:nvPr>
        </p:nvSpPr>
        <p:spPr>
          <a:xfrm>
            <a:off x="676655" y="2679192"/>
            <a:ext cx="3822192" cy="34472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Content Placeholder 10"/>
          <p:cNvSpPr>
            <a:spLocks noGrp="1"/>
          </p:cNvSpPr>
          <p:nvPr>
            <p:ph sz="quarter" idx="14"/>
          </p:nvPr>
        </p:nvSpPr>
        <p:spPr>
          <a:xfrm>
            <a:off x="4645152" y="2679192"/>
            <a:ext cx="3822192" cy="34472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2682433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D4FD020-43B2-45F8-AD5C-90FFF0B1F56A}" type="datetimeFigureOut">
              <a:rPr lang="en-US" smtClean="0">
                <a:solidFill>
                  <a:srgbClr val="073E87"/>
                </a:solidFill>
              </a:rPr>
              <a:pPr/>
              <a:t>2/27/2023</a:t>
            </a:fld>
            <a:endParaRPr lang="en-US">
              <a:solidFill>
                <a:srgbClr val="073E87"/>
              </a:solidFill>
            </a:endParaRPr>
          </a:p>
        </p:txBody>
      </p:sp>
      <p:sp>
        <p:nvSpPr>
          <p:cNvPr id="8" name="Footer Placeholder 7"/>
          <p:cNvSpPr>
            <a:spLocks noGrp="1"/>
          </p:cNvSpPr>
          <p:nvPr>
            <p:ph type="ftr" sz="quarter" idx="11"/>
          </p:nvPr>
        </p:nvSpPr>
        <p:spPr/>
        <p:txBody>
          <a:bodyPr/>
          <a:lstStyle/>
          <a:p>
            <a:endParaRPr lang="en-US">
              <a:solidFill>
                <a:srgbClr val="073E87"/>
              </a:solidFill>
            </a:endParaRPr>
          </a:p>
        </p:txBody>
      </p:sp>
      <p:sp>
        <p:nvSpPr>
          <p:cNvPr id="9" name="Slide Number Placeholder 8"/>
          <p:cNvSpPr>
            <a:spLocks noGrp="1"/>
          </p:cNvSpPr>
          <p:nvPr>
            <p:ph type="sldNum" sz="quarter" idx="12"/>
          </p:nvPr>
        </p:nvSpPr>
        <p:spPr/>
        <p:txBody>
          <a:bodyPr/>
          <a:lstStyle/>
          <a:p>
            <a:fld id="{9CCAEAFC-A4A6-496B-ABA7-D4CAA02D0D70}" type="slidenum">
              <a:rPr lang="en-US" smtClean="0">
                <a:solidFill>
                  <a:srgbClr val="073E87"/>
                </a:solidFill>
              </a:rPr>
              <a:pPr/>
              <a:t>‹#›</a:t>
            </a:fld>
            <a:endParaRPr lang="en-US">
              <a:solidFill>
                <a:srgbClr val="073E87"/>
              </a:solidFill>
            </a:endParaRPr>
          </a:p>
        </p:txBody>
      </p:sp>
    </p:spTree>
    <p:extLst>
      <p:ext uri="{BB962C8B-B14F-4D97-AF65-F5344CB8AC3E}">
        <p14:creationId xmlns:p14="http://schemas.microsoft.com/office/powerpoint/2010/main" val="3965192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D4FD020-43B2-45F8-AD5C-90FFF0B1F56A}" type="datetimeFigureOut">
              <a:rPr lang="en-US" smtClean="0">
                <a:solidFill>
                  <a:srgbClr val="073E87"/>
                </a:solidFill>
              </a:rPr>
              <a:pPr/>
              <a:t>2/27/2023</a:t>
            </a:fld>
            <a:endParaRPr lang="en-US">
              <a:solidFill>
                <a:srgbClr val="073E87"/>
              </a:solidFill>
            </a:endParaRPr>
          </a:p>
        </p:txBody>
      </p:sp>
      <p:sp>
        <p:nvSpPr>
          <p:cNvPr id="4" name="Footer Placeholder 3"/>
          <p:cNvSpPr>
            <a:spLocks noGrp="1"/>
          </p:cNvSpPr>
          <p:nvPr>
            <p:ph type="ftr" sz="quarter" idx="11"/>
          </p:nvPr>
        </p:nvSpPr>
        <p:spPr/>
        <p:txBody>
          <a:bodyPr/>
          <a:lstStyle/>
          <a:p>
            <a:endParaRPr lang="en-US">
              <a:solidFill>
                <a:srgbClr val="073E87"/>
              </a:solidFill>
            </a:endParaRPr>
          </a:p>
        </p:txBody>
      </p:sp>
      <p:sp>
        <p:nvSpPr>
          <p:cNvPr id="5" name="Slide Number Placeholder 4"/>
          <p:cNvSpPr>
            <a:spLocks noGrp="1"/>
          </p:cNvSpPr>
          <p:nvPr>
            <p:ph type="sldNum" sz="quarter" idx="12"/>
          </p:nvPr>
        </p:nvSpPr>
        <p:spPr/>
        <p:txBody>
          <a:bodyPr/>
          <a:lstStyle/>
          <a:p>
            <a:fld id="{9CCAEAFC-A4A6-496B-ABA7-D4CAA02D0D70}" type="slidenum">
              <a:rPr lang="en-US" smtClean="0">
                <a:solidFill>
                  <a:srgbClr val="073E87"/>
                </a:solidFill>
              </a:rPr>
              <a:pPr/>
              <a:t>‹#›</a:t>
            </a:fld>
            <a:endParaRPr lang="en-US">
              <a:solidFill>
                <a:srgbClr val="073E87"/>
              </a:solidFill>
            </a:endParaRPr>
          </a:p>
        </p:txBody>
      </p:sp>
    </p:spTree>
    <p:extLst>
      <p:ext uri="{BB962C8B-B14F-4D97-AF65-F5344CB8AC3E}">
        <p14:creationId xmlns:p14="http://schemas.microsoft.com/office/powerpoint/2010/main" val="5155030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grpSp>
      <p:sp>
        <p:nvSpPr>
          <p:cNvPr id="2" name="Date Placeholder 1"/>
          <p:cNvSpPr>
            <a:spLocks noGrp="1"/>
          </p:cNvSpPr>
          <p:nvPr>
            <p:ph type="dt" sz="half" idx="10"/>
          </p:nvPr>
        </p:nvSpPr>
        <p:spPr/>
        <p:txBody>
          <a:bodyPr/>
          <a:lstStyle/>
          <a:p>
            <a:fld id="{FD4FD020-43B2-45F8-AD5C-90FFF0B1F56A}" type="datetimeFigureOut">
              <a:rPr lang="en-US" smtClean="0">
                <a:solidFill>
                  <a:srgbClr val="073E87"/>
                </a:solidFill>
              </a:rPr>
              <a:pPr/>
              <a:t>2/27/2023</a:t>
            </a:fld>
            <a:endParaRPr lang="en-US">
              <a:solidFill>
                <a:srgbClr val="073E87"/>
              </a:solidFill>
            </a:endParaRPr>
          </a:p>
        </p:txBody>
      </p:sp>
      <p:sp>
        <p:nvSpPr>
          <p:cNvPr id="3" name="Footer Placeholder 2"/>
          <p:cNvSpPr>
            <a:spLocks noGrp="1"/>
          </p:cNvSpPr>
          <p:nvPr>
            <p:ph type="ftr" sz="quarter" idx="11"/>
          </p:nvPr>
        </p:nvSpPr>
        <p:spPr/>
        <p:txBody>
          <a:bodyPr/>
          <a:lstStyle/>
          <a:p>
            <a:endParaRPr lang="en-US">
              <a:solidFill>
                <a:srgbClr val="073E87"/>
              </a:solidFill>
            </a:endParaRPr>
          </a:p>
        </p:txBody>
      </p:sp>
      <p:sp>
        <p:nvSpPr>
          <p:cNvPr id="4" name="Slide Number Placeholder 3"/>
          <p:cNvSpPr>
            <a:spLocks noGrp="1"/>
          </p:cNvSpPr>
          <p:nvPr>
            <p:ph type="sldNum" sz="quarter" idx="12"/>
          </p:nvPr>
        </p:nvSpPr>
        <p:spPr/>
        <p:txBody>
          <a:bodyPr/>
          <a:lstStyle/>
          <a:p>
            <a:fld id="{9CCAEAFC-A4A6-496B-ABA7-D4CAA02D0D70}" type="slidenum">
              <a:rPr lang="en-US" smtClean="0">
                <a:solidFill>
                  <a:srgbClr val="073E87"/>
                </a:solidFill>
              </a:rPr>
              <a:pPr/>
              <a:t>‹#›</a:t>
            </a:fld>
            <a:endParaRPr lang="en-US">
              <a:solidFill>
                <a:srgbClr val="073E87"/>
              </a:solidFill>
            </a:endParaRPr>
          </a:p>
        </p:txBody>
      </p:sp>
    </p:spTree>
    <p:extLst>
      <p:ext uri="{BB962C8B-B14F-4D97-AF65-F5344CB8AC3E}">
        <p14:creationId xmlns:p14="http://schemas.microsoft.com/office/powerpoint/2010/main" val="37603666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 name="Date Placeholder 4"/>
          <p:cNvSpPr>
            <a:spLocks noGrp="1"/>
          </p:cNvSpPr>
          <p:nvPr>
            <p:ph type="dt" sz="half" idx="10"/>
          </p:nvPr>
        </p:nvSpPr>
        <p:spPr/>
        <p:txBody>
          <a:bodyPr/>
          <a:lstStyle/>
          <a:p>
            <a:fld id="{FD4FD020-43B2-45F8-AD5C-90FFF0B1F56A}" type="datetimeFigureOut">
              <a:rPr lang="en-US" smtClean="0">
                <a:solidFill>
                  <a:srgbClr val="073E87"/>
                </a:solidFill>
              </a:rPr>
              <a:pPr/>
              <a:t>2/27/2023</a:t>
            </a:fld>
            <a:endParaRPr lang="en-US">
              <a:solidFill>
                <a:srgbClr val="073E87"/>
              </a:solidFill>
            </a:endParaRPr>
          </a:p>
        </p:txBody>
      </p:sp>
      <p:sp>
        <p:nvSpPr>
          <p:cNvPr id="6" name="Footer Placeholder 5"/>
          <p:cNvSpPr>
            <a:spLocks noGrp="1"/>
          </p:cNvSpPr>
          <p:nvPr>
            <p:ph type="ftr" sz="quarter" idx="11"/>
          </p:nvPr>
        </p:nvSpPr>
        <p:spPr/>
        <p:txBody>
          <a:bodyPr/>
          <a:lstStyle/>
          <a:p>
            <a:endParaRPr lang="en-US">
              <a:solidFill>
                <a:srgbClr val="073E87"/>
              </a:solidFill>
            </a:endParaRPr>
          </a:p>
        </p:txBody>
      </p:sp>
      <p:sp>
        <p:nvSpPr>
          <p:cNvPr id="7" name="Slide Number Placeholder 6"/>
          <p:cNvSpPr>
            <a:spLocks noGrp="1"/>
          </p:cNvSpPr>
          <p:nvPr>
            <p:ph type="sldNum" sz="quarter" idx="12"/>
          </p:nvPr>
        </p:nvSpPr>
        <p:spPr/>
        <p:txBody>
          <a:bodyPr/>
          <a:lstStyle/>
          <a:p>
            <a:fld id="{9CCAEAFC-A4A6-496B-ABA7-D4CAA02D0D70}" type="slidenum">
              <a:rPr lang="en-US" smtClean="0">
                <a:solidFill>
                  <a:srgbClr val="073E87"/>
                </a:solidFill>
              </a:rPr>
              <a:pPr/>
              <a:t>‹#›</a:t>
            </a:fld>
            <a:endParaRPr lang="en-US">
              <a:solidFill>
                <a:srgbClr val="073E87"/>
              </a:solidFill>
            </a:endParaRPr>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n-US"/>
              <a:t>Click to edit Master title style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9428066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n-US"/>
              <a:t>Click to edit Master title style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D4FD020-43B2-45F8-AD5C-90FFF0B1F56A}" type="datetimeFigureOut">
              <a:rPr lang="en-US" smtClean="0">
                <a:solidFill>
                  <a:srgbClr val="073E87"/>
                </a:solidFill>
              </a:rPr>
              <a:pPr/>
              <a:t>2/27/2023</a:t>
            </a:fld>
            <a:endParaRPr lang="en-US">
              <a:solidFill>
                <a:srgbClr val="073E87"/>
              </a:solidFill>
            </a:endParaRPr>
          </a:p>
        </p:txBody>
      </p:sp>
      <p:sp>
        <p:nvSpPr>
          <p:cNvPr id="6" name="Footer Placeholder 5"/>
          <p:cNvSpPr>
            <a:spLocks noGrp="1"/>
          </p:cNvSpPr>
          <p:nvPr>
            <p:ph type="ftr" sz="quarter" idx="11"/>
          </p:nvPr>
        </p:nvSpPr>
        <p:spPr/>
        <p:txBody>
          <a:bodyPr/>
          <a:lstStyle/>
          <a:p>
            <a:endParaRPr lang="en-US">
              <a:solidFill>
                <a:srgbClr val="073E87"/>
              </a:solidFill>
            </a:endParaRPr>
          </a:p>
        </p:txBody>
      </p:sp>
      <p:sp>
        <p:nvSpPr>
          <p:cNvPr id="7" name="Slide Number Placeholder 6"/>
          <p:cNvSpPr>
            <a:spLocks noGrp="1"/>
          </p:cNvSpPr>
          <p:nvPr>
            <p:ph type="sldNum" sz="quarter" idx="12"/>
          </p:nvPr>
        </p:nvSpPr>
        <p:spPr/>
        <p:txBody>
          <a:bodyPr/>
          <a:lstStyle/>
          <a:p>
            <a:fld id="{9CCAEAFC-A4A6-496B-ABA7-D4CAA02D0D70}" type="slidenum">
              <a:rPr lang="en-US" smtClean="0">
                <a:solidFill>
                  <a:srgbClr val="073E87"/>
                </a:solidFill>
              </a:rPr>
              <a:pPr/>
              <a:t>‹#›</a:t>
            </a:fld>
            <a:endParaRPr lang="en-US">
              <a:solidFill>
                <a:srgbClr val="073E87"/>
              </a:solidFill>
            </a:endParaRPr>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Tree>
    <p:extLst>
      <p:ext uri="{BB962C8B-B14F-4D97-AF65-F5344CB8AC3E}">
        <p14:creationId xmlns:p14="http://schemas.microsoft.com/office/powerpoint/2010/main" val="6864061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FD4FD020-43B2-45F8-AD5C-90FFF0B1F56A}" type="datetimeFigureOut">
              <a:rPr lang="en-US" smtClean="0">
                <a:solidFill>
                  <a:srgbClr val="073E87"/>
                </a:solidFill>
              </a:rPr>
              <a:pPr/>
              <a:t>2/27/2023</a:t>
            </a:fld>
            <a:endParaRPr lang="en-US">
              <a:solidFill>
                <a:srgbClr val="073E87"/>
              </a:solidFill>
            </a:endParaRPr>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en-US">
              <a:solidFill>
                <a:srgbClr val="073E87"/>
              </a:solidFill>
            </a:endParaRPr>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9CCAEAFC-A4A6-496B-ABA7-D4CAA02D0D70}" type="slidenum">
              <a:rPr lang="en-US" smtClean="0">
                <a:solidFill>
                  <a:srgbClr val="073E87"/>
                </a:solidFill>
              </a:rPr>
              <a:pPr/>
              <a:t>‹#›</a:t>
            </a:fld>
            <a:endParaRPr lang="en-US">
              <a:solidFill>
                <a:srgbClr val="073E87"/>
              </a:solidFill>
            </a:endParaRPr>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43078653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notesSlide" Target="../notesSlides/notesSlide22.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1.xml"/><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38.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4.xml"/></Relationships>
</file>

<file path=ppt/slides/_rels/slide58.x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hyperlink" Target="https://www.surveymonkey.com/s/BreastfeedingSection2"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295400"/>
            <a:ext cx="7772400" cy="1470025"/>
          </a:xfrm>
        </p:spPr>
        <p:txBody>
          <a:bodyPr>
            <a:normAutofit fontScale="90000"/>
          </a:bodyPr>
          <a:lstStyle/>
          <a:p>
            <a:pPr lvl="0">
              <a:spcBef>
                <a:spcPct val="20000"/>
              </a:spcBef>
            </a:pPr>
            <a:r>
              <a:rPr lang="en-US" dirty="0"/>
              <a:t>Breastfeeding Education</a:t>
            </a:r>
            <a:br>
              <a:rPr lang="en-US" dirty="0"/>
            </a:br>
            <a:r>
              <a:rPr lang="en-US" dirty="0"/>
              <a:t>for Physicians: </a:t>
            </a:r>
            <a:r>
              <a:rPr lang="en-US" sz="4000" dirty="0">
                <a:solidFill>
                  <a:srgbClr val="073E87"/>
                </a:solidFill>
              </a:rPr>
              <a:t>The Road to Baby Friendly Designation</a:t>
            </a:r>
            <a:br>
              <a:rPr lang="en-US" sz="4000" dirty="0">
                <a:solidFill>
                  <a:srgbClr val="073E87"/>
                </a:solidFill>
              </a:rPr>
            </a:br>
            <a:endParaRPr lang="en-US" dirty="0"/>
          </a:p>
        </p:txBody>
      </p:sp>
      <p:sp>
        <p:nvSpPr>
          <p:cNvPr id="3" name="Subtitle 2"/>
          <p:cNvSpPr>
            <a:spLocks noGrp="1"/>
          </p:cNvSpPr>
          <p:nvPr>
            <p:ph type="subTitle" idx="1"/>
          </p:nvPr>
        </p:nvSpPr>
        <p:spPr>
          <a:xfrm>
            <a:off x="1066800" y="4876800"/>
            <a:ext cx="7010400" cy="1752600"/>
          </a:xfrm>
        </p:spPr>
        <p:txBody>
          <a:bodyPr>
            <a:normAutofit/>
          </a:bodyPr>
          <a:lstStyle/>
          <a:p>
            <a:endParaRPr lang="en-US" dirty="0">
              <a:solidFill>
                <a:schemeClr val="tx2"/>
              </a:solidFill>
            </a:endParaRPr>
          </a:p>
          <a:p>
            <a:r>
              <a:rPr lang="en-US" dirty="0">
                <a:solidFill>
                  <a:schemeClr val="tx2"/>
                </a:solidFill>
              </a:rPr>
              <a:t>Jennifer Amrol, MD</a:t>
            </a:r>
          </a:p>
          <a:p>
            <a:r>
              <a:rPr lang="en-US" dirty="0">
                <a:solidFill>
                  <a:schemeClr val="tx2"/>
                </a:solidFill>
              </a:rPr>
              <a:t>Assistant Professor of Clinical Pediatrics</a:t>
            </a:r>
          </a:p>
          <a:p>
            <a:r>
              <a:rPr lang="en-US" dirty="0">
                <a:solidFill>
                  <a:schemeClr val="tx2"/>
                </a:solidFill>
              </a:rPr>
              <a:t>University of South Carolina School of Medicine</a:t>
            </a:r>
          </a:p>
        </p:txBody>
      </p:sp>
      <p:pic>
        <p:nvPicPr>
          <p:cNvPr id="3074"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85800" y="2154238"/>
            <a:ext cx="7772400" cy="25479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533796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3"/>
          <p:cNvSpPr>
            <a:spLocks noGrp="1" noChangeArrowheads="1"/>
          </p:cNvSpPr>
          <p:nvPr>
            <p:ph idx="1"/>
          </p:nvPr>
        </p:nvSpPr>
        <p:spPr/>
        <p:txBody>
          <a:bodyPr/>
          <a:lstStyle/>
          <a:p>
            <a:pPr eaLnBrk="1" hangingPunct="1">
              <a:defRPr/>
            </a:pPr>
            <a:r>
              <a:rPr lang="en-US" dirty="0"/>
              <a:t>Puberty -Thelarche</a:t>
            </a:r>
          </a:p>
          <a:p>
            <a:pPr lvl="1" eaLnBrk="1" hangingPunct="1">
              <a:defRPr/>
            </a:pPr>
            <a:r>
              <a:rPr lang="en-US" dirty="0"/>
              <a:t>Takes 3 to 3 ½ years</a:t>
            </a:r>
          </a:p>
          <a:p>
            <a:pPr lvl="1" eaLnBrk="1" hangingPunct="1">
              <a:defRPr/>
            </a:pPr>
            <a:r>
              <a:rPr lang="en-US" dirty="0"/>
              <a:t>Occurs 2 ½ to 3 years prior to menarche</a:t>
            </a:r>
          </a:p>
          <a:p>
            <a:pPr lvl="1" eaLnBrk="1" hangingPunct="1">
              <a:defRPr/>
            </a:pPr>
            <a:r>
              <a:rPr lang="en-US" dirty="0"/>
              <a:t>Initial stages</a:t>
            </a:r>
          </a:p>
          <a:p>
            <a:pPr lvl="2" eaLnBrk="1" hangingPunct="1">
              <a:defRPr/>
            </a:pPr>
            <a:r>
              <a:rPr lang="en-US" dirty="0"/>
              <a:t>Increase in size and pigmentation of areola</a:t>
            </a:r>
          </a:p>
          <a:p>
            <a:pPr lvl="2" eaLnBrk="1" hangingPunct="1">
              <a:defRPr/>
            </a:pPr>
            <a:r>
              <a:rPr lang="en-US" dirty="0"/>
              <a:t>Development of breast bud</a:t>
            </a:r>
          </a:p>
          <a:p>
            <a:pPr lvl="1" eaLnBrk="1" hangingPunct="1">
              <a:defRPr/>
            </a:pPr>
            <a:endParaRPr lang="en-US" dirty="0"/>
          </a:p>
          <a:p>
            <a:pPr eaLnBrk="1" hangingPunct="1">
              <a:defRPr/>
            </a:pPr>
            <a:endParaRPr lang="en-US" dirty="0"/>
          </a:p>
        </p:txBody>
      </p:sp>
      <p:sp>
        <p:nvSpPr>
          <p:cNvPr id="33794" name="Rectangle 2"/>
          <p:cNvSpPr>
            <a:spLocks noGrp="1" noChangeArrowheads="1"/>
          </p:cNvSpPr>
          <p:nvPr>
            <p:ph type="title"/>
          </p:nvPr>
        </p:nvSpPr>
        <p:spPr/>
        <p:txBody>
          <a:bodyPr/>
          <a:lstStyle/>
          <a:p>
            <a:pPr eaLnBrk="1" hangingPunct="1">
              <a:defRPr/>
            </a:pPr>
            <a:r>
              <a:rPr lang="en-US" dirty="0"/>
              <a:t>Mammogenesis</a:t>
            </a:r>
          </a:p>
        </p:txBody>
      </p:sp>
    </p:spTree>
    <p:extLst>
      <p:ext uri="{BB962C8B-B14F-4D97-AF65-F5344CB8AC3E}">
        <p14:creationId xmlns:p14="http://schemas.microsoft.com/office/powerpoint/2010/main" val="32463303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3" name="Rectangle 3"/>
          <p:cNvSpPr>
            <a:spLocks noGrp="1" noChangeArrowheads="1"/>
          </p:cNvSpPr>
          <p:nvPr>
            <p:ph idx="1"/>
          </p:nvPr>
        </p:nvSpPr>
        <p:spPr/>
        <p:txBody>
          <a:bodyPr>
            <a:normAutofit fontScale="92500"/>
          </a:bodyPr>
          <a:lstStyle/>
          <a:p>
            <a:pPr eaLnBrk="1" hangingPunct="1">
              <a:lnSpc>
                <a:spcPct val="90000"/>
              </a:lnSpc>
              <a:defRPr/>
            </a:pPr>
            <a:r>
              <a:rPr lang="en-US" dirty="0"/>
              <a:t>Puberty -Thelarche</a:t>
            </a:r>
          </a:p>
          <a:p>
            <a:pPr lvl="1" eaLnBrk="1" hangingPunct="1">
              <a:lnSpc>
                <a:spcPct val="90000"/>
              </a:lnSpc>
              <a:defRPr/>
            </a:pPr>
            <a:r>
              <a:rPr lang="en-US" dirty="0"/>
              <a:t>Estrogen</a:t>
            </a:r>
          </a:p>
          <a:p>
            <a:pPr lvl="2" eaLnBrk="1" hangingPunct="1">
              <a:lnSpc>
                <a:spcPct val="90000"/>
              </a:lnSpc>
              <a:defRPr/>
            </a:pPr>
            <a:r>
              <a:rPr lang="en-US" dirty="0"/>
              <a:t>Breast tissue enlarges</a:t>
            </a:r>
          </a:p>
          <a:p>
            <a:pPr lvl="2" eaLnBrk="1" hangingPunct="1">
              <a:lnSpc>
                <a:spcPct val="90000"/>
              </a:lnSpc>
              <a:defRPr/>
            </a:pPr>
            <a:r>
              <a:rPr lang="en-US" dirty="0"/>
              <a:t>Stimulates growth of mammary ducts into preexisting fat pad</a:t>
            </a:r>
          </a:p>
          <a:p>
            <a:pPr lvl="1" eaLnBrk="1" hangingPunct="1">
              <a:lnSpc>
                <a:spcPct val="90000"/>
              </a:lnSpc>
              <a:defRPr/>
            </a:pPr>
            <a:r>
              <a:rPr lang="en-US" dirty="0"/>
              <a:t>Progesterone</a:t>
            </a:r>
          </a:p>
          <a:p>
            <a:pPr lvl="2" eaLnBrk="1" hangingPunct="1">
              <a:lnSpc>
                <a:spcPct val="90000"/>
              </a:lnSpc>
              <a:defRPr/>
            </a:pPr>
            <a:r>
              <a:rPr lang="en-US" dirty="0"/>
              <a:t>Effect begins with onset of menses and ovulation</a:t>
            </a:r>
          </a:p>
          <a:p>
            <a:pPr lvl="2" eaLnBrk="1" hangingPunct="1">
              <a:lnSpc>
                <a:spcPct val="90000"/>
              </a:lnSpc>
              <a:defRPr/>
            </a:pPr>
            <a:r>
              <a:rPr lang="en-US" dirty="0"/>
              <a:t>Secreted by ovary during luteal phase (second half of menstrual cycle)</a:t>
            </a:r>
          </a:p>
          <a:p>
            <a:pPr lvl="2" eaLnBrk="1" hangingPunct="1">
              <a:lnSpc>
                <a:spcPct val="90000"/>
              </a:lnSpc>
              <a:defRPr/>
            </a:pPr>
            <a:r>
              <a:rPr lang="en-US" dirty="0"/>
              <a:t>Stimulates </a:t>
            </a:r>
            <a:r>
              <a:rPr lang="en-US" dirty="0" err="1"/>
              <a:t>lobulo</a:t>
            </a:r>
            <a:r>
              <a:rPr lang="en-US" dirty="0"/>
              <a:t>-alveolar development</a:t>
            </a:r>
          </a:p>
          <a:p>
            <a:pPr lvl="3" eaLnBrk="1" hangingPunct="1">
              <a:lnSpc>
                <a:spcPct val="90000"/>
              </a:lnSpc>
              <a:defRPr/>
            </a:pPr>
            <a:r>
              <a:rPr lang="en-US" dirty="0"/>
              <a:t>Alveolar clusters grow with each luteal phase and regress with onset of menses and loss of hormones</a:t>
            </a:r>
          </a:p>
          <a:p>
            <a:pPr lvl="1" eaLnBrk="1" hangingPunct="1">
              <a:lnSpc>
                <a:spcPct val="90000"/>
              </a:lnSpc>
              <a:defRPr/>
            </a:pPr>
            <a:endParaRPr lang="en-US" dirty="0"/>
          </a:p>
          <a:p>
            <a:pPr eaLnBrk="1" hangingPunct="1">
              <a:lnSpc>
                <a:spcPct val="90000"/>
              </a:lnSpc>
              <a:defRPr/>
            </a:pPr>
            <a:endParaRPr lang="en-US" dirty="0"/>
          </a:p>
        </p:txBody>
      </p:sp>
      <p:sp>
        <p:nvSpPr>
          <p:cNvPr id="35842" name="Rectangle 2"/>
          <p:cNvSpPr>
            <a:spLocks noGrp="1" noChangeArrowheads="1"/>
          </p:cNvSpPr>
          <p:nvPr>
            <p:ph type="title"/>
          </p:nvPr>
        </p:nvSpPr>
        <p:spPr/>
        <p:txBody>
          <a:bodyPr/>
          <a:lstStyle/>
          <a:p>
            <a:pPr eaLnBrk="1" hangingPunct="1">
              <a:defRPr/>
            </a:pPr>
            <a:r>
              <a:rPr lang="en-US" dirty="0"/>
              <a:t>Mammogenesis</a:t>
            </a:r>
          </a:p>
        </p:txBody>
      </p:sp>
    </p:spTree>
    <p:extLst>
      <p:ext uri="{BB962C8B-B14F-4D97-AF65-F5344CB8AC3E}">
        <p14:creationId xmlns:p14="http://schemas.microsoft.com/office/powerpoint/2010/main" val="707437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5" name="Rectangle 3"/>
          <p:cNvSpPr>
            <a:spLocks noGrp="1" noChangeArrowheads="1"/>
          </p:cNvSpPr>
          <p:nvPr>
            <p:ph idx="1"/>
          </p:nvPr>
        </p:nvSpPr>
        <p:spPr>
          <a:xfrm>
            <a:off x="244707" y="2675467"/>
            <a:ext cx="8645865" cy="3450696"/>
          </a:xfrm>
        </p:spPr>
        <p:txBody>
          <a:bodyPr vert="horz" lIns="91440" tIns="45720" rIns="91440" bIns="45720" rtlCol="0" anchor="t">
            <a:normAutofit/>
          </a:bodyPr>
          <a:lstStyle/>
          <a:p>
            <a:pPr eaLnBrk="1" hangingPunct="1">
              <a:lnSpc>
                <a:spcPct val="90000"/>
              </a:lnSpc>
              <a:defRPr/>
            </a:pPr>
            <a:r>
              <a:rPr lang="en-US" dirty="0"/>
              <a:t>Mammary gland develops capacity to secrete milk</a:t>
            </a:r>
          </a:p>
          <a:p>
            <a:pPr eaLnBrk="1" hangingPunct="1">
              <a:lnSpc>
                <a:spcPct val="90000"/>
              </a:lnSpc>
              <a:defRPr/>
            </a:pPr>
            <a:r>
              <a:rPr lang="en-US" dirty="0"/>
              <a:t>Includes all steps needed to transform undifferentiated breast tissue in early pregnancy to fully differentiated state after pregnancy</a:t>
            </a:r>
          </a:p>
          <a:p>
            <a:pPr eaLnBrk="1" hangingPunct="1">
              <a:lnSpc>
                <a:spcPct val="90000"/>
              </a:lnSpc>
              <a:defRPr/>
            </a:pPr>
            <a:r>
              <a:rPr lang="en-US" dirty="0"/>
              <a:t>Two stages</a:t>
            </a:r>
          </a:p>
          <a:p>
            <a:pPr marL="575945" lvl="1">
              <a:lnSpc>
                <a:spcPct val="90000"/>
              </a:lnSpc>
              <a:defRPr/>
            </a:pPr>
            <a:r>
              <a:rPr lang="en-US" dirty="0"/>
              <a:t>Beginning at the twelfth week of pregnancy (Lactogenesis Stage 1)</a:t>
            </a:r>
          </a:p>
          <a:p>
            <a:pPr marL="575945" lvl="1">
              <a:lnSpc>
                <a:spcPct val="90000"/>
              </a:lnSpc>
              <a:defRPr/>
            </a:pPr>
            <a:r>
              <a:rPr lang="en-US" dirty="0"/>
              <a:t>Beginning shortly after delivery (Lactogenesis Stage 2)</a:t>
            </a:r>
          </a:p>
        </p:txBody>
      </p:sp>
      <p:sp>
        <p:nvSpPr>
          <p:cNvPr id="44034" name="Rectangle 2"/>
          <p:cNvSpPr>
            <a:spLocks noGrp="1" noChangeArrowheads="1"/>
          </p:cNvSpPr>
          <p:nvPr>
            <p:ph type="title"/>
          </p:nvPr>
        </p:nvSpPr>
        <p:spPr/>
        <p:txBody>
          <a:bodyPr/>
          <a:lstStyle/>
          <a:p>
            <a:pPr eaLnBrk="1" hangingPunct="1">
              <a:defRPr/>
            </a:pPr>
            <a:r>
              <a:rPr lang="en-US" dirty="0"/>
              <a:t>Lactogenesis</a:t>
            </a:r>
          </a:p>
        </p:txBody>
      </p:sp>
    </p:spTree>
    <p:extLst>
      <p:ext uri="{BB962C8B-B14F-4D97-AF65-F5344CB8AC3E}">
        <p14:creationId xmlns:p14="http://schemas.microsoft.com/office/powerpoint/2010/main" val="14111402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9" name="Rectangle 3"/>
          <p:cNvSpPr>
            <a:spLocks noGrp="1" noChangeArrowheads="1"/>
          </p:cNvSpPr>
          <p:nvPr>
            <p:ph idx="1"/>
          </p:nvPr>
        </p:nvSpPr>
        <p:spPr>
          <a:xfrm>
            <a:off x="457200" y="1981200"/>
            <a:ext cx="8229600" cy="4495800"/>
          </a:xfrm>
        </p:spPr>
        <p:txBody>
          <a:bodyPr>
            <a:normAutofit/>
          </a:bodyPr>
          <a:lstStyle/>
          <a:p>
            <a:pPr eaLnBrk="1" hangingPunct="1">
              <a:lnSpc>
                <a:spcPct val="80000"/>
              </a:lnSpc>
              <a:defRPr/>
            </a:pPr>
            <a:r>
              <a:rPr lang="en-US" sz="2000" dirty="0"/>
              <a:t>Occurs by mid pregnancy</a:t>
            </a:r>
          </a:p>
          <a:p>
            <a:pPr eaLnBrk="1" hangingPunct="1">
              <a:lnSpc>
                <a:spcPct val="80000"/>
              </a:lnSpc>
              <a:defRPr/>
            </a:pPr>
            <a:r>
              <a:rPr lang="en-US" sz="2000" dirty="0"/>
              <a:t>Pregnancy hormones</a:t>
            </a:r>
          </a:p>
          <a:p>
            <a:pPr lvl="1" eaLnBrk="1" hangingPunct="1">
              <a:lnSpc>
                <a:spcPct val="80000"/>
              </a:lnSpc>
              <a:defRPr/>
            </a:pPr>
            <a:r>
              <a:rPr lang="en-US" sz="1800" dirty="0"/>
              <a:t>Progesterone</a:t>
            </a:r>
          </a:p>
          <a:p>
            <a:pPr lvl="1" eaLnBrk="1" hangingPunct="1">
              <a:lnSpc>
                <a:spcPct val="80000"/>
              </a:lnSpc>
              <a:defRPr/>
            </a:pPr>
            <a:r>
              <a:rPr lang="en-US" sz="1800" dirty="0"/>
              <a:t>Lactogenic hormones</a:t>
            </a:r>
          </a:p>
          <a:p>
            <a:pPr lvl="2" eaLnBrk="1" hangingPunct="1">
              <a:lnSpc>
                <a:spcPct val="80000"/>
              </a:lnSpc>
              <a:defRPr/>
            </a:pPr>
            <a:r>
              <a:rPr lang="en-US" sz="1600" dirty="0"/>
              <a:t>Prolactin and Human placental hormone</a:t>
            </a:r>
          </a:p>
          <a:p>
            <a:pPr lvl="3" eaLnBrk="1" hangingPunct="1">
              <a:lnSpc>
                <a:spcPct val="80000"/>
              </a:lnSpc>
              <a:defRPr/>
            </a:pPr>
            <a:r>
              <a:rPr lang="en-US" sz="1400" dirty="0"/>
              <a:t>Stimulate nipple and areolar growth</a:t>
            </a:r>
          </a:p>
          <a:p>
            <a:pPr eaLnBrk="1" hangingPunct="1">
              <a:lnSpc>
                <a:spcPct val="80000"/>
              </a:lnSpc>
              <a:defRPr/>
            </a:pPr>
            <a:r>
              <a:rPr lang="en-US" sz="2000" dirty="0"/>
              <a:t>Breast changes</a:t>
            </a:r>
          </a:p>
          <a:p>
            <a:pPr lvl="1" eaLnBrk="1" hangingPunct="1">
              <a:lnSpc>
                <a:spcPct val="80000"/>
              </a:lnSpc>
              <a:defRPr/>
            </a:pPr>
            <a:r>
              <a:rPr lang="en-US" sz="1800" dirty="0"/>
              <a:t>Double in weight</a:t>
            </a:r>
          </a:p>
          <a:p>
            <a:pPr lvl="1" eaLnBrk="1" hangingPunct="1">
              <a:lnSpc>
                <a:spcPct val="80000"/>
              </a:lnSpc>
              <a:defRPr/>
            </a:pPr>
            <a:r>
              <a:rPr lang="en-US" sz="1800" dirty="0"/>
              <a:t>Increased blood flow</a:t>
            </a:r>
          </a:p>
          <a:p>
            <a:pPr lvl="1" eaLnBrk="1" hangingPunct="1">
              <a:lnSpc>
                <a:spcPct val="80000"/>
              </a:lnSpc>
              <a:defRPr/>
            </a:pPr>
            <a:r>
              <a:rPr lang="en-US" sz="1800" dirty="0"/>
              <a:t>Growth in lobules and alveoli (progesterone effect)</a:t>
            </a:r>
          </a:p>
          <a:p>
            <a:pPr lvl="1" eaLnBrk="1" hangingPunct="1">
              <a:lnSpc>
                <a:spcPct val="80000"/>
              </a:lnSpc>
              <a:defRPr/>
            </a:pPr>
            <a:r>
              <a:rPr lang="en-US" sz="1800" dirty="0"/>
              <a:t>Increased secretory activity</a:t>
            </a:r>
          </a:p>
          <a:p>
            <a:pPr eaLnBrk="1" hangingPunct="1">
              <a:lnSpc>
                <a:spcPct val="80000"/>
              </a:lnSpc>
              <a:defRPr/>
            </a:pPr>
            <a:r>
              <a:rPr lang="en-US" sz="2000" dirty="0"/>
              <a:t>Mammary gland becomes competent to secrete milk</a:t>
            </a:r>
          </a:p>
          <a:p>
            <a:pPr lvl="1" eaLnBrk="1" hangingPunct="1">
              <a:lnSpc>
                <a:spcPct val="80000"/>
              </a:lnSpc>
              <a:defRPr/>
            </a:pPr>
            <a:r>
              <a:rPr lang="en-US" sz="1800" dirty="0"/>
              <a:t>Alveoli accumulate colostrum</a:t>
            </a:r>
          </a:p>
          <a:p>
            <a:pPr lvl="1" eaLnBrk="1" hangingPunct="1">
              <a:lnSpc>
                <a:spcPct val="80000"/>
              </a:lnSpc>
              <a:defRPr/>
            </a:pPr>
            <a:r>
              <a:rPr lang="en-US" sz="1800" dirty="0"/>
              <a:t>Colostrum is secreted immediately postpartum when the newborn feeds</a:t>
            </a:r>
          </a:p>
          <a:p>
            <a:pPr lvl="1" eaLnBrk="1" hangingPunct="1">
              <a:lnSpc>
                <a:spcPct val="80000"/>
              </a:lnSpc>
              <a:defRPr/>
            </a:pPr>
            <a:r>
              <a:rPr lang="en-US" sz="1800" dirty="0"/>
              <a:t>Milk secretion is prevented by elevated levels of estrogen and progesterone</a:t>
            </a:r>
          </a:p>
        </p:txBody>
      </p:sp>
      <p:sp>
        <p:nvSpPr>
          <p:cNvPr id="45058" name="Rectangle 2"/>
          <p:cNvSpPr>
            <a:spLocks noGrp="1" noChangeArrowheads="1"/>
          </p:cNvSpPr>
          <p:nvPr>
            <p:ph type="title"/>
          </p:nvPr>
        </p:nvSpPr>
        <p:spPr/>
        <p:txBody>
          <a:bodyPr/>
          <a:lstStyle/>
          <a:p>
            <a:pPr eaLnBrk="1" hangingPunct="1">
              <a:defRPr/>
            </a:pPr>
            <a:r>
              <a:rPr lang="en-US" dirty="0"/>
              <a:t>Lactogenesis Stage 1</a:t>
            </a:r>
          </a:p>
        </p:txBody>
      </p:sp>
    </p:spTree>
    <p:extLst>
      <p:ext uri="{BB962C8B-B14F-4D97-AF65-F5344CB8AC3E}">
        <p14:creationId xmlns:p14="http://schemas.microsoft.com/office/powerpoint/2010/main" val="24701831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7" name="Rectangle 3"/>
          <p:cNvSpPr>
            <a:spLocks noGrp="1" noChangeArrowheads="1"/>
          </p:cNvSpPr>
          <p:nvPr>
            <p:ph idx="1"/>
          </p:nvPr>
        </p:nvSpPr>
        <p:spPr/>
        <p:txBody>
          <a:bodyPr>
            <a:normAutofit fontScale="70000" lnSpcReduction="20000"/>
          </a:bodyPr>
          <a:lstStyle/>
          <a:p>
            <a:pPr eaLnBrk="1" hangingPunct="1">
              <a:defRPr/>
            </a:pPr>
            <a:r>
              <a:rPr lang="en-US" sz="2800" dirty="0"/>
              <a:t>Occurs whether or not the newborn breastfeeds</a:t>
            </a:r>
          </a:p>
          <a:p>
            <a:pPr eaLnBrk="1" hangingPunct="1">
              <a:defRPr/>
            </a:pPr>
            <a:r>
              <a:rPr lang="en-US" sz="2800" dirty="0"/>
              <a:t>Day 2 or 3 to day 8 after birth</a:t>
            </a:r>
          </a:p>
          <a:p>
            <a:pPr lvl="1" eaLnBrk="1" hangingPunct="1">
              <a:defRPr/>
            </a:pPr>
            <a:r>
              <a:rPr lang="en-US" sz="2400" dirty="0"/>
              <a:t>Average of 40 hours postpartum</a:t>
            </a:r>
          </a:p>
          <a:p>
            <a:pPr lvl="1" eaLnBrk="1" hangingPunct="1">
              <a:defRPr/>
            </a:pPr>
            <a:r>
              <a:rPr lang="en-US" sz="2400" dirty="0"/>
              <a:t>Earlier in </a:t>
            </a:r>
            <a:r>
              <a:rPr lang="en-US" sz="2400" dirty="0" err="1"/>
              <a:t>multiparous</a:t>
            </a:r>
            <a:r>
              <a:rPr lang="en-US" sz="2400" dirty="0"/>
              <a:t> women</a:t>
            </a:r>
          </a:p>
          <a:p>
            <a:pPr eaLnBrk="1" hangingPunct="1">
              <a:defRPr/>
            </a:pPr>
            <a:r>
              <a:rPr lang="en-US" sz="2800" dirty="0"/>
              <a:t>Tight junction in alveolar cell closes</a:t>
            </a:r>
          </a:p>
          <a:p>
            <a:pPr eaLnBrk="1" hangingPunct="1">
              <a:defRPr/>
            </a:pPr>
            <a:r>
              <a:rPr lang="en-US" sz="2800" b="1" dirty="0"/>
              <a:t>Onset of copious milk secretion</a:t>
            </a:r>
          </a:p>
          <a:p>
            <a:pPr lvl="1" eaLnBrk="1" hangingPunct="1">
              <a:defRPr/>
            </a:pPr>
            <a:r>
              <a:rPr lang="en-US" sz="2400" b="1" dirty="0"/>
              <a:t>Drop in levels of estrogen and progesterone</a:t>
            </a:r>
          </a:p>
          <a:p>
            <a:pPr lvl="1" eaLnBrk="1" hangingPunct="1">
              <a:defRPr/>
            </a:pPr>
            <a:r>
              <a:rPr lang="en-US" sz="2400" b="1" dirty="0"/>
              <a:t>Relative increase in prolactin levels</a:t>
            </a:r>
          </a:p>
          <a:p>
            <a:pPr eaLnBrk="1" hangingPunct="1">
              <a:defRPr/>
            </a:pPr>
            <a:r>
              <a:rPr lang="en-US" sz="2800" dirty="0"/>
              <a:t>Breasts are full and warm</a:t>
            </a:r>
          </a:p>
          <a:p>
            <a:pPr eaLnBrk="1" hangingPunct="1">
              <a:defRPr/>
            </a:pPr>
            <a:r>
              <a:rPr lang="en-US" sz="2800" dirty="0"/>
              <a:t>Switch from endocrine to autocrine control</a:t>
            </a:r>
          </a:p>
          <a:p>
            <a:pPr lvl="1" eaLnBrk="1" hangingPunct="1">
              <a:defRPr/>
            </a:pPr>
            <a:r>
              <a:rPr lang="en-US" sz="2400" dirty="0"/>
              <a:t>Continued milk production depends on regular milk removal</a:t>
            </a:r>
          </a:p>
          <a:p>
            <a:pPr eaLnBrk="1" hangingPunct="1">
              <a:buFont typeface="Wingdings" pitchFamily="2" charset="2"/>
              <a:buNone/>
              <a:defRPr/>
            </a:pPr>
            <a:endParaRPr lang="en-US" dirty="0"/>
          </a:p>
        </p:txBody>
      </p:sp>
      <p:sp>
        <p:nvSpPr>
          <p:cNvPr id="47106" name="Rectangle 2"/>
          <p:cNvSpPr>
            <a:spLocks noGrp="1" noChangeArrowheads="1"/>
          </p:cNvSpPr>
          <p:nvPr>
            <p:ph type="title"/>
          </p:nvPr>
        </p:nvSpPr>
        <p:spPr/>
        <p:txBody>
          <a:bodyPr/>
          <a:lstStyle/>
          <a:p>
            <a:pPr eaLnBrk="1" hangingPunct="1">
              <a:defRPr/>
            </a:pPr>
            <a:r>
              <a:rPr lang="en-US" dirty="0"/>
              <a:t>Lactogenesis Stage 2</a:t>
            </a:r>
          </a:p>
        </p:txBody>
      </p:sp>
    </p:spTree>
    <p:extLst>
      <p:ext uri="{BB962C8B-B14F-4D97-AF65-F5344CB8AC3E}">
        <p14:creationId xmlns:p14="http://schemas.microsoft.com/office/powerpoint/2010/main" val="2069822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1" name="Rectangle 3"/>
          <p:cNvSpPr>
            <a:spLocks noGrp="1" noChangeArrowheads="1"/>
          </p:cNvSpPr>
          <p:nvPr>
            <p:ph idx="1"/>
          </p:nvPr>
        </p:nvSpPr>
        <p:spPr>
          <a:xfrm>
            <a:off x="457200" y="2514600"/>
            <a:ext cx="8229600" cy="3962400"/>
          </a:xfrm>
        </p:spPr>
        <p:txBody>
          <a:bodyPr/>
          <a:lstStyle/>
          <a:p>
            <a:pPr eaLnBrk="1" hangingPunct="1">
              <a:lnSpc>
                <a:spcPct val="90000"/>
              </a:lnSpc>
              <a:defRPr/>
            </a:pPr>
            <a:r>
              <a:rPr lang="en-US" sz="2400" dirty="0"/>
              <a:t>Blood flow, oxygen, and glucose uptake increase</a:t>
            </a:r>
          </a:p>
          <a:p>
            <a:pPr eaLnBrk="1" hangingPunct="1">
              <a:lnSpc>
                <a:spcPct val="90000"/>
              </a:lnSpc>
              <a:defRPr/>
            </a:pPr>
            <a:r>
              <a:rPr lang="en-US" sz="2400" dirty="0"/>
              <a:t>Progesterone</a:t>
            </a:r>
          </a:p>
          <a:p>
            <a:pPr lvl="1" eaLnBrk="1" hangingPunct="1">
              <a:lnSpc>
                <a:spcPct val="90000"/>
              </a:lnSpc>
              <a:defRPr/>
            </a:pPr>
            <a:r>
              <a:rPr lang="en-US" sz="2000" dirty="0"/>
              <a:t>Removal of placenta with its progesterone is required for milk secretion</a:t>
            </a:r>
          </a:p>
          <a:p>
            <a:pPr lvl="1" eaLnBrk="1" hangingPunct="1">
              <a:lnSpc>
                <a:spcPct val="90000"/>
              </a:lnSpc>
              <a:defRPr/>
            </a:pPr>
            <a:r>
              <a:rPr lang="en-US" sz="2000" dirty="0"/>
              <a:t>Progesterone receptors appear to be lost in lactating tissues so that the inhibitory effect of circulating progesterone is decreased once lactation is established</a:t>
            </a:r>
          </a:p>
          <a:p>
            <a:pPr lvl="2" eaLnBrk="1" hangingPunct="1">
              <a:lnSpc>
                <a:spcPct val="90000"/>
              </a:lnSpc>
              <a:defRPr/>
            </a:pPr>
            <a:r>
              <a:rPr lang="en-US" sz="1600" dirty="0"/>
              <a:t>So progesterone only birth control can be used once lactation is going well</a:t>
            </a:r>
          </a:p>
          <a:p>
            <a:pPr eaLnBrk="1" hangingPunct="1">
              <a:lnSpc>
                <a:spcPct val="90000"/>
              </a:lnSpc>
              <a:defRPr/>
            </a:pPr>
            <a:r>
              <a:rPr lang="en-US" sz="2400" dirty="0"/>
              <a:t>Insulin, GH, cortisol, and PTH</a:t>
            </a:r>
          </a:p>
          <a:p>
            <a:pPr lvl="1" eaLnBrk="1" hangingPunct="1">
              <a:lnSpc>
                <a:spcPct val="90000"/>
              </a:lnSpc>
              <a:defRPr/>
            </a:pPr>
            <a:r>
              <a:rPr lang="en-US" sz="2000" dirty="0"/>
              <a:t>Maternal secretion allows for mobilization of nutrients and minerals required for lactation</a:t>
            </a:r>
          </a:p>
        </p:txBody>
      </p:sp>
      <p:sp>
        <p:nvSpPr>
          <p:cNvPr id="53250" name="Rectangle 2"/>
          <p:cNvSpPr>
            <a:spLocks noGrp="1" noChangeArrowheads="1"/>
          </p:cNvSpPr>
          <p:nvPr>
            <p:ph type="title"/>
          </p:nvPr>
        </p:nvSpPr>
        <p:spPr/>
        <p:txBody>
          <a:bodyPr/>
          <a:lstStyle/>
          <a:p>
            <a:pPr eaLnBrk="1" hangingPunct="1">
              <a:defRPr/>
            </a:pPr>
            <a:r>
              <a:rPr lang="en-US" dirty="0"/>
              <a:t>Lactogenesis Stage 2</a:t>
            </a:r>
          </a:p>
        </p:txBody>
      </p:sp>
    </p:spTree>
    <p:extLst>
      <p:ext uri="{BB962C8B-B14F-4D97-AF65-F5344CB8AC3E}">
        <p14:creationId xmlns:p14="http://schemas.microsoft.com/office/powerpoint/2010/main" val="107152443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9" name="Rectangle 3"/>
          <p:cNvSpPr>
            <a:spLocks noGrp="1" noChangeArrowheads="1"/>
          </p:cNvSpPr>
          <p:nvPr>
            <p:ph idx="1"/>
          </p:nvPr>
        </p:nvSpPr>
        <p:spPr/>
        <p:txBody>
          <a:bodyPr>
            <a:normAutofit/>
          </a:bodyPr>
          <a:lstStyle/>
          <a:p>
            <a:pPr eaLnBrk="1" hangingPunct="1">
              <a:defRPr/>
            </a:pPr>
            <a:r>
              <a:rPr lang="en-US" dirty="0"/>
              <a:t>Begins 9 days after birth and continues until weaning</a:t>
            </a:r>
          </a:p>
          <a:p>
            <a:pPr eaLnBrk="1" hangingPunct="1">
              <a:defRPr/>
            </a:pPr>
            <a:r>
              <a:rPr lang="en-US" dirty="0"/>
              <a:t>Established milk secretion/production is maintained</a:t>
            </a:r>
          </a:p>
          <a:p>
            <a:pPr eaLnBrk="1" hangingPunct="1">
              <a:defRPr/>
            </a:pPr>
            <a:r>
              <a:rPr lang="en-US" dirty="0"/>
              <a:t>Continued autocrine system of control</a:t>
            </a:r>
          </a:p>
          <a:p>
            <a:pPr eaLnBrk="1" hangingPunct="1">
              <a:defRPr/>
            </a:pPr>
            <a:r>
              <a:rPr lang="en-US" dirty="0"/>
              <a:t>Prolactin</a:t>
            </a:r>
          </a:p>
          <a:p>
            <a:pPr lvl="1" eaLnBrk="1" hangingPunct="1">
              <a:defRPr/>
            </a:pPr>
            <a:r>
              <a:rPr lang="en-US" dirty="0"/>
              <a:t>Required to maintain milk secretion</a:t>
            </a:r>
          </a:p>
          <a:p>
            <a:pPr eaLnBrk="1" hangingPunct="1">
              <a:defRPr/>
            </a:pPr>
            <a:r>
              <a:rPr lang="en-US" dirty="0"/>
              <a:t>Oxytocin</a:t>
            </a:r>
          </a:p>
          <a:p>
            <a:pPr lvl="1" eaLnBrk="1" hangingPunct="1">
              <a:defRPr/>
            </a:pPr>
            <a:r>
              <a:rPr lang="en-US" dirty="0"/>
              <a:t>Required to produce let-down to allow milk extraction</a:t>
            </a:r>
          </a:p>
          <a:p>
            <a:pPr eaLnBrk="1" hangingPunct="1">
              <a:defRPr/>
            </a:pPr>
            <a:endParaRPr lang="en-US" dirty="0"/>
          </a:p>
        </p:txBody>
      </p:sp>
      <p:sp>
        <p:nvSpPr>
          <p:cNvPr id="55298" name="Rectangle 2"/>
          <p:cNvSpPr>
            <a:spLocks noGrp="1" noChangeArrowheads="1"/>
          </p:cNvSpPr>
          <p:nvPr>
            <p:ph type="title"/>
          </p:nvPr>
        </p:nvSpPr>
        <p:spPr/>
        <p:txBody>
          <a:bodyPr/>
          <a:lstStyle/>
          <a:p>
            <a:pPr eaLnBrk="1" hangingPunct="1">
              <a:defRPr/>
            </a:pPr>
            <a:r>
              <a:rPr lang="en-US" dirty="0"/>
              <a:t>Galactopoesis</a:t>
            </a:r>
          </a:p>
        </p:txBody>
      </p:sp>
    </p:spTree>
    <p:extLst>
      <p:ext uri="{BB962C8B-B14F-4D97-AF65-F5344CB8AC3E}">
        <p14:creationId xmlns:p14="http://schemas.microsoft.com/office/powerpoint/2010/main" val="23461194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3" name="Rectangle 3"/>
          <p:cNvSpPr>
            <a:spLocks noGrp="1" noChangeArrowheads="1"/>
          </p:cNvSpPr>
          <p:nvPr>
            <p:ph idx="1"/>
          </p:nvPr>
        </p:nvSpPr>
        <p:spPr>
          <a:xfrm>
            <a:off x="399398" y="2675467"/>
            <a:ext cx="8379453" cy="3450696"/>
          </a:xfrm>
        </p:spPr>
        <p:txBody>
          <a:bodyPr/>
          <a:lstStyle/>
          <a:p>
            <a:pPr eaLnBrk="1" hangingPunct="1">
              <a:lnSpc>
                <a:spcPct val="90000"/>
              </a:lnSpc>
              <a:defRPr/>
            </a:pPr>
            <a:r>
              <a:rPr lang="en-US" dirty="0"/>
              <a:t>Begins at weaning</a:t>
            </a:r>
          </a:p>
          <a:p>
            <a:pPr lvl="1" eaLnBrk="1" hangingPunct="1">
              <a:lnSpc>
                <a:spcPct val="90000"/>
              </a:lnSpc>
              <a:defRPr/>
            </a:pPr>
            <a:r>
              <a:rPr lang="en-US" dirty="0"/>
              <a:t>Regular milk extraction ceases</a:t>
            </a:r>
          </a:p>
          <a:p>
            <a:pPr lvl="1" eaLnBrk="1" hangingPunct="1">
              <a:lnSpc>
                <a:spcPct val="90000"/>
              </a:lnSpc>
              <a:defRPr/>
            </a:pPr>
            <a:r>
              <a:rPr lang="en-US" dirty="0"/>
              <a:t>Prolactin is withdrawn</a:t>
            </a:r>
          </a:p>
          <a:p>
            <a:pPr eaLnBrk="1" hangingPunct="1">
              <a:lnSpc>
                <a:spcPct val="90000"/>
              </a:lnSpc>
              <a:defRPr/>
            </a:pPr>
            <a:r>
              <a:rPr lang="en-US" dirty="0"/>
              <a:t>Is completed ~40 days after last breastfeeding</a:t>
            </a:r>
          </a:p>
          <a:p>
            <a:pPr eaLnBrk="1" hangingPunct="1">
              <a:lnSpc>
                <a:spcPct val="90000"/>
              </a:lnSpc>
              <a:defRPr/>
            </a:pPr>
            <a:r>
              <a:rPr lang="en-US" dirty="0"/>
              <a:t>Milk secretion decreases due to the buildup of inhibitory peptides</a:t>
            </a:r>
          </a:p>
          <a:p>
            <a:pPr eaLnBrk="1" hangingPunct="1">
              <a:lnSpc>
                <a:spcPct val="90000"/>
              </a:lnSpc>
              <a:defRPr/>
            </a:pPr>
            <a:r>
              <a:rPr lang="en-US" dirty="0"/>
              <a:t>Mammary gland returns nearly to pre-pregnancy state</a:t>
            </a:r>
          </a:p>
        </p:txBody>
      </p:sp>
      <p:sp>
        <p:nvSpPr>
          <p:cNvPr id="56322" name="Rectangle 2"/>
          <p:cNvSpPr>
            <a:spLocks noGrp="1" noChangeArrowheads="1"/>
          </p:cNvSpPr>
          <p:nvPr>
            <p:ph type="title"/>
          </p:nvPr>
        </p:nvSpPr>
        <p:spPr/>
        <p:txBody>
          <a:bodyPr/>
          <a:lstStyle/>
          <a:p>
            <a:pPr eaLnBrk="1" hangingPunct="1">
              <a:defRPr/>
            </a:pPr>
            <a:r>
              <a:rPr lang="en-US"/>
              <a:t>Involution</a:t>
            </a:r>
          </a:p>
        </p:txBody>
      </p:sp>
    </p:spTree>
    <p:extLst>
      <p:ext uri="{BB962C8B-B14F-4D97-AF65-F5344CB8AC3E}">
        <p14:creationId xmlns:p14="http://schemas.microsoft.com/office/powerpoint/2010/main" val="261782054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3" name="Rectangle 3"/>
          <p:cNvSpPr>
            <a:spLocks noGrp="1" noChangeArrowheads="1"/>
          </p:cNvSpPr>
          <p:nvPr>
            <p:ph idx="1"/>
          </p:nvPr>
        </p:nvSpPr>
        <p:spPr>
          <a:xfrm>
            <a:off x="838200" y="2514600"/>
            <a:ext cx="7408333" cy="4191000"/>
          </a:xfrm>
        </p:spPr>
        <p:txBody>
          <a:bodyPr>
            <a:normAutofit fontScale="85000" lnSpcReduction="20000"/>
          </a:bodyPr>
          <a:lstStyle/>
          <a:p>
            <a:pPr eaLnBrk="1" hangingPunct="1">
              <a:lnSpc>
                <a:spcPct val="80000"/>
              </a:lnSpc>
              <a:spcAft>
                <a:spcPts val="600"/>
              </a:spcAft>
              <a:defRPr/>
            </a:pPr>
            <a:r>
              <a:rPr lang="en-US" sz="2400" dirty="0"/>
              <a:t>The cyclical process of milk synthesis and secretion</a:t>
            </a:r>
          </a:p>
          <a:p>
            <a:pPr eaLnBrk="1" hangingPunct="1">
              <a:lnSpc>
                <a:spcPct val="80000"/>
              </a:lnSpc>
              <a:spcAft>
                <a:spcPts val="600"/>
              </a:spcAft>
              <a:defRPr/>
            </a:pPr>
            <a:r>
              <a:rPr lang="en-US" sz="2400" dirty="0"/>
              <a:t>Occurs with the help of prolactin and oxytocin</a:t>
            </a:r>
          </a:p>
          <a:p>
            <a:pPr eaLnBrk="1" hangingPunct="1">
              <a:lnSpc>
                <a:spcPct val="80000"/>
              </a:lnSpc>
              <a:spcAft>
                <a:spcPts val="600"/>
              </a:spcAft>
              <a:defRPr/>
            </a:pPr>
            <a:r>
              <a:rPr lang="en-US" sz="2400" dirty="0"/>
              <a:t>Regulation of milk synthesis</a:t>
            </a:r>
          </a:p>
          <a:p>
            <a:pPr lvl="1" eaLnBrk="1" hangingPunct="1">
              <a:lnSpc>
                <a:spcPct val="80000"/>
              </a:lnSpc>
              <a:spcAft>
                <a:spcPts val="600"/>
              </a:spcAft>
              <a:defRPr/>
            </a:pPr>
            <a:r>
              <a:rPr lang="en-US" sz="2000" dirty="0"/>
              <a:t>Quite efficient</a:t>
            </a:r>
          </a:p>
          <a:p>
            <a:pPr lvl="1" eaLnBrk="1" hangingPunct="1">
              <a:lnSpc>
                <a:spcPct val="120000"/>
              </a:lnSpc>
              <a:spcAft>
                <a:spcPts val="600"/>
              </a:spcAft>
              <a:defRPr/>
            </a:pPr>
            <a:r>
              <a:rPr lang="en-US" sz="2000" dirty="0"/>
              <a:t>Average of ~800 ml/day but volume secreted may vary depending on infant’s requirement</a:t>
            </a:r>
          </a:p>
          <a:p>
            <a:pPr eaLnBrk="1" hangingPunct="1">
              <a:lnSpc>
                <a:spcPct val="80000"/>
              </a:lnSpc>
              <a:spcAft>
                <a:spcPts val="600"/>
              </a:spcAft>
              <a:defRPr/>
            </a:pPr>
            <a:r>
              <a:rPr lang="en-US" sz="2400" dirty="0"/>
              <a:t>Milk production</a:t>
            </a:r>
          </a:p>
          <a:p>
            <a:pPr lvl="1" eaLnBrk="1" hangingPunct="1">
              <a:lnSpc>
                <a:spcPct val="80000"/>
              </a:lnSpc>
              <a:spcAft>
                <a:spcPts val="600"/>
              </a:spcAft>
              <a:defRPr/>
            </a:pPr>
            <a:r>
              <a:rPr lang="en-US" sz="2000" dirty="0"/>
              <a:t>Improves with relaxation</a:t>
            </a:r>
          </a:p>
          <a:p>
            <a:pPr lvl="1" eaLnBrk="1" hangingPunct="1">
              <a:lnSpc>
                <a:spcPct val="80000"/>
              </a:lnSpc>
              <a:spcAft>
                <a:spcPts val="600"/>
              </a:spcAft>
              <a:defRPr/>
            </a:pPr>
            <a:r>
              <a:rPr lang="en-US" sz="2000" dirty="0"/>
              <a:t>Decreases with maternal stress and fatigue </a:t>
            </a:r>
          </a:p>
          <a:p>
            <a:pPr lvl="2" eaLnBrk="1" hangingPunct="1">
              <a:lnSpc>
                <a:spcPct val="80000"/>
              </a:lnSpc>
              <a:spcAft>
                <a:spcPts val="600"/>
              </a:spcAft>
              <a:defRPr/>
            </a:pPr>
            <a:r>
              <a:rPr lang="en-US" sz="1800" dirty="0"/>
              <a:t>Increased dopamine and/or norepinephrine inhibit prolactin synthesis</a:t>
            </a:r>
          </a:p>
          <a:p>
            <a:pPr lvl="2" eaLnBrk="1" hangingPunct="1">
              <a:lnSpc>
                <a:spcPct val="80000"/>
              </a:lnSpc>
              <a:spcAft>
                <a:spcPts val="600"/>
              </a:spcAft>
              <a:defRPr/>
            </a:pPr>
            <a:r>
              <a:rPr lang="en-US" sz="1800" dirty="0"/>
              <a:t>Stress and fatigue inhibit oxytocin release</a:t>
            </a:r>
          </a:p>
          <a:p>
            <a:pPr lvl="1" eaLnBrk="1" hangingPunct="1">
              <a:lnSpc>
                <a:spcPct val="80000"/>
              </a:lnSpc>
              <a:spcAft>
                <a:spcPts val="600"/>
              </a:spcAft>
              <a:defRPr/>
            </a:pPr>
            <a:r>
              <a:rPr lang="en-US" sz="2000" dirty="0"/>
              <a:t>Effect of Alcohol</a:t>
            </a:r>
          </a:p>
          <a:p>
            <a:pPr lvl="2" eaLnBrk="1" hangingPunct="1">
              <a:lnSpc>
                <a:spcPct val="120000"/>
              </a:lnSpc>
              <a:spcAft>
                <a:spcPts val="600"/>
              </a:spcAft>
              <a:defRPr/>
            </a:pPr>
            <a:r>
              <a:rPr lang="en-US" sz="1800" dirty="0"/>
              <a:t>Lower levels may enhance milk letdown due to decreased stress but higher doses inhibit oxytocin release thereby inhibiting letdown</a:t>
            </a:r>
          </a:p>
        </p:txBody>
      </p:sp>
      <p:sp>
        <p:nvSpPr>
          <p:cNvPr id="66562" name="Rectangle 2"/>
          <p:cNvSpPr>
            <a:spLocks noGrp="1" noChangeArrowheads="1"/>
          </p:cNvSpPr>
          <p:nvPr>
            <p:ph type="title"/>
          </p:nvPr>
        </p:nvSpPr>
        <p:spPr/>
        <p:txBody>
          <a:bodyPr/>
          <a:lstStyle/>
          <a:p>
            <a:pPr eaLnBrk="1" hangingPunct="1">
              <a:defRPr/>
            </a:pPr>
            <a:r>
              <a:rPr lang="en-US"/>
              <a:t>Lactation</a:t>
            </a:r>
          </a:p>
        </p:txBody>
      </p:sp>
    </p:spTree>
    <p:extLst>
      <p:ext uri="{BB962C8B-B14F-4D97-AF65-F5344CB8AC3E}">
        <p14:creationId xmlns:p14="http://schemas.microsoft.com/office/powerpoint/2010/main" val="386283177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7107" name="Object 3"/>
          <p:cNvGraphicFramePr>
            <a:graphicFrameLocks noGrp="1" noChangeAspect="1"/>
          </p:cNvGraphicFramePr>
          <p:nvPr>
            <p:ph idx="1"/>
          </p:nvPr>
        </p:nvGraphicFramePr>
        <p:xfrm>
          <a:off x="2133600" y="2505414"/>
          <a:ext cx="4572000" cy="4068575"/>
        </p:xfrm>
        <a:graphic>
          <a:graphicData uri="http://schemas.openxmlformats.org/presentationml/2006/ole">
            <mc:AlternateContent xmlns:mc="http://schemas.openxmlformats.org/markup-compatibility/2006">
              <mc:Choice xmlns:v="urn:schemas-microsoft-com:vml" Requires="v">
                <p:oleObj name="Bitmap Image" r:id="rId3" imgW="4580952" imgH="4076190" progId="PBrush">
                  <p:embed/>
                </p:oleObj>
              </mc:Choice>
              <mc:Fallback>
                <p:oleObj name="Bitmap Image" r:id="rId3" imgW="4580952" imgH="4076190" progId="PBrush">
                  <p:embed/>
                  <p:pic>
                    <p:nvPicPr>
                      <p:cNvPr id="47107" name="Object 3"/>
                      <p:cNvPicPr>
                        <a:picLocks noGrp="1"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33600" y="2505414"/>
                        <a:ext cx="4572000" cy="40685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2466" name="Rectangle 2"/>
          <p:cNvSpPr>
            <a:spLocks noGrp="1" noChangeArrowheads="1"/>
          </p:cNvSpPr>
          <p:nvPr>
            <p:ph type="title"/>
          </p:nvPr>
        </p:nvSpPr>
        <p:spPr/>
        <p:txBody>
          <a:bodyPr/>
          <a:lstStyle/>
          <a:p>
            <a:pPr eaLnBrk="1" hangingPunct="1">
              <a:defRPr/>
            </a:pPr>
            <a:r>
              <a:rPr lang="en-US"/>
              <a:t>Physiology of Lactation</a:t>
            </a:r>
          </a:p>
        </p:txBody>
      </p:sp>
    </p:spTree>
    <p:extLst>
      <p:ext uri="{BB962C8B-B14F-4D97-AF65-F5344CB8AC3E}">
        <p14:creationId xmlns:p14="http://schemas.microsoft.com/office/powerpoint/2010/main" val="7218918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Review the anatomy and physiology of breastfeeding.</a:t>
            </a:r>
          </a:p>
          <a:p>
            <a:endParaRPr lang="en-US" dirty="0"/>
          </a:p>
          <a:p>
            <a:r>
              <a:rPr lang="en-US" dirty="0"/>
              <a:t>Examine the composition of human milk and the significance of individual components.</a:t>
            </a:r>
          </a:p>
          <a:p>
            <a:endParaRPr lang="en-US" dirty="0"/>
          </a:p>
        </p:txBody>
      </p:sp>
      <p:sp>
        <p:nvSpPr>
          <p:cNvPr id="3" name="Title 2"/>
          <p:cNvSpPr>
            <a:spLocks noGrp="1"/>
          </p:cNvSpPr>
          <p:nvPr>
            <p:ph type="title"/>
          </p:nvPr>
        </p:nvSpPr>
        <p:spPr/>
        <p:txBody>
          <a:bodyPr/>
          <a:lstStyle/>
          <a:p>
            <a:r>
              <a:rPr lang="en-US" dirty="0"/>
              <a:t>Objectives</a:t>
            </a:r>
          </a:p>
        </p:txBody>
      </p:sp>
    </p:spTree>
    <p:extLst>
      <p:ext uri="{BB962C8B-B14F-4D97-AF65-F5344CB8AC3E}">
        <p14:creationId xmlns:p14="http://schemas.microsoft.com/office/powerpoint/2010/main" val="113590745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5" name="Rectangle 3"/>
          <p:cNvSpPr>
            <a:spLocks noGrp="1" noChangeArrowheads="1"/>
          </p:cNvSpPr>
          <p:nvPr>
            <p:ph idx="1"/>
          </p:nvPr>
        </p:nvSpPr>
        <p:spPr/>
        <p:txBody>
          <a:bodyPr>
            <a:normAutofit lnSpcReduction="10000"/>
          </a:bodyPr>
          <a:lstStyle/>
          <a:p>
            <a:pPr eaLnBrk="1" hangingPunct="1">
              <a:lnSpc>
                <a:spcPct val="90000"/>
              </a:lnSpc>
              <a:defRPr/>
            </a:pPr>
            <a:r>
              <a:rPr lang="en-US" sz="2400" dirty="0"/>
              <a:t>Prolactin</a:t>
            </a:r>
          </a:p>
          <a:p>
            <a:pPr lvl="1" eaLnBrk="1" hangingPunct="1">
              <a:lnSpc>
                <a:spcPct val="90000"/>
              </a:lnSpc>
              <a:defRPr/>
            </a:pPr>
            <a:r>
              <a:rPr lang="en-US" sz="2000" dirty="0"/>
              <a:t>Polypeptide hormone synthesized in the anterior pituitary</a:t>
            </a:r>
          </a:p>
          <a:p>
            <a:pPr lvl="1" eaLnBrk="1" hangingPunct="1">
              <a:lnSpc>
                <a:spcPct val="90000"/>
              </a:lnSpc>
              <a:defRPr/>
            </a:pPr>
            <a:r>
              <a:rPr lang="en-US" sz="2000" dirty="0"/>
              <a:t>Positive regulation of secretion</a:t>
            </a:r>
          </a:p>
          <a:p>
            <a:pPr lvl="2" eaLnBrk="1" hangingPunct="1">
              <a:lnSpc>
                <a:spcPct val="90000"/>
              </a:lnSpc>
              <a:defRPr/>
            </a:pPr>
            <a:r>
              <a:rPr lang="en-US" sz="1800" dirty="0"/>
              <a:t>Released from anterior pituitary with the peak determined by the intensity of suckling by the infant</a:t>
            </a:r>
          </a:p>
          <a:p>
            <a:pPr lvl="1" eaLnBrk="1" hangingPunct="1">
              <a:lnSpc>
                <a:spcPct val="90000"/>
              </a:lnSpc>
              <a:defRPr/>
            </a:pPr>
            <a:r>
              <a:rPr lang="en-US" sz="2000" dirty="0"/>
              <a:t>Negative regulation of secretion </a:t>
            </a:r>
          </a:p>
          <a:p>
            <a:pPr lvl="2" eaLnBrk="1" hangingPunct="1">
              <a:lnSpc>
                <a:spcPct val="90000"/>
              </a:lnSpc>
              <a:defRPr/>
            </a:pPr>
            <a:r>
              <a:rPr lang="en-US" sz="1800" dirty="0"/>
              <a:t>Main control is from hypothalamic inhibitory factors (dopamine acts through the D2 receptors in lactotrophs)</a:t>
            </a:r>
          </a:p>
          <a:p>
            <a:pPr lvl="1" eaLnBrk="1" hangingPunct="1">
              <a:lnSpc>
                <a:spcPct val="90000"/>
              </a:lnSpc>
              <a:defRPr/>
            </a:pPr>
            <a:r>
              <a:rPr lang="en-US" sz="2000" dirty="0"/>
              <a:t>Stimulates mammary gland ductal growth and epithelial cell proliferation</a:t>
            </a:r>
          </a:p>
          <a:p>
            <a:pPr lvl="1" eaLnBrk="1" hangingPunct="1">
              <a:lnSpc>
                <a:spcPct val="90000"/>
              </a:lnSpc>
              <a:defRPr/>
            </a:pPr>
            <a:r>
              <a:rPr lang="en-US" sz="2000" dirty="0"/>
              <a:t>Stimulates milk synthesis in mammary gland epithelial cells</a:t>
            </a:r>
          </a:p>
          <a:p>
            <a:pPr lvl="1" eaLnBrk="1" hangingPunct="1">
              <a:lnSpc>
                <a:spcPct val="90000"/>
              </a:lnSpc>
              <a:defRPr/>
            </a:pPr>
            <a:r>
              <a:rPr lang="en-US" sz="2000" dirty="0"/>
              <a:t>Suppresses ovulation</a:t>
            </a:r>
          </a:p>
          <a:p>
            <a:pPr lvl="1" eaLnBrk="1" hangingPunct="1">
              <a:lnSpc>
                <a:spcPct val="90000"/>
              </a:lnSpc>
              <a:defRPr/>
            </a:pPr>
            <a:endParaRPr lang="en-US" sz="2000" dirty="0"/>
          </a:p>
          <a:p>
            <a:pPr eaLnBrk="1" hangingPunct="1">
              <a:lnSpc>
                <a:spcPct val="90000"/>
              </a:lnSpc>
              <a:defRPr/>
            </a:pPr>
            <a:endParaRPr lang="en-US" sz="2400" dirty="0"/>
          </a:p>
          <a:p>
            <a:pPr eaLnBrk="1" hangingPunct="1">
              <a:lnSpc>
                <a:spcPct val="90000"/>
              </a:lnSpc>
              <a:defRPr/>
            </a:pPr>
            <a:endParaRPr lang="en-US" sz="2400" dirty="0"/>
          </a:p>
        </p:txBody>
      </p:sp>
      <p:sp>
        <p:nvSpPr>
          <p:cNvPr id="64514" name="Rectangle 2"/>
          <p:cNvSpPr>
            <a:spLocks noGrp="1" noChangeArrowheads="1"/>
          </p:cNvSpPr>
          <p:nvPr>
            <p:ph type="title"/>
          </p:nvPr>
        </p:nvSpPr>
        <p:spPr/>
        <p:txBody>
          <a:bodyPr/>
          <a:lstStyle/>
          <a:p>
            <a:pPr eaLnBrk="1" hangingPunct="1">
              <a:defRPr/>
            </a:pPr>
            <a:r>
              <a:rPr lang="en-US"/>
              <a:t>Physiology of Lactation</a:t>
            </a:r>
          </a:p>
        </p:txBody>
      </p:sp>
    </p:spTree>
    <p:extLst>
      <p:ext uri="{BB962C8B-B14F-4D97-AF65-F5344CB8AC3E}">
        <p14:creationId xmlns:p14="http://schemas.microsoft.com/office/powerpoint/2010/main" val="36167454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1" name="Rectangle 3"/>
          <p:cNvSpPr>
            <a:spLocks noGrp="1" noChangeArrowheads="1"/>
          </p:cNvSpPr>
          <p:nvPr>
            <p:ph idx="1"/>
          </p:nvPr>
        </p:nvSpPr>
        <p:spPr>
          <a:xfrm>
            <a:off x="609601" y="2209800"/>
            <a:ext cx="7924800" cy="4648200"/>
          </a:xfrm>
        </p:spPr>
        <p:txBody>
          <a:bodyPr vert="horz" lIns="91440" tIns="45720" rIns="91440" bIns="45720" rtlCol="0" anchor="t">
            <a:normAutofit/>
          </a:bodyPr>
          <a:lstStyle/>
          <a:p>
            <a:pPr eaLnBrk="1" hangingPunct="1">
              <a:lnSpc>
                <a:spcPct val="80000"/>
              </a:lnSpc>
              <a:defRPr/>
            </a:pPr>
            <a:r>
              <a:rPr lang="en-US" sz="2600" b="1" dirty="0"/>
              <a:t>Prolactin</a:t>
            </a:r>
          </a:p>
          <a:p>
            <a:pPr marL="575945" lvl="1">
              <a:lnSpc>
                <a:spcPct val="110000"/>
              </a:lnSpc>
              <a:spcBef>
                <a:spcPts val="0"/>
              </a:spcBef>
              <a:defRPr/>
            </a:pPr>
            <a:r>
              <a:rPr lang="en-US" sz="2000" dirty="0"/>
              <a:t>Levels increase from 10-20 ng/ml in prepregnant state to ~200-400 ng/ml at term</a:t>
            </a:r>
          </a:p>
          <a:p>
            <a:pPr marL="855345" lvl="2">
              <a:lnSpc>
                <a:spcPct val="110000"/>
              </a:lnSpc>
              <a:spcBef>
                <a:spcPts val="0"/>
              </a:spcBef>
              <a:defRPr/>
            </a:pPr>
            <a:r>
              <a:rPr lang="en-US" sz="1800" dirty="0"/>
              <a:t>Levels slowly decline but continue to rise and fall in proportion to frequency, intensity, and duration of nipple stimulation</a:t>
            </a:r>
          </a:p>
          <a:p>
            <a:pPr marL="855345" lvl="2">
              <a:lnSpc>
                <a:spcPct val="110000"/>
              </a:lnSpc>
              <a:spcBef>
                <a:spcPts val="0"/>
              </a:spcBef>
              <a:defRPr/>
            </a:pPr>
            <a:r>
              <a:rPr lang="en-US" sz="1800" dirty="0"/>
              <a:t>Will remain elevated as long as mother breastfeeds</a:t>
            </a:r>
          </a:p>
          <a:p>
            <a:pPr marL="575945" lvl="1">
              <a:lnSpc>
                <a:spcPct val="110000"/>
              </a:lnSpc>
              <a:spcBef>
                <a:spcPts val="0"/>
              </a:spcBef>
              <a:defRPr/>
            </a:pPr>
            <a:r>
              <a:rPr lang="en-US" sz="2000" dirty="0"/>
              <a:t>Prolactin concentration in blood doubles in response to infant suckling and peaks ~45 minutes after initiation of feed</a:t>
            </a:r>
          </a:p>
          <a:p>
            <a:pPr marL="575945" lvl="1">
              <a:lnSpc>
                <a:spcPct val="110000"/>
              </a:lnSpc>
              <a:spcBef>
                <a:spcPts val="0"/>
              </a:spcBef>
              <a:defRPr/>
            </a:pPr>
            <a:r>
              <a:rPr lang="en-US" sz="2000" dirty="0"/>
              <a:t>More feeds lead to higher serum prolactin levels</a:t>
            </a:r>
          </a:p>
          <a:p>
            <a:pPr marL="575945" lvl="1" eaLnBrk="1" hangingPunct="1">
              <a:lnSpc>
                <a:spcPct val="110000"/>
              </a:lnSpc>
              <a:spcBef>
                <a:spcPts val="0"/>
              </a:spcBef>
              <a:defRPr/>
            </a:pPr>
            <a:r>
              <a:rPr lang="en-US" sz="2000" dirty="0"/>
              <a:t>Makes mother feels relaxed and sleepy</a:t>
            </a:r>
          </a:p>
          <a:p>
            <a:pPr eaLnBrk="1" hangingPunct="1">
              <a:lnSpc>
                <a:spcPct val="80000"/>
              </a:lnSpc>
              <a:defRPr/>
            </a:pPr>
            <a:endParaRPr lang="en-US" sz="2400" dirty="0"/>
          </a:p>
        </p:txBody>
      </p:sp>
      <p:sp>
        <p:nvSpPr>
          <p:cNvPr id="68610" name="Rectangle 2"/>
          <p:cNvSpPr>
            <a:spLocks noGrp="1" noChangeArrowheads="1"/>
          </p:cNvSpPr>
          <p:nvPr>
            <p:ph type="title"/>
          </p:nvPr>
        </p:nvSpPr>
        <p:spPr/>
        <p:txBody>
          <a:bodyPr/>
          <a:lstStyle/>
          <a:p>
            <a:pPr eaLnBrk="1" hangingPunct="1">
              <a:defRPr/>
            </a:pPr>
            <a:r>
              <a:rPr lang="en-US"/>
              <a:t>Physiology of Lactation</a:t>
            </a:r>
          </a:p>
        </p:txBody>
      </p:sp>
    </p:spTree>
    <p:extLst>
      <p:ext uri="{BB962C8B-B14F-4D97-AF65-F5344CB8AC3E}">
        <p14:creationId xmlns:p14="http://schemas.microsoft.com/office/powerpoint/2010/main" val="376865373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1" name="Rectangle 3"/>
          <p:cNvSpPr>
            <a:spLocks noGrp="1" noChangeArrowheads="1"/>
          </p:cNvSpPr>
          <p:nvPr>
            <p:ph idx="1"/>
          </p:nvPr>
        </p:nvSpPr>
        <p:spPr>
          <a:xfrm>
            <a:off x="609601" y="2209800"/>
            <a:ext cx="7924800" cy="4648200"/>
          </a:xfrm>
        </p:spPr>
        <p:txBody>
          <a:bodyPr vert="horz" lIns="91440" tIns="45720" rIns="91440" bIns="45720" rtlCol="0" anchor="t">
            <a:normAutofit/>
          </a:bodyPr>
          <a:lstStyle/>
          <a:p>
            <a:pPr eaLnBrk="1" hangingPunct="1">
              <a:lnSpc>
                <a:spcPct val="80000"/>
              </a:lnSpc>
              <a:defRPr/>
            </a:pPr>
            <a:r>
              <a:rPr lang="en-US" sz="2600" b="1" dirty="0"/>
              <a:t>Prolactin</a:t>
            </a:r>
          </a:p>
          <a:p>
            <a:pPr marL="575945" lvl="1">
              <a:lnSpc>
                <a:spcPct val="80000"/>
              </a:lnSpc>
              <a:defRPr/>
            </a:pPr>
            <a:r>
              <a:rPr lang="en-US" dirty="0"/>
              <a:t>Levels follow a circadian rhythm (</a:t>
            </a:r>
            <a:r>
              <a:rPr lang="en-US" dirty="0" err="1"/>
              <a:t>ie</a:t>
            </a:r>
            <a:r>
              <a:rPr lang="en-US" dirty="0"/>
              <a:t> levels are higher at night)</a:t>
            </a:r>
            <a:r>
              <a:rPr lang="en-US" b="1" dirty="0"/>
              <a:t> </a:t>
            </a:r>
            <a:endParaRPr lang="en-US" dirty="0">
              <a:ea typeface="+mn-lt"/>
              <a:cs typeface="+mn-lt"/>
            </a:endParaRPr>
          </a:p>
          <a:p>
            <a:pPr marL="855345" lvl="2">
              <a:lnSpc>
                <a:spcPct val="80000"/>
              </a:lnSpc>
              <a:defRPr/>
            </a:pPr>
            <a:r>
              <a:rPr lang="en-US" b="1" dirty="0">
                <a:ea typeface="+mn-lt"/>
                <a:cs typeface="+mn-lt"/>
              </a:rPr>
              <a:t>Nocturnal feeds are helpful in keeping up supply initially</a:t>
            </a:r>
            <a:endParaRPr lang="en-US" dirty="0">
              <a:ea typeface="+mn-lt"/>
              <a:cs typeface="+mn-lt"/>
            </a:endParaRPr>
          </a:p>
          <a:p>
            <a:pPr marL="575945" lvl="1">
              <a:lnSpc>
                <a:spcPct val="80000"/>
              </a:lnSpc>
              <a:defRPr/>
            </a:pPr>
            <a:r>
              <a:rPr lang="en-US" dirty="0"/>
              <a:t>Levels drop with cigarette smoking</a:t>
            </a:r>
          </a:p>
          <a:p>
            <a:pPr marL="575945" lvl="1">
              <a:lnSpc>
                <a:spcPct val="80000"/>
              </a:lnSpc>
              <a:defRPr/>
            </a:pPr>
            <a:r>
              <a:rPr lang="en-US" dirty="0"/>
              <a:t>Levels are lower in mothers with depression</a:t>
            </a:r>
          </a:p>
          <a:p>
            <a:pPr marL="575945" lvl="1">
              <a:lnSpc>
                <a:spcPct val="80000"/>
              </a:lnSpc>
              <a:defRPr/>
            </a:pPr>
            <a:r>
              <a:rPr lang="en-US" dirty="0"/>
              <a:t>If lidocaine is applied to nipples, the loss of sensation results in absence of increased prolactin levels in response to suckling</a:t>
            </a:r>
          </a:p>
        </p:txBody>
      </p:sp>
      <p:sp>
        <p:nvSpPr>
          <p:cNvPr id="68610" name="Rectangle 2"/>
          <p:cNvSpPr>
            <a:spLocks noGrp="1" noChangeArrowheads="1"/>
          </p:cNvSpPr>
          <p:nvPr>
            <p:ph type="title"/>
          </p:nvPr>
        </p:nvSpPr>
        <p:spPr/>
        <p:txBody>
          <a:bodyPr/>
          <a:lstStyle/>
          <a:p>
            <a:pPr eaLnBrk="1" hangingPunct="1">
              <a:defRPr/>
            </a:pPr>
            <a:r>
              <a:rPr lang="en-US"/>
              <a:t>Physiology of Lactation</a:t>
            </a:r>
          </a:p>
        </p:txBody>
      </p:sp>
    </p:spTree>
    <p:extLst>
      <p:ext uri="{BB962C8B-B14F-4D97-AF65-F5344CB8AC3E}">
        <p14:creationId xmlns:p14="http://schemas.microsoft.com/office/powerpoint/2010/main" val="158727451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2227" name="Object 3"/>
          <p:cNvGraphicFramePr>
            <a:graphicFrameLocks noGrp="1" noChangeAspect="1"/>
          </p:cNvGraphicFramePr>
          <p:nvPr>
            <p:ph idx="1"/>
          </p:nvPr>
        </p:nvGraphicFramePr>
        <p:xfrm>
          <a:off x="2286000" y="2505414"/>
          <a:ext cx="4419600" cy="3932956"/>
        </p:xfrm>
        <a:graphic>
          <a:graphicData uri="http://schemas.openxmlformats.org/presentationml/2006/ole">
            <mc:AlternateContent xmlns:mc="http://schemas.openxmlformats.org/markup-compatibility/2006">
              <mc:Choice xmlns:v="urn:schemas-microsoft-com:vml" Requires="v">
                <p:oleObj name="Bitmap Image" r:id="rId3" imgW="4580952" imgH="4076190" progId="PBrush">
                  <p:embed/>
                </p:oleObj>
              </mc:Choice>
              <mc:Fallback>
                <p:oleObj name="Bitmap Image" r:id="rId3" imgW="4580952" imgH="4076190" progId="PBrush">
                  <p:embed/>
                  <p:pic>
                    <p:nvPicPr>
                      <p:cNvPr id="52227" name="Object 3"/>
                      <p:cNvPicPr>
                        <a:picLocks noGrp="1"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86000" y="2505414"/>
                        <a:ext cx="4419600" cy="3932956"/>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11618" name="Rectangle 2"/>
          <p:cNvSpPr>
            <a:spLocks noGrp="1" noChangeArrowheads="1"/>
          </p:cNvSpPr>
          <p:nvPr>
            <p:ph type="title"/>
          </p:nvPr>
        </p:nvSpPr>
        <p:spPr/>
        <p:txBody>
          <a:bodyPr/>
          <a:lstStyle/>
          <a:p>
            <a:pPr eaLnBrk="1" hangingPunct="1">
              <a:defRPr/>
            </a:pPr>
            <a:r>
              <a:rPr lang="en-US"/>
              <a:t>Physiology of Lactation</a:t>
            </a:r>
          </a:p>
        </p:txBody>
      </p:sp>
    </p:spTree>
    <p:extLst>
      <p:ext uri="{BB962C8B-B14F-4D97-AF65-F5344CB8AC3E}">
        <p14:creationId xmlns:p14="http://schemas.microsoft.com/office/powerpoint/2010/main" val="102054974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7" name="Rectangle 3"/>
          <p:cNvSpPr>
            <a:spLocks noGrp="1" noChangeArrowheads="1"/>
          </p:cNvSpPr>
          <p:nvPr>
            <p:ph idx="1"/>
          </p:nvPr>
        </p:nvSpPr>
        <p:spPr>
          <a:xfrm>
            <a:off x="457200" y="2286000"/>
            <a:ext cx="8229600" cy="4267200"/>
          </a:xfrm>
        </p:spPr>
        <p:txBody>
          <a:bodyPr vert="horz" lIns="91440" tIns="45720" rIns="91440" bIns="45720" rtlCol="0" anchor="t">
            <a:normAutofit fontScale="77500" lnSpcReduction="20000"/>
          </a:bodyPr>
          <a:lstStyle/>
          <a:p>
            <a:pPr eaLnBrk="1" hangingPunct="1">
              <a:lnSpc>
                <a:spcPct val="90000"/>
              </a:lnSpc>
              <a:defRPr/>
            </a:pPr>
            <a:r>
              <a:rPr lang="en-US" sz="3000" dirty="0"/>
              <a:t>Oxytocin</a:t>
            </a:r>
          </a:p>
          <a:p>
            <a:pPr marL="575945" lvl="1" eaLnBrk="1" hangingPunct="1">
              <a:lnSpc>
                <a:spcPct val="90000"/>
              </a:lnSpc>
              <a:defRPr/>
            </a:pPr>
            <a:r>
              <a:rPr lang="en-US" sz="2600" dirty="0"/>
              <a:t>Synthesized in hypothalamus and stored in the posterior pituitary</a:t>
            </a:r>
          </a:p>
          <a:p>
            <a:pPr marL="575945" lvl="1" eaLnBrk="1" hangingPunct="1">
              <a:lnSpc>
                <a:spcPct val="90000"/>
              </a:lnSpc>
              <a:defRPr/>
            </a:pPr>
            <a:r>
              <a:rPr lang="en-US" sz="2600" dirty="0"/>
              <a:t>Release is stimulated by suckling</a:t>
            </a:r>
          </a:p>
          <a:p>
            <a:pPr marL="575945" lvl="1">
              <a:lnSpc>
                <a:spcPct val="90000"/>
              </a:lnSpc>
              <a:defRPr/>
            </a:pPr>
            <a:r>
              <a:rPr lang="en-US" sz="2600" dirty="0"/>
              <a:t>Neuroendocrine reflex has a significant psychological component</a:t>
            </a:r>
          </a:p>
          <a:p>
            <a:pPr marL="855345" lvl="2">
              <a:lnSpc>
                <a:spcPct val="90000"/>
              </a:lnSpc>
              <a:defRPr/>
            </a:pPr>
            <a:r>
              <a:rPr lang="en-US" sz="2200" dirty="0"/>
              <a:t>Oxytocin release may be stimulated by thought, sight, or sound of infant</a:t>
            </a:r>
          </a:p>
          <a:p>
            <a:pPr marL="575945" lvl="1" eaLnBrk="1" hangingPunct="1">
              <a:lnSpc>
                <a:spcPct val="90000"/>
              </a:lnSpc>
              <a:defRPr/>
            </a:pPr>
            <a:r>
              <a:rPr lang="en-US" sz="2600" dirty="0"/>
              <a:t>Stimulates myoepithelial cells in alveoli to contract and expel milk</a:t>
            </a:r>
          </a:p>
          <a:p>
            <a:pPr marL="575945" lvl="1">
              <a:lnSpc>
                <a:spcPct val="90000"/>
              </a:lnSpc>
              <a:defRPr/>
            </a:pPr>
            <a:r>
              <a:rPr lang="en-US" sz="2600" dirty="0"/>
              <a:t>Forcible milk removal is called milk ejection or let-down</a:t>
            </a:r>
          </a:p>
          <a:p>
            <a:pPr marL="855345" lvl="2">
              <a:lnSpc>
                <a:spcPct val="90000"/>
              </a:lnSpc>
              <a:defRPr/>
            </a:pPr>
            <a:r>
              <a:rPr lang="en-US" sz="2200" dirty="0"/>
              <a:t>Variation in perception of let-down</a:t>
            </a:r>
          </a:p>
          <a:p>
            <a:pPr marL="575945" lvl="1">
              <a:lnSpc>
                <a:spcPct val="90000"/>
              </a:lnSpc>
              <a:defRPr/>
            </a:pPr>
            <a:r>
              <a:rPr lang="en-US" sz="2600" dirty="0"/>
              <a:t>Increases temperature of mother's breast to provide warmth for infant</a:t>
            </a:r>
          </a:p>
          <a:p>
            <a:pPr marL="575945" lvl="1">
              <a:lnSpc>
                <a:spcPct val="90000"/>
              </a:lnSpc>
              <a:defRPr/>
            </a:pPr>
            <a:r>
              <a:rPr lang="en-US" sz="2600" dirty="0"/>
              <a:t>Increases calmness, social responsiveness, and enhances bonding</a:t>
            </a:r>
          </a:p>
          <a:p>
            <a:pPr marL="575945" lvl="1">
              <a:lnSpc>
                <a:spcPct val="90000"/>
              </a:lnSpc>
              <a:defRPr/>
            </a:pPr>
            <a:r>
              <a:rPr lang="en-US" sz="2600" dirty="0"/>
              <a:t>Aids in uterine involution after delivery</a:t>
            </a:r>
            <a:endParaRPr lang="en-US" dirty="0"/>
          </a:p>
          <a:p>
            <a:pPr marL="855345" lvl="2">
              <a:lnSpc>
                <a:spcPct val="90000"/>
              </a:lnSpc>
              <a:defRPr/>
            </a:pPr>
            <a:r>
              <a:rPr lang="en-US" sz="2200" dirty="0"/>
              <a:t>Uterine contractions may be associated with “after pains” that indicate oxytocin release</a:t>
            </a:r>
          </a:p>
        </p:txBody>
      </p:sp>
      <p:sp>
        <p:nvSpPr>
          <p:cNvPr id="67586" name="Rectangle 2"/>
          <p:cNvSpPr>
            <a:spLocks noGrp="1" noChangeArrowheads="1"/>
          </p:cNvSpPr>
          <p:nvPr>
            <p:ph type="title"/>
          </p:nvPr>
        </p:nvSpPr>
        <p:spPr/>
        <p:txBody>
          <a:bodyPr/>
          <a:lstStyle/>
          <a:p>
            <a:pPr eaLnBrk="1" hangingPunct="1">
              <a:defRPr/>
            </a:pPr>
            <a:r>
              <a:rPr lang="en-US"/>
              <a:t>Physiology of Lactation</a:t>
            </a:r>
          </a:p>
        </p:txBody>
      </p:sp>
    </p:spTree>
    <p:extLst>
      <p:ext uri="{BB962C8B-B14F-4D97-AF65-F5344CB8AC3E}">
        <p14:creationId xmlns:p14="http://schemas.microsoft.com/office/powerpoint/2010/main" val="201891065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1" name="Rectangle 3"/>
          <p:cNvSpPr>
            <a:spLocks noGrp="1" noChangeArrowheads="1"/>
          </p:cNvSpPr>
          <p:nvPr>
            <p:ph idx="1"/>
          </p:nvPr>
        </p:nvSpPr>
        <p:spPr>
          <a:xfrm>
            <a:off x="872067" y="2514600"/>
            <a:ext cx="7408333" cy="3810000"/>
          </a:xfrm>
        </p:spPr>
        <p:txBody>
          <a:bodyPr>
            <a:normAutofit fontScale="92500"/>
          </a:bodyPr>
          <a:lstStyle/>
          <a:p>
            <a:pPr eaLnBrk="1" hangingPunct="1">
              <a:defRPr/>
            </a:pPr>
            <a:r>
              <a:rPr lang="en-US" sz="2800" dirty="0"/>
              <a:t>Signs of Oxytocin Release</a:t>
            </a:r>
          </a:p>
          <a:p>
            <a:pPr lvl="1" eaLnBrk="1" hangingPunct="1">
              <a:defRPr/>
            </a:pPr>
            <a:r>
              <a:rPr lang="en-US" sz="2400" dirty="0"/>
              <a:t>Tingling sensation in breast before or during a feed</a:t>
            </a:r>
          </a:p>
          <a:p>
            <a:pPr lvl="1" eaLnBrk="1" hangingPunct="1">
              <a:defRPr/>
            </a:pPr>
            <a:r>
              <a:rPr lang="en-US" sz="2400" dirty="0"/>
              <a:t>Milk flowing when mother thinks of baby or hears crying baby</a:t>
            </a:r>
          </a:p>
          <a:p>
            <a:pPr lvl="1" eaLnBrk="1" hangingPunct="1">
              <a:defRPr/>
            </a:pPr>
            <a:r>
              <a:rPr lang="en-US" sz="2400" dirty="0"/>
              <a:t>Milk flowing from other breast during feeding</a:t>
            </a:r>
          </a:p>
          <a:p>
            <a:pPr lvl="1" eaLnBrk="1" hangingPunct="1">
              <a:defRPr/>
            </a:pPr>
            <a:r>
              <a:rPr lang="en-US" sz="2400" dirty="0"/>
              <a:t>Milk streaming from breast if latch is interrupted</a:t>
            </a:r>
          </a:p>
          <a:p>
            <a:pPr lvl="1" eaLnBrk="1" hangingPunct="1">
              <a:defRPr/>
            </a:pPr>
            <a:r>
              <a:rPr lang="en-US" sz="2400" dirty="0"/>
              <a:t>Slow deep sucks and swallows by the baby during feed</a:t>
            </a:r>
          </a:p>
          <a:p>
            <a:pPr lvl="1" eaLnBrk="1" hangingPunct="1">
              <a:defRPr/>
            </a:pPr>
            <a:r>
              <a:rPr lang="en-US" sz="2400" dirty="0"/>
              <a:t>Uterine pain during feed</a:t>
            </a:r>
          </a:p>
          <a:p>
            <a:pPr lvl="1" eaLnBrk="1" hangingPunct="1">
              <a:defRPr/>
            </a:pPr>
            <a:r>
              <a:rPr lang="en-US" sz="2400" dirty="0"/>
              <a:t>Thirst during a feed</a:t>
            </a:r>
          </a:p>
          <a:p>
            <a:pPr eaLnBrk="1" hangingPunct="1">
              <a:defRPr/>
            </a:pPr>
            <a:endParaRPr lang="en-US" sz="2800" dirty="0"/>
          </a:p>
        </p:txBody>
      </p:sp>
      <p:sp>
        <p:nvSpPr>
          <p:cNvPr id="94210" name="Rectangle 2"/>
          <p:cNvSpPr>
            <a:spLocks noGrp="1" noChangeArrowheads="1"/>
          </p:cNvSpPr>
          <p:nvPr>
            <p:ph type="title"/>
          </p:nvPr>
        </p:nvSpPr>
        <p:spPr/>
        <p:txBody>
          <a:bodyPr/>
          <a:lstStyle/>
          <a:p>
            <a:pPr eaLnBrk="1" hangingPunct="1">
              <a:defRPr/>
            </a:pPr>
            <a:r>
              <a:rPr lang="en-US"/>
              <a:t>Physiology of Lactation</a:t>
            </a:r>
          </a:p>
        </p:txBody>
      </p:sp>
    </p:spTree>
    <p:extLst>
      <p:ext uri="{BB962C8B-B14F-4D97-AF65-F5344CB8AC3E}">
        <p14:creationId xmlns:p14="http://schemas.microsoft.com/office/powerpoint/2010/main" val="194841303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3" name="Rectangle 3"/>
          <p:cNvSpPr>
            <a:spLocks noGrp="1" noChangeArrowheads="1"/>
          </p:cNvSpPr>
          <p:nvPr>
            <p:ph idx="1"/>
          </p:nvPr>
        </p:nvSpPr>
        <p:spPr>
          <a:xfrm>
            <a:off x="453648" y="2286000"/>
            <a:ext cx="8224760" cy="4267200"/>
          </a:xfrm>
        </p:spPr>
        <p:txBody>
          <a:bodyPr>
            <a:normAutofit fontScale="92500" lnSpcReduction="20000"/>
          </a:bodyPr>
          <a:lstStyle/>
          <a:p>
            <a:pPr eaLnBrk="1" hangingPunct="1">
              <a:lnSpc>
                <a:spcPct val="90000"/>
              </a:lnSpc>
              <a:defRPr/>
            </a:pPr>
            <a:r>
              <a:rPr lang="en-US" sz="2800" dirty="0"/>
              <a:t>Milk production</a:t>
            </a:r>
          </a:p>
          <a:p>
            <a:pPr lvl="1" eaLnBrk="1" hangingPunct="1">
              <a:lnSpc>
                <a:spcPct val="90000"/>
              </a:lnSpc>
              <a:defRPr/>
            </a:pPr>
            <a:r>
              <a:rPr lang="en-US" sz="2400" dirty="0"/>
              <a:t>Positive local regulation by demand</a:t>
            </a:r>
          </a:p>
          <a:p>
            <a:pPr marL="1371600" lvl="2" indent="-457200" eaLnBrk="1" hangingPunct="1">
              <a:lnSpc>
                <a:spcPct val="90000"/>
              </a:lnSpc>
              <a:buFont typeface="+mj-lt"/>
              <a:buAutoNum type="arabicPeriod"/>
              <a:defRPr/>
            </a:pPr>
            <a:r>
              <a:rPr lang="en-US" sz="2000" dirty="0"/>
              <a:t>Increased suckling </a:t>
            </a:r>
          </a:p>
          <a:p>
            <a:pPr marL="1371600" lvl="2" indent="-457200" eaLnBrk="1" hangingPunct="1">
              <a:lnSpc>
                <a:spcPct val="90000"/>
              </a:lnSpc>
              <a:buFont typeface="+mj-lt"/>
              <a:buAutoNum type="arabicPeriod"/>
              <a:defRPr/>
            </a:pPr>
            <a:r>
              <a:rPr lang="en-US" sz="2000" dirty="0"/>
              <a:t>Increased emptying</a:t>
            </a:r>
          </a:p>
          <a:p>
            <a:pPr marL="1371600" lvl="2" indent="-457200" eaLnBrk="1" hangingPunct="1">
              <a:lnSpc>
                <a:spcPct val="90000"/>
              </a:lnSpc>
              <a:buFont typeface="+mj-lt"/>
              <a:buAutoNum type="arabicPeriod"/>
              <a:defRPr/>
            </a:pPr>
            <a:r>
              <a:rPr lang="en-US" sz="2000" dirty="0"/>
              <a:t>Increased milk secretion/production</a:t>
            </a:r>
          </a:p>
          <a:p>
            <a:pPr lvl="1">
              <a:lnSpc>
                <a:spcPct val="90000"/>
              </a:lnSpc>
              <a:defRPr/>
            </a:pPr>
            <a:r>
              <a:rPr lang="en-US" sz="2400" dirty="0"/>
              <a:t>Skin to Skin (SSC) supports successful breastfeeding</a:t>
            </a:r>
          </a:p>
          <a:p>
            <a:pPr lvl="1" eaLnBrk="1" hangingPunct="1">
              <a:lnSpc>
                <a:spcPct val="90000"/>
              </a:lnSpc>
              <a:defRPr/>
            </a:pPr>
            <a:r>
              <a:rPr lang="en-US" sz="2400" dirty="0"/>
              <a:t>Partial milk removal sets a new, lower rate of milk production</a:t>
            </a:r>
          </a:p>
          <a:p>
            <a:pPr lvl="1">
              <a:lnSpc>
                <a:spcPct val="90000"/>
              </a:lnSpc>
              <a:defRPr/>
            </a:pPr>
            <a:r>
              <a:rPr lang="en-US" sz="2400" dirty="0"/>
              <a:t>Negative local regulation of milk production</a:t>
            </a:r>
          </a:p>
          <a:p>
            <a:pPr lvl="2">
              <a:lnSpc>
                <a:spcPct val="90000"/>
              </a:lnSpc>
              <a:defRPr/>
            </a:pPr>
            <a:r>
              <a:rPr lang="en-US" sz="2000" dirty="0"/>
              <a:t>Feedback Inhibitor of Lactation</a:t>
            </a:r>
          </a:p>
          <a:p>
            <a:pPr lvl="3">
              <a:lnSpc>
                <a:spcPct val="90000"/>
              </a:lnSpc>
              <a:defRPr/>
            </a:pPr>
            <a:r>
              <a:rPr lang="en-US" sz="1600" dirty="0"/>
              <a:t>Accumulates in milk between feeds so without removal of milk, secretion/production is inhibited</a:t>
            </a:r>
          </a:p>
          <a:p>
            <a:pPr lvl="3">
              <a:lnSpc>
                <a:spcPct val="90000"/>
              </a:lnSpc>
              <a:defRPr/>
            </a:pPr>
            <a:r>
              <a:rPr lang="en-US" sz="1600" dirty="0"/>
              <a:t>Explains why an empty breast makes milk faster than a fuller one</a:t>
            </a:r>
          </a:p>
          <a:p>
            <a:pPr lvl="2">
              <a:lnSpc>
                <a:spcPct val="90000"/>
              </a:lnSpc>
              <a:defRPr/>
            </a:pPr>
            <a:r>
              <a:rPr lang="en-US" sz="2000" dirty="0"/>
              <a:t>Distention or stretch of the alveoli</a:t>
            </a:r>
          </a:p>
          <a:p>
            <a:pPr lvl="3">
              <a:lnSpc>
                <a:spcPct val="90000"/>
              </a:lnSpc>
              <a:defRPr/>
            </a:pPr>
            <a:r>
              <a:rPr lang="en-US" sz="1600" dirty="0"/>
              <a:t>Local effect to inhibit milk secretion/production</a:t>
            </a:r>
          </a:p>
          <a:p>
            <a:pPr lvl="1" eaLnBrk="1" hangingPunct="1">
              <a:lnSpc>
                <a:spcPct val="90000"/>
              </a:lnSpc>
              <a:defRPr/>
            </a:pPr>
            <a:r>
              <a:rPr lang="en-US" sz="2400" dirty="0"/>
              <a:t>Once milk removal stops, involution begins</a:t>
            </a:r>
          </a:p>
        </p:txBody>
      </p:sp>
      <p:sp>
        <p:nvSpPr>
          <p:cNvPr id="71682" name="Rectangle 2"/>
          <p:cNvSpPr>
            <a:spLocks noGrp="1" noChangeArrowheads="1"/>
          </p:cNvSpPr>
          <p:nvPr>
            <p:ph type="title"/>
          </p:nvPr>
        </p:nvSpPr>
        <p:spPr/>
        <p:txBody>
          <a:bodyPr/>
          <a:lstStyle/>
          <a:p>
            <a:pPr eaLnBrk="1" hangingPunct="1">
              <a:defRPr/>
            </a:pPr>
            <a:r>
              <a:rPr lang="en-US"/>
              <a:t>Physiology of Lactation</a:t>
            </a:r>
          </a:p>
        </p:txBody>
      </p:sp>
    </p:spTree>
    <p:extLst>
      <p:ext uri="{BB962C8B-B14F-4D97-AF65-F5344CB8AC3E}">
        <p14:creationId xmlns:p14="http://schemas.microsoft.com/office/powerpoint/2010/main" val="231127954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5" name="Rectangle 3"/>
          <p:cNvSpPr>
            <a:spLocks noGrp="1" noChangeArrowheads="1"/>
          </p:cNvSpPr>
          <p:nvPr>
            <p:ph idx="1"/>
          </p:nvPr>
        </p:nvSpPr>
        <p:spPr>
          <a:xfrm>
            <a:off x="416586" y="2675467"/>
            <a:ext cx="8310701" cy="3450696"/>
          </a:xfrm>
        </p:spPr>
        <p:txBody>
          <a:bodyPr>
            <a:normAutofit fontScale="92500" lnSpcReduction="10000"/>
          </a:bodyPr>
          <a:lstStyle/>
          <a:p>
            <a:pPr eaLnBrk="1" hangingPunct="1">
              <a:lnSpc>
                <a:spcPct val="80000"/>
              </a:lnSpc>
              <a:defRPr/>
            </a:pPr>
            <a:r>
              <a:rPr lang="en-US" sz="2800" dirty="0"/>
              <a:t>Feedback Inhibitor of Lactation</a:t>
            </a:r>
          </a:p>
          <a:p>
            <a:pPr lvl="1" eaLnBrk="1" hangingPunct="1">
              <a:lnSpc>
                <a:spcPct val="80000"/>
              </a:lnSpc>
              <a:defRPr/>
            </a:pPr>
            <a:r>
              <a:rPr lang="en-US" sz="2400" dirty="0"/>
              <a:t>Inhibitory whey protein present in breast milk</a:t>
            </a:r>
          </a:p>
          <a:p>
            <a:pPr lvl="1" eaLnBrk="1" hangingPunct="1">
              <a:lnSpc>
                <a:spcPct val="80000"/>
              </a:lnSpc>
              <a:defRPr/>
            </a:pPr>
            <a:r>
              <a:rPr lang="en-US" sz="2400" dirty="0"/>
              <a:t>Builds up as milk accumulates in the mammary gland</a:t>
            </a:r>
          </a:p>
          <a:p>
            <a:pPr lvl="1" eaLnBrk="1" hangingPunct="1">
              <a:lnSpc>
                <a:spcPct val="80000"/>
              </a:lnSpc>
              <a:defRPr/>
            </a:pPr>
            <a:r>
              <a:rPr lang="en-US" sz="2400" dirty="0"/>
              <a:t>Without milk removal, the inhibitor stops epithelial cells from secreting/producing more milk</a:t>
            </a:r>
          </a:p>
          <a:p>
            <a:pPr lvl="1" eaLnBrk="1" hangingPunct="1">
              <a:lnSpc>
                <a:spcPct val="80000"/>
              </a:lnSpc>
              <a:defRPr/>
            </a:pPr>
            <a:r>
              <a:rPr lang="en-US" sz="2400" dirty="0"/>
              <a:t>Protects breast from harmful effects of overfilling</a:t>
            </a:r>
          </a:p>
          <a:p>
            <a:pPr lvl="1" eaLnBrk="1" hangingPunct="1">
              <a:lnSpc>
                <a:spcPct val="80000"/>
              </a:lnSpc>
              <a:defRPr/>
            </a:pPr>
            <a:r>
              <a:rPr lang="en-US" sz="2400" dirty="0"/>
              <a:t>Once milk is removed, secretion restarts</a:t>
            </a:r>
          </a:p>
          <a:p>
            <a:pPr lvl="1" eaLnBrk="1" hangingPunct="1">
              <a:lnSpc>
                <a:spcPct val="80000"/>
              </a:lnSpc>
              <a:defRPr/>
            </a:pPr>
            <a:r>
              <a:rPr lang="en-US" sz="2400" dirty="0"/>
              <a:t>Allows production of milk to be determined by infant’s needs</a:t>
            </a:r>
          </a:p>
          <a:p>
            <a:pPr lvl="1" eaLnBrk="1" hangingPunct="1">
              <a:lnSpc>
                <a:spcPct val="80000"/>
              </a:lnSpc>
              <a:defRPr/>
            </a:pPr>
            <a:r>
              <a:rPr lang="en-US" sz="2400" dirty="0"/>
              <a:t>Especially important regulatory mechanism once lactation is established since prolactin does not control milk volume produced</a:t>
            </a:r>
          </a:p>
          <a:p>
            <a:pPr eaLnBrk="1" hangingPunct="1">
              <a:lnSpc>
                <a:spcPct val="80000"/>
              </a:lnSpc>
              <a:defRPr/>
            </a:pPr>
            <a:endParaRPr lang="en-US" sz="2800" dirty="0"/>
          </a:p>
        </p:txBody>
      </p:sp>
      <p:sp>
        <p:nvSpPr>
          <p:cNvPr id="95234" name="Rectangle 2"/>
          <p:cNvSpPr>
            <a:spLocks noGrp="1" noChangeArrowheads="1"/>
          </p:cNvSpPr>
          <p:nvPr>
            <p:ph type="title"/>
          </p:nvPr>
        </p:nvSpPr>
        <p:spPr/>
        <p:txBody>
          <a:bodyPr/>
          <a:lstStyle/>
          <a:p>
            <a:pPr eaLnBrk="1" hangingPunct="1">
              <a:defRPr/>
            </a:pPr>
            <a:r>
              <a:rPr lang="en-US"/>
              <a:t>Physiology of Lactation</a:t>
            </a:r>
          </a:p>
        </p:txBody>
      </p:sp>
    </p:spTree>
    <p:extLst>
      <p:ext uri="{BB962C8B-B14F-4D97-AF65-F5344CB8AC3E}">
        <p14:creationId xmlns:p14="http://schemas.microsoft.com/office/powerpoint/2010/main" val="262469882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09800"/>
            <a:ext cx="8229600" cy="4495800"/>
          </a:xfrm>
        </p:spPr>
        <p:txBody>
          <a:bodyPr vert="horz" lIns="91440" tIns="45720" rIns="91440" bIns="45720" rtlCol="0" anchor="t">
            <a:noAutofit/>
          </a:bodyPr>
          <a:lstStyle/>
          <a:p>
            <a:r>
              <a:rPr lang="en-US" sz="2000" dirty="0"/>
              <a:t>Mothers make nourishing milk for their infants from all kinds of food. There are no foods that must be avoided, unless mother or baby develops an allergic reaction. </a:t>
            </a:r>
          </a:p>
          <a:p>
            <a:r>
              <a:rPr lang="en-US" sz="2000" dirty="0"/>
              <a:t>Breastfeeding mothers have an increased thirst that usually maintains an adequate fluid intake; no data support the assumption that increasing fluid intake will increase milk volume.  </a:t>
            </a:r>
          </a:p>
          <a:p>
            <a:r>
              <a:rPr lang="en-US" sz="2000" dirty="0"/>
              <a:t>Mothers do not need to drink milk to make milk; thirst can be satisfied from a variety of nourishing beverages, including water.  </a:t>
            </a:r>
          </a:p>
          <a:p>
            <a:r>
              <a:rPr lang="en-US" sz="2000" dirty="0"/>
              <a:t>Calcium is available not only in milk and milk products but in many other foods, such as broccoli, spinach, kale, bok choy, collards, mustard and turnip greens, almonds, and canned fish. </a:t>
            </a:r>
          </a:p>
          <a:p>
            <a:r>
              <a:rPr lang="en-US" sz="2000" b="1" dirty="0"/>
              <a:t>Poor maternal nutrition is not a contraindication to breastfeeding. </a:t>
            </a:r>
          </a:p>
          <a:p>
            <a:r>
              <a:rPr lang="en-US" sz="2000" b="1" dirty="0"/>
              <a:t>Mothers following a vegan diet should take a B12 supplement.</a:t>
            </a:r>
          </a:p>
        </p:txBody>
      </p:sp>
      <p:sp>
        <p:nvSpPr>
          <p:cNvPr id="2" name="Title 1"/>
          <p:cNvSpPr>
            <a:spLocks noGrp="1"/>
          </p:cNvSpPr>
          <p:nvPr>
            <p:ph type="title"/>
          </p:nvPr>
        </p:nvSpPr>
        <p:spPr>
          <a:xfrm>
            <a:off x="457200" y="381000"/>
            <a:ext cx="8229600" cy="1143000"/>
          </a:xfrm>
        </p:spPr>
        <p:txBody>
          <a:bodyPr>
            <a:normAutofit/>
          </a:bodyPr>
          <a:lstStyle/>
          <a:p>
            <a:r>
              <a:rPr lang="en-US" dirty="0"/>
              <a:t>Maternal Diet and Milk Supply</a:t>
            </a:r>
          </a:p>
        </p:txBody>
      </p:sp>
    </p:spTree>
    <p:extLst>
      <p:ext uri="{BB962C8B-B14F-4D97-AF65-F5344CB8AC3E}">
        <p14:creationId xmlns:p14="http://schemas.microsoft.com/office/powerpoint/2010/main" val="79636327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3" name="Rectangle 3"/>
          <p:cNvSpPr>
            <a:spLocks noGrp="1"/>
          </p:cNvSpPr>
          <p:nvPr>
            <p:ph idx="1"/>
          </p:nvPr>
        </p:nvSpPr>
        <p:spPr>
          <a:xfrm>
            <a:off x="609600" y="2347913"/>
            <a:ext cx="7924800" cy="4144962"/>
          </a:xfrm>
        </p:spPr>
        <p:txBody>
          <a:bodyPr vert="horz" lIns="91440" tIns="45720" rIns="91440" bIns="45720" rtlCol="0" anchor="t">
            <a:normAutofit lnSpcReduction="10000"/>
          </a:bodyPr>
          <a:lstStyle/>
          <a:p>
            <a:pPr eaLnBrk="1" hangingPunct="1">
              <a:lnSpc>
                <a:spcPct val="110000"/>
              </a:lnSpc>
              <a:spcAft>
                <a:spcPct val="30000"/>
              </a:spcAft>
            </a:pPr>
            <a:r>
              <a:rPr lang="en-US" dirty="0"/>
              <a:t>Metoclopramide — most commonly used</a:t>
            </a:r>
          </a:p>
          <a:p>
            <a:pPr eaLnBrk="1" hangingPunct="1">
              <a:lnSpc>
                <a:spcPct val="110000"/>
              </a:lnSpc>
              <a:spcAft>
                <a:spcPct val="30000"/>
              </a:spcAft>
            </a:pPr>
            <a:r>
              <a:rPr lang="en-US" dirty="0"/>
              <a:t>Domperidone — not approved in USA. Similar to metoclopramide but less side effects as little crosses blood brain barrier</a:t>
            </a:r>
          </a:p>
          <a:p>
            <a:pPr eaLnBrk="1" hangingPunct="1">
              <a:lnSpc>
                <a:spcPct val="110000"/>
              </a:lnSpc>
              <a:spcAft>
                <a:spcPct val="30000"/>
              </a:spcAft>
            </a:pPr>
            <a:r>
              <a:rPr lang="en-US" dirty="0"/>
              <a:t>Fenugreek and other herbal medicines — no scientific data except anecdotal reports</a:t>
            </a:r>
          </a:p>
          <a:p>
            <a:pPr eaLnBrk="1" hangingPunct="1">
              <a:lnSpc>
                <a:spcPct val="110000"/>
              </a:lnSpc>
              <a:spcAft>
                <a:spcPct val="30000"/>
              </a:spcAft>
            </a:pPr>
            <a:r>
              <a:rPr lang="en-US" dirty="0"/>
              <a:t>Goat’s rue, milk thistle, anise, basil, blessed thistle, fennel seeds and marshmallow</a:t>
            </a:r>
          </a:p>
          <a:p>
            <a:pPr marL="575945" lvl="1">
              <a:lnSpc>
                <a:spcPct val="110000"/>
              </a:lnSpc>
              <a:spcAft>
                <a:spcPct val="30000"/>
              </a:spcAft>
            </a:pPr>
            <a:r>
              <a:rPr lang="en-US" dirty="0"/>
              <a:t>Need more high quality studies to assess affect</a:t>
            </a:r>
          </a:p>
        </p:txBody>
      </p:sp>
      <p:sp>
        <p:nvSpPr>
          <p:cNvPr id="66562" name="Rectangle 2"/>
          <p:cNvSpPr>
            <a:spLocks noGrp="1"/>
          </p:cNvSpPr>
          <p:nvPr>
            <p:ph type="title"/>
          </p:nvPr>
        </p:nvSpPr>
        <p:spPr>
          <a:xfrm>
            <a:off x="457200" y="609600"/>
            <a:ext cx="8229600" cy="457200"/>
          </a:xfrm>
        </p:spPr>
        <p:txBody>
          <a:bodyPr>
            <a:noAutofit/>
          </a:bodyPr>
          <a:lstStyle/>
          <a:p>
            <a:pPr eaLnBrk="1" hangingPunct="1"/>
            <a:r>
              <a:rPr lang="en-US" dirty="0" err="1">
                <a:latin typeface="+mn-lt"/>
              </a:rPr>
              <a:t>Galactagogues</a:t>
            </a:r>
            <a:endParaRPr lang="en-US" dirty="0">
              <a:latin typeface="+mn-lt"/>
            </a:endParaRPr>
          </a:p>
        </p:txBody>
      </p:sp>
    </p:spTree>
    <p:extLst>
      <p:ext uri="{BB962C8B-B14F-4D97-AF65-F5344CB8AC3E}">
        <p14:creationId xmlns:p14="http://schemas.microsoft.com/office/powerpoint/2010/main" val="37910118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pPr eaLnBrk="1" hangingPunct="1">
              <a:defRPr/>
            </a:pPr>
            <a:r>
              <a:rPr lang="en-US"/>
              <a:t>Breast Anatomy</a:t>
            </a:r>
          </a:p>
        </p:txBody>
      </p:sp>
      <p:pic>
        <p:nvPicPr>
          <p:cNvPr id="24579" name="Picture 3" descr="Schematic diagram of the breast."/>
          <p:cNvPicPr>
            <a:picLocks noGrp="1" noChangeAspect="1" noChangeArrowheads="1"/>
          </p:cNvPicPr>
          <p:nvPr>
            <p:ph sz="quarter" idx="13"/>
          </p:nvPr>
        </p:nvPicPr>
        <p:blipFill>
          <a:blip r:embed="rId3" cstate="print">
            <a:extLst>
              <a:ext uri="{28A0092B-C50C-407E-A947-70E740481C1C}">
                <a14:useLocalDpi xmlns:a14="http://schemas.microsoft.com/office/drawing/2010/main" val="0"/>
              </a:ext>
            </a:extLst>
          </a:blip>
          <a:stretch>
            <a:fillRect/>
          </a:stretch>
        </p:blipFill>
        <p:spPr>
          <a:xfrm>
            <a:off x="1676400" y="2667000"/>
            <a:ext cx="5644445" cy="3810000"/>
          </a:xfr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6181244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7" name="Rectangle 3"/>
          <p:cNvSpPr>
            <a:spLocks noGrp="1"/>
          </p:cNvSpPr>
          <p:nvPr>
            <p:ph idx="1"/>
          </p:nvPr>
        </p:nvSpPr>
        <p:spPr>
          <a:xfrm>
            <a:off x="381000" y="2362200"/>
            <a:ext cx="8305800" cy="4343400"/>
          </a:xfrm>
        </p:spPr>
        <p:txBody>
          <a:bodyPr vert="horz" lIns="91440" tIns="45720" rIns="91440" bIns="45720" rtlCol="0" anchor="t">
            <a:normAutofit fontScale="92500"/>
          </a:bodyPr>
          <a:lstStyle/>
          <a:p>
            <a:pPr>
              <a:spcBef>
                <a:spcPts val="0"/>
              </a:spcBef>
            </a:pPr>
            <a:r>
              <a:rPr lang="en-US" dirty="0"/>
              <a:t>Effect is to increase prolactin level</a:t>
            </a:r>
          </a:p>
          <a:p>
            <a:pPr>
              <a:spcBef>
                <a:spcPts val="0"/>
              </a:spcBef>
            </a:pPr>
            <a:r>
              <a:rPr lang="en-US" dirty="0"/>
              <a:t>Benefit  shown in small placebo controlled crossover study with increase of 50 cc per feed with dose of at least 30 mg per day</a:t>
            </a:r>
          </a:p>
          <a:p>
            <a:pPr eaLnBrk="1" hangingPunct="1">
              <a:spcBef>
                <a:spcPts val="0"/>
              </a:spcBef>
            </a:pPr>
            <a:r>
              <a:rPr lang="en-US" dirty="0"/>
              <a:t>Side effects</a:t>
            </a:r>
          </a:p>
          <a:p>
            <a:pPr marL="575945" lvl="1">
              <a:spcBef>
                <a:spcPts val="0"/>
              </a:spcBef>
            </a:pPr>
            <a:r>
              <a:rPr lang="en-US" dirty="0"/>
              <a:t>gastrointestinal, anxiety, sedation, and rare dystonic reactions</a:t>
            </a:r>
          </a:p>
          <a:p>
            <a:pPr eaLnBrk="1" hangingPunct="1">
              <a:spcBef>
                <a:spcPts val="0"/>
              </a:spcBef>
            </a:pPr>
            <a:r>
              <a:rPr lang="en-US" dirty="0"/>
              <a:t>No documented neonatal reactions</a:t>
            </a:r>
          </a:p>
          <a:p>
            <a:pPr>
              <a:spcBef>
                <a:spcPts val="0"/>
              </a:spcBef>
            </a:pPr>
            <a:r>
              <a:rPr lang="en-US" dirty="0"/>
              <a:t>Short term: 1–3 weeks is common </a:t>
            </a:r>
          </a:p>
          <a:p>
            <a:pPr marL="575945" lvl="1">
              <a:spcBef>
                <a:spcPts val="0"/>
              </a:spcBef>
            </a:pPr>
            <a:r>
              <a:rPr lang="en-US" dirty="0"/>
              <a:t>No evidence supporting long-term use</a:t>
            </a:r>
          </a:p>
          <a:p>
            <a:pPr marL="575945" lvl="1">
              <a:spcBef>
                <a:spcPts val="0"/>
              </a:spcBef>
            </a:pPr>
            <a:r>
              <a:rPr lang="en-US" dirty="0"/>
              <a:t>Usually wean after 10–14 days</a:t>
            </a:r>
          </a:p>
          <a:p>
            <a:pPr>
              <a:spcBef>
                <a:spcPts val="0"/>
              </a:spcBef>
            </a:pPr>
            <a:r>
              <a:rPr lang="en-US" dirty="0"/>
              <a:t>Common dosing regimen </a:t>
            </a:r>
          </a:p>
          <a:p>
            <a:pPr marL="575945" lvl="1">
              <a:spcBef>
                <a:spcPts val="0"/>
              </a:spcBef>
            </a:pPr>
            <a:r>
              <a:rPr lang="en-US" dirty="0"/>
              <a:t>10 mg po </a:t>
            </a:r>
            <a:r>
              <a:rPr lang="en-US" dirty="0" err="1"/>
              <a:t>qd</a:t>
            </a:r>
            <a:r>
              <a:rPr lang="en-US" dirty="0"/>
              <a:t> first day</a:t>
            </a:r>
          </a:p>
          <a:p>
            <a:pPr marL="575945" lvl="1">
              <a:spcBef>
                <a:spcPts val="0"/>
              </a:spcBef>
            </a:pPr>
            <a:r>
              <a:rPr lang="en-US" dirty="0"/>
              <a:t>Then 10 mg po bid</a:t>
            </a:r>
          </a:p>
          <a:p>
            <a:pPr marL="575945" lvl="1">
              <a:spcBef>
                <a:spcPts val="0"/>
              </a:spcBef>
            </a:pPr>
            <a:r>
              <a:rPr lang="en-US" dirty="0"/>
              <a:t>Then 10 mg po </a:t>
            </a:r>
            <a:r>
              <a:rPr lang="en-US" dirty="0" err="1"/>
              <a:t>tid</a:t>
            </a:r>
          </a:p>
        </p:txBody>
      </p:sp>
      <p:sp>
        <p:nvSpPr>
          <p:cNvPr id="67586" name="Rectangle 2"/>
          <p:cNvSpPr>
            <a:spLocks noGrp="1"/>
          </p:cNvSpPr>
          <p:nvPr>
            <p:ph type="title"/>
          </p:nvPr>
        </p:nvSpPr>
        <p:spPr>
          <a:xfrm>
            <a:off x="457200" y="685800"/>
            <a:ext cx="8229600" cy="658813"/>
          </a:xfrm>
        </p:spPr>
        <p:txBody>
          <a:bodyPr>
            <a:noAutofit/>
          </a:bodyPr>
          <a:lstStyle/>
          <a:p>
            <a:pPr eaLnBrk="1" hangingPunct="1"/>
            <a:r>
              <a:rPr lang="en-US" dirty="0">
                <a:latin typeface="+mn-lt"/>
              </a:rPr>
              <a:t>Metoclopramide </a:t>
            </a:r>
          </a:p>
        </p:txBody>
      </p:sp>
    </p:spTree>
    <p:extLst>
      <p:ext uri="{BB962C8B-B14F-4D97-AF65-F5344CB8AC3E}">
        <p14:creationId xmlns:p14="http://schemas.microsoft.com/office/powerpoint/2010/main" val="188799278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3" name="Rectangle 3"/>
          <p:cNvSpPr>
            <a:spLocks noGrp="1" noChangeArrowheads="1"/>
          </p:cNvSpPr>
          <p:nvPr>
            <p:ph idx="1"/>
          </p:nvPr>
        </p:nvSpPr>
        <p:spPr>
          <a:xfrm>
            <a:off x="457200" y="2438400"/>
            <a:ext cx="7789333" cy="3962400"/>
          </a:xfrm>
        </p:spPr>
        <p:txBody>
          <a:bodyPr>
            <a:normAutofit lnSpcReduction="10000"/>
          </a:bodyPr>
          <a:lstStyle/>
          <a:p>
            <a:pPr>
              <a:lnSpc>
                <a:spcPct val="90000"/>
              </a:lnSpc>
            </a:pPr>
            <a:r>
              <a:rPr lang="en-US" sz="2000" dirty="0"/>
              <a:t>Most commonly recommended herbal </a:t>
            </a:r>
            <a:r>
              <a:rPr lang="en-US" sz="2000" dirty="0" err="1"/>
              <a:t>galactogogue</a:t>
            </a:r>
            <a:endParaRPr lang="en-US" sz="2000" dirty="0"/>
          </a:p>
          <a:p>
            <a:pPr>
              <a:lnSpc>
                <a:spcPct val="90000"/>
              </a:lnSpc>
            </a:pPr>
            <a:r>
              <a:rPr lang="en-US" sz="2000" dirty="0"/>
              <a:t>Usual dose is 1-4 capsules (580-610mg) </a:t>
            </a:r>
            <a:r>
              <a:rPr lang="en-US" sz="2000" dirty="0" err="1"/>
              <a:t>tid</a:t>
            </a:r>
            <a:r>
              <a:rPr lang="en-US" sz="2000" dirty="0"/>
              <a:t> to </a:t>
            </a:r>
            <a:r>
              <a:rPr lang="en-US" sz="2000" dirty="0" err="1"/>
              <a:t>qid</a:t>
            </a:r>
            <a:endParaRPr lang="en-US" sz="2000" dirty="0"/>
          </a:p>
          <a:p>
            <a:pPr lvl="1">
              <a:lnSpc>
                <a:spcPct val="90000"/>
              </a:lnSpc>
            </a:pPr>
            <a:r>
              <a:rPr lang="en-US" sz="2000" dirty="0">
                <a:ea typeface="ＭＳ Ｐゴシック" pitchFamily="77" charset="-128"/>
              </a:rPr>
              <a:t>No standard dosing</a:t>
            </a:r>
          </a:p>
          <a:p>
            <a:pPr>
              <a:lnSpc>
                <a:spcPct val="90000"/>
              </a:lnSpc>
            </a:pPr>
            <a:r>
              <a:rPr lang="en-US" sz="2000" dirty="0"/>
              <a:t>May also be taken as one cup of strained tea </a:t>
            </a:r>
            <a:r>
              <a:rPr lang="en-US" sz="2000" dirty="0" err="1"/>
              <a:t>tid</a:t>
            </a:r>
            <a:endParaRPr lang="en-US" sz="2000" dirty="0"/>
          </a:p>
          <a:p>
            <a:pPr lvl="1">
              <a:lnSpc>
                <a:spcPct val="90000"/>
              </a:lnSpc>
            </a:pPr>
            <a:r>
              <a:rPr lang="en-US" sz="2000" dirty="0">
                <a:ea typeface="ＭＳ Ｐゴシック" pitchFamily="77" charset="-128"/>
              </a:rPr>
              <a:t>¼ </a:t>
            </a:r>
            <a:r>
              <a:rPr lang="en-US" sz="2000" dirty="0" err="1">
                <a:ea typeface="ＭＳ Ｐゴシック" pitchFamily="77" charset="-128"/>
              </a:rPr>
              <a:t>tsp</a:t>
            </a:r>
            <a:r>
              <a:rPr lang="en-US" sz="2000" dirty="0">
                <a:ea typeface="ＭＳ Ｐゴシック" pitchFamily="77" charset="-128"/>
              </a:rPr>
              <a:t> seeds steeped in 8oz water for 10 minutes</a:t>
            </a:r>
          </a:p>
          <a:p>
            <a:pPr>
              <a:lnSpc>
                <a:spcPct val="90000"/>
              </a:lnSpc>
            </a:pPr>
            <a:r>
              <a:rPr lang="en-US" sz="2000" dirty="0"/>
              <a:t>Increases supply within 24 to 72 hours</a:t>
            </a:r>
          </a:p>
          <a:p>
            <a:pPr>
              <a:lnSpc>
                <a:spcPct val="90000"/>
              </a:lnSpc>
            </a:pPr>
            <a:r>
              <a:rPr lang="en-US" sz="2000" dirty="0"/>
              <a:t>Side effects in mother</a:t>
            </a:r>
          </a:p>
          <a:p>
            <a:pPr lvl="1">
              <a:lnSpc>
                <a:spcPct val="90000"/>
              </a:lnSpc>
            </a:pPr>
            <a:r>
              <a:rPr lang="en-US" sz="2000" dirty="0">
                <a:ea typeface="ＭＳ Ｐゴシック" pitchFamily="77" charset="-128"/>
              </a:rPr>
              <a:t>Maple like odor to sweat, milk, and urine</a:t>
            </a:r>
          </a:p>
          <a:p>
            <a:pPr lvl="1">
              <a:lnSpc>
                <a:spcPct val="90000"/>
              </a:lnSpc>
            </a:pPr>
            <a:r>
              <a:rPr lang="en-US" sz="2000" dirty="0">
                <a:ea typeface="ＭＳ Ｐゴシック" pitchFamily="77" charset="-128"/>
              </a:rPr>
              <a:t>Diarrhea</a:t>
            </a:r>
          </a:p>
          <a:p>
            <a:pPr lvl="1">
              <a:lnSpc>
                <a:spcPct val="90000"/>
              </a:lnSpc>
            </a:pPr>
            <a:r>
              <a:rPr lang="en-US" sz="2000" dirty="0">
                <a:ea typeface="ＭＳ Ｐゴシック" pitchFamily="77" charset="-128"/>
              </a:rPr>
              <a:t>Increased asthmatic symptoms</a:t>
            </a:r>
          </a:p>
          <a:p>
            <a:pPr lvl="1">
              <a:lnSpc>
                <a:spcPct val="90000"/>
              </a:lnSpc>
            </a:pPr>
            <a:r>
              <a:rPr lang="en-US" sz="2000" dirty="0">
                <a:ea typeface="ＭＳ Ｐゴシック" pitchFamily="77" charset="-128"/>
              </a:rPr>
              <a:t>Lower blood sugar</a:t>
            </a:r>
          </a:p>
          <a:p>
            <a:pPr>
              <a:lnSpc>
                <a:spcPct val="90000"/>
              </a:lnSpc>
            </a:pPr>
            <a:r>
              <a:rPr lang="en-US" sz="2000" dirty="0"/>
              <a:t>Contraindicated during pregnancy due to uterine stimulant effects</a:t>
            </a:r>
          </a:p>
        </p:txBody>
      </p:sp>
      <p:sp>
        <p:nvSpPr>
          <p:cNvPr id="107522" name="Rectangle 2"/>
          <p:cNvSpPr>
            <a:spLocks noGrp="1" noChangeArrowheads="1"/>
          </p:cNvSpPr>
          <p:nvPr>
            <p:ph type="title"/>
          </p:nvPr>
        </p:nvSpPr>
        <p:spPr/>
        <p:txBody>
          <a:bodyPr/>
          <a:lstStyle/>
          <a:p>
            <a:r>
              <a:rPr lang="en-US" dirty="0">
                <a:latin typeface="+mn-lt"/>
              </a:rPr>
              <a:t>Fenugreek</a:t>
            </a:r>
          </a:p>
        </p:txBody>
      </p:sp>
    </p:spTree>
    <p:extLst>
      <p:ext uri="{BB962C8B-B14F-4D97-AF65-F5344CB8AC3E}">
        <p14:creationId xmlns:p14="http://schemas.microsoft.com/office/powerpoint/2010/main" val="397170898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defRPr/>
            </a:pPr>
            <a:endParaRPr lang="en-US" dirty="0"/>
          </a:p>
        </p:txBody>
      </p:sp>
      <p:sp>
        <p:nvSpPr>
          <p:cNvPr id="2" name="Text Placeholder 1"/>
          <p:cNvSpPr>
            <a:spLocks noGrp="1"/>
          </p:cNvSpPr>
          <p:nvPr>
            <p:ph type="body" idx="1"/>
          </p:nvPr>
        </p:nvSpPr>
        <p:spPr>
          <a:xfrm>
            <a:off x="1325033" y="685800"/>
            <a:ext cx="6417734" cy="939801"/>
          </a:xfrm>
        </p:spPr>
        <p:txBody>
          <a:bodyPr>
            <a:normAutofit/>
          </a:bodyPr>
          <a:lstStyle/>
          <a:p>
            <a:r>
              <a:rPr lang="en-US" sz="4000" dirty="0"/>
              <a:t>Human Milk Composition</a:t>
            </a:r>
          </a:p>
        </p:txBody>
      </p:sp>
      <p:pic>
        <p:nvPicPr>
          <p:cNvPr id="92164" name="Picture 5" descr="breast_milk"/>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371600" y="2155723"/>
            <a:ext cx="6172200" cy="4621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6937107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3" name="Rectangle 3"/>
          <p:cNvSpPr>
            <a:spLocks noGrp="1" noChangeArrowheads="1"/>
          </p:cNvSpPr>
          <p:nvPr>
            <p:ph idx="1"/>
          </p:nvPr>
        </p:nvSpPr>
        <p:spPr>
          <a:xfrm>
            <a:off x="609600" y="2209800"/>
            <a:ext cx="7670800" cy="4648200"/>
          </a:xfrm>
        </p:spPr>
        <p:txBody>
          <a:bodyPr vert="horz" lIns="91440" tIns="45720" rIns="91440" bIns="45720" rtlCol="0" anchor="t">
            <a:normAutofit fontScale="77500" lnSpcReduction="20000"/>
          </a:bodyPr>
          <a:lstStyle/>
          <a:p>
            <a:pPr eaLnBrk="1" hangingPunct="1">
              <a:lnSpc>
                <a:spcPct val="110000"/>
              </a:lnSpc>
              <a:defRPr/>
            </a:pPr>
            <a:r>
              <a:rPr lang="en-US" sz="2400" dirty="0"/>
              <a:t>Colostrum</a:t>
            </a:r>
          </a:p>
          <a:p>
            <a:pPr marL="575945" lvl="1" eaLnBrk="1" hangingPunct="1">
              <a:lnSpc>
                <a:spcPct val="110000"/>
              </a:lnSpc>
              <a:defRPr/>
            </a:pPr>
            <a:r>
              <a:rPr lang="en-US" sz="2000" dirty="0"/>
              <a:t>Denser milk provided for the first 2-3 days after birth</a:t>
            </a:r>
          </a:p>
          <a:p>
            <a:pPr marL="575945" lvl="1">
              <a:lnSpc>
                <a:spcPct val="110000"/>
              </a:lnSpc>
              <a:defRPr/>
            </a:pPr>
            <a:r>
              <a:rPr lang="en-US" sz="2000" dirty="0"/>
              <a:t>Facilitates the passage of meconium to decrease enterohepatic circulation and thus encourage elimination of bilirubin </a:t>
            </a:r>
          </a:p>
          <a:p>
            <a:pPr marL="575945" lvl="1" eaLnBrk="1" hangingPunct="1">
              <a:lnSpc>
                <a:spcPct val="110000"/>
              </a:lnSpc>
              <a:defRPr/>
            </a:pPr>
            <a:r>
              <a:rPr lang="en-US" sz="2000" dirty="0"/>
              <a:t>Aids in establishment of </a:t>
            </a:r>
            <a:r>
              <a:rPr lang="en-US" sz="2000" i="1" dirty="0"/>
              <a:t>Lactobacillus bifidus</a:t>
            </a:r>
            <a:r>
              <a:rPr lang="en-US" sz="2000" dirty="0"/>
              <a:t> flora in infant’s gut</a:t>
            </a:r>
          </a:p>
          <a:p>
            <a:pPr eaLnBrk="1" hangingPunct="1">
              <a:lnSpc>
                <a:spcPct val="110000"/>
              </a:lnSpc>
              <a:defRPr/>
            </a:pPr>
            <a:r>
              <a:rPr lang="en-US" sz="2400" dirty="0"/>
              <a:t>Milk Volumes</a:t>
            </a:r>
          </a:p>
          <a:p>
            <a:pPr marL="575945" lvl="1" eaLnBrk="1" hangingPunct="1">
              <a:lnSpc>
                <a:spcPct val="110000"/>
              </a:lnSpc>
              <a:defRPr/>
            </a:pPr>
            <a:r>
              <a:rPr lang="en-US" sz="2000" b="1" dirty="0"/>
              <a:t>Day 1 40-50 ml </a:t>
            </a:r>
            <a:r>
              <a:rPr lang="en-US" sz="2000" dirty="0"/>
              <a:t>(range of 7-123ml)</a:t>
            </a:r>
          </a:p>
          <a:p>
            <a:pPr marL="575945" lvl="1" eaLnBrk="1" hangingPunct="1">
              <a:lnSpc>
                <a:spcPct val="110000"/>
              </a:lnSpc>
              <a:defRPr/>
            </a:pPr>
            <a:r>
              <a:rPr lang="en-US" sz="2000" dirty="0"/>
              <a:t>Day 3 300-400 ml</a:t>
            </a:r>
          </a:p>
          <a:p>
            <a:pPr marL="575945" lvl="1" eaLnBrk="1" hangingPunct="1">
              <a:lnSpc>
                <a:spcPct val="110000"/>
              </a:lnSpc>
              <a:defRPr/>
            </a:pPr>
            <a:r>
              <a:rPr lang="en-US" sz="2000" dirty="0"/>
              <a:t>Day 5 500-800 ml</a:t>
            </a:r>
          </a:p>
          <a:p>
            <a:pPr marL="575945" lvl="1" eaLnBrk="1" hangingPunct="1">
              <a:lnSpc>
                <a:spcPct val="110000"/>
              </a:lnSpc>
              <a:defRPr/>
            </a:pPr>
            <a:r>
              <a:rPr lang="en-US" sz="2000" dirty="0"/>
              <a:t>Low volumes encourage frequent feeds to stimulate milk synthesis</a:t>
            </a:r>
          </a:p>
          <a:p>
            <a:pPr eaLnBrk="1" hangingPunct="1">
              <a:lnSpc>
                <a:spcPct val="110000"/>
              </a:lnSpc>
              <a:defRPr/>
            </a:pPr>
            <a:r>
              <a:rPr lang="en-US" sz="2400" dirty="0"/>
              <a:t>Colostrum Energy Value</a:t>
            </a:r>
          </a:p>
          <a:p>
            <a:pPr marL="575945" lvl="1" eaLnBrk="1" hangingPunct="1">
              <a:lnSpc>
                <a:spcPct val="110000"/>
              </a:lnSpc>
              <a:defRPr/>
            </a:pPr>
            <a:r>
              <a:rPr lang="en-US" sz="2000" dirty="0"/>
              <a:t>67 kcal/100ml</a:t>
            </a:r>
          </a:p>
          <a:p>
            <a:pPr eaLnBrk="1" hangingPunct="1">
              <a:lnSpc>
                <a:spcPct val="110000"/>
              </a:lnSpc>
              <a:defRPr/>
            </a:pPr>
            <a:r>
              <a:rPr lang="en-US" sz="2400" dirty="0"/>
              <a:t>Colostrum components</a:t>
            </a:r>
          </a:p>
          <a:p>
            <a:pPr marL="575945" lvl="1" eaLnBrk="1" hangingPunct="1">
              <a:lnSpc>
                <a:spcPct val="110000"/>
              </a:lnSpc>
              <a:defRPr/>
            </a:pPr>
            <a:r>
              <a:rPr lang="en-US" sz="2000" dirty="0"/>
              <a:t>Higher concentrations of Na, K, and Cl than mature milk</a:t>
            </a:r>
          </a:p>
          <a:p>
            <a:pPr marL="575945" lvl="1" eaLnBrk="1" hangingPunct="1">
              <a:lnSpc>
                <a:spcPct val="110000"/>
              </a:lnSpc>
              <a:defRPr/>
            </a:pPr>
            <a:r>
              <a:rPr lang="en-US" sz="2000" dirty="0"/>
              <a:t>Higher percentage of protein, minerals, and fat soluble vitamins than mature milk</a:t>
            </a:r>
          </a:p>
          <a:p>
            <a:pPr eaLnBrk="1" hangingPunct="1">
              <a:lnSpc>
                <a:spcPct val="110000"/>
              </a:lnSpc>
              <a:defRPr/>
            </a:pPr>
            <a:endParaRPr lang="en-US" sz="2400" dirty="0"/>
          </a:p>
          <a:p>
            <a:pPr marL="575945" lvl="1" eaLnBrk="1" hangingPunct="1">
              <a:lnSpc>
                <a:spcPct val="110000"/>
              </a:lnSpc>
              <a:defRPr/>
            </a:pPr>
            <a:endParaRPr lang="en-US" sz="2000" dirty="0"/>
          </a:p>
        </p:txBody>
      </p:sp>
      <p:sp>
        <p:nvSpPr>
          <p:cNvPr id="107522" name="Rectangle 2"/>
          <p:cNvSpPr>
            <a:spLocks noGrp="1" noChangeArrowheads="1"/>
          </p:cNvSpPr>
          <p:nvPr>
            <p:ph type="title"/>
          </p:nvPr>
        </p:nvSpPr>
        <p:spPr/>
        <p:txBody>
          <a:bodyPr/>
          <a:lstStyle/>
          <a:p>
            <a:pPr eaLnBrk="1" hangingPunct="1">
              <a:defRPr/>
            </a:pPr>
            <a:r>
              <a:rPr lang="en-US"/>
              <a:t>Human Milk Composition</a:t>
            </a:r>
          </a:p>
        </p:txBody>
      </p:sp>
    </p:spTree>
    <p:extLst>
      <p:ext uri="{BB962C8B-B14F-4D97-AF65-F5344CB8AC3E}">
        <p14:creationId xmlns:p14="http://schemas.microsoft.com/office/powerpoint/2010/main" val="269245083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3" name="Rectangle 3"/>
          <p:cNvSpPr>
            <a:spLocks noGrp="1" noChangeArrowheads="1"/>
          </p:cNvSpPr>
          <p:nvPr>
            <p:ph idx="1"/>
          </p:nvPr>
        </p:nvSpPr>
        <p:spPr>
          <a:xfrm>
            <a:off x="872067" y="2209800"/>
            <a:ext cx="7408333" cy="4419600"/>
          </a:xfrm>
        </p:spPr>
        <p:txBody>
          <a:bodyPr>
            <a:normAutofit fontScale="77500" lnSpcReduction="20000"/>
          </a:bodyPr>
          <a:lstStyle/>
          <a:p>
            <a:pPr eaLnBrk="1" hangingPunct="1">
              <a:lnSpc>
                <a:spcPct val="120000"/>
              </a:lnSpc>
              <a:defRPr/>
            </a:pPr>
            <a:r>
              <a:rPr lang="en-US" sz="2800" dirty="0"/>
              <a:t>Colostrum</a:t>
            </a:r>
          </a:p>
          <a:p>
            <a:pPr lvl="1">
              <a:lnSpc>
                <a:spcPct val="120000"/>
              </a:lnSpc>
              <a:defRPr/>
            </a:pPr>
            <a:r>
              <a:rPr lang="en-US" sz="2400" dirty="0"/>
              <a:t>Denser milk with </a:t>
            </a:r>
            <a:r>
              <a:rPr lang="en-US" sz="2400" b="1" dirty="0"/>
              <a:t>higher concentration of proteins</a:t>
            </a:r>
          </a:p>
          <a:p>
            <a:pPr lvl="1" eaLnBrk="1" hangingPunct="1">
              <a:lnSpc>
                <a:spcPct val="120000"/>
              </a:lnSpc>
              <a:defRPr/>
            </a:pPr>
            <a:r>
              <a:rPr lang="en-US" sz="2400" dirty="0"/>
              <a:t>White cells and antibodies (especially sIgA)</a:t>
            </a:r>
          </a:p>
          <a:p>
            <a:pPr lvl="2" eaLnBrk="1" hangingPunct="1">
              <a:lnSpc>
                <a:spcPct val="120000"/>
              </a:lnSpc>
              <a:defRPr/>
            </a:pPr>
            <a:r>
              <a:rPr lang="en-US" sz="2000" dirty="0"/>
              <a:t>Important immune protection from exposures to environmental micro-organisms</a:t>
            </a:r>
          </a:p>
          <a:p>
            <a:pPr lvl="2" eaLnBrk="1" hangingPunct="1">
              <a:lnSpc>
                <a:spcPct val="120000"/>
              </a:lnSpc>
              <a:defRPr/>
            </a:pPr>
            <a:r>
              <a:rPr lang="en-US" sz="2000" dirty="0"/>
              <a:t>40-60% of cells are macrophages</a:t>
            </a:r>
          </a:p>
          <a:p>
            <a:pPr lvl="1" eaLnBrk="1" hangingPunct="1">
              <a:lnSpc>
                <a:spcPct val="120000"/>
              </a:lnSpc>
              <a:defRPr/>
            </a:pPr>
            <a:r>
              <a:rPr lang="en-US" sz="2400" dirty="0"/>
              <a:t>Epidermal growth factor</a:t>
            </a:r>
          </a:p>
          <a:p>
            <a:pPr lvl="2" eaLnBrk="1" hangingPunct="1">
              <a:lnSpc>
                <a:spcPct val="120000"/>
              </a:lnSpc>
              <a:defRPr/>
            </a:pPr>
            <a:r>
              <a:rPr lang="en-US" sz="2000" dirty="0"/>
              <a:t>Prepares gut lining to receive nutrients in milk</a:t>
            </a:r>
          </a:p>
          <a:p>
            <a:pPr lvl="1" eaLnBrk="1" hangingPunct="1">
              <a:lnSpc>
                <a:spcPct val="120000"/>
              </a:lnSpc>
              <a:defRPr/>
            </a:pPr>
            <a:r>
              <a:rPr lang="en-US" sz="2400" dirty="0"/>
              <a:t>Lactose</a:t>
            </a:r>
          </a:p>
          <a:p>
            <a:pPr lvl="2" eaLnBrk="1" hangingPunct="1">
              <a:lnSpc>
                <a:spcPct val="120000"/>
              </a:lnSpc>
              <a:defRPr/>
            </a:pPr>
            <a:r>
              <a:rPr lang="en-US" sz="2000" dirty="0"/>
              <a:t>Prevents hypoglycemia and facilitates </a:t>
            </a:r>
            <a:r>
              <a:rPr lang="en-US" sz="2000" dirty="0" err="1"/>
              <a:t>meconium</a:t>
            </a:r>
            <a:r>
              <a:rPr lang="en-US" sz="2000" dirty="0"/>
              <a:t> passage and therefore bilirubin excretion</a:t>
            </a:r>
          </a:p>
          <a:p>
            <a:pPr lvl="1" eaLnBrk="1" hangingPunct="1">
              <a:lnSpc>
                <a:spcPct val="120000"/>
              </a:lnSpc>
              <a:defRPr/>
            </a:pPr>
            <a:r>
              <a:rPr lang="en-US" sz="2400" dirty="0"/>
              <a:t>Vitamin A </a:t>
            </a:r>
          </a:p>
          <a:p>
            <a:pPr lvl="2">
              <a:lnSpc>
                <a:spcPct val="120000"/>
              </a:lnSpc>
              <a:defRPr/>
            </a:pPr>
            <a:r>
              <a:rPr lang="en-US" sz="2000" dirty="0"/>
              <a:t>Protects the eyes and epithelial surfaces</a:t>
            </a:r>
          </a:p>
          <a:p>
            <a:pPr lvl="2">
              <a:lnSpc>
                <a:spcPct val="120000"/>
              </a:lnSpc>
              <a:defRPr/>
            </a:pPr>
            <a:r>
              <a:rPr lang="en-US" sz="2000" b="1" dirty="0"/>
              <a:t>Beta carotene, its precursor, provides yellowish color of colostrum</a:t>
            </a:r>
          </a:p>
          <a:p>
            <a:pPr lvl="1" eaLnBrk="1" hangingPunct="1">
              <a:lnSpc>
                <a:spcPct val="120000"/>
              </a:lnSpc>
              <a:defRPr/>
            </a:pPr>
            <a:endParaRPr lang="en-US" sz="2400" dirty="0"/>
          </a:p>
          <a:p>
            <a:pPr lvl="1" eaLnBrk="1" hangingPunct="1">
              <a:lnSpc>
                <a:spcPct val="120000"/>
              </a:lnSpc>
              <a:defRPr/>
            </a:pPr>
            <a:endParaRPr lang="en-US" sz="2400" dirty="0"/>
          </a:p>
          <a:p>
            <a:pPr lvl="1" eaLnBrk="1" hangingPunct="1">
              <a:lnSpc>
                <a:spcPct val="120000"/>
              </a:lnSpc>
              <a:defRPr/>
            </a:pPr>
            <a:endParaRPr lang="en-US" sz="2400" dirty="0"/>
          </a:p>
          <a:p>
            <a:pPr eaLnBrk="1" hangingPunct="1">
              <a:lnSpc>
                <a:spcPct val="120000"/>
              </a:lnSpc>
              <a:defRPr/>
            </a:pPr>
            <a:endParaRPr lang="en-US" sz="2800" dirty="0"/>
          </a:p>
        </p:txBody>
      </p:sp>
      <p:sp>
        <p:nvSpPr>
          <p:cNvPr id="97282" name="Rectangle 2"/>
          <p:cNvSpPr>
            <a:spLocks noGrp="1" noChangeArrowheads="1"/>
          </p:cNvSpPr>
          <p:nvPr>
            <p:ph type="title"/>
          </p:nvPr>
        </p:nvSpPr>
        <p:spPr/>
        <p:txBody>
          <a:bodyPr/>
          <a:lstStyle/>
          <a:p>
            <a:pPr eaLnBrk="1" hangingPunct="1">
              <a:defRPr/>
            </a:pPr>
            <a:r>
              <a:rPr lang="en-US"/>
              <a:t>Human Milk Composition</a:t>
            </a:r>
          </a:p>
        </p:txBody>
      </p:sp>
    </p:spTree>
    <p:extLst>
      <p:ext uri="{BB962C8B-B14F-4D97-AF65-F5344CB8AC3E}">
        <p14:creationId xmlns:p14="http://schemas.microsoft.com/office/powerpoint/2010/main" val="396968293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1" name="Rectangle 3"/>
          <p:cNvSpPr>
            <a:spLocks noGrp="1" noChangeArrowheads="1"/>
          </p:cNvSpPr>
          <p:nvPr>
            <p:ph idx="1"/>
          </p:nvPr>
        </p:nvSpPr>
        <p:spPr/>
        <p:txBody>
          <a:bodyPr>
            <a:normAutofit fontScale="92500" lnSpcReduction="10000"/>
          </a:bodyPr>
          <a:lstStyle/>
          <a:p>
            <a:pPr algn="ctr" eaLnBrk="1" hangingPunct="1">
              <a:lnSpc>
                <a:spcPct val="90000"/>
              </a:lnSpc>
              <a:buFont typeface="Wingdings" pitchFamily="2" charset="2"/>
              <a:buNone/>
              <a:defRPr/>
            </a:pPr>
            <a:r>
              <a:rPr lang="en-US" sz="3600" b="1" dirty="0"/>
              <a:t>Immunoglobulins in Human Milk</a:t>
            </a:r>
          </a:p>
          <a:p>
            <a:pPr algn="ctr" eaLnBrk="1" hangingPunct="1">
              <a:lnSpc>
                <a:spcPct val="90000"/>
              </a:lnSpc>
              <a:buFont typeface="Wingdings" pitchFamily="2" charset="2"/>
              <a:buNone/>
              <a:defRPr/>
            </a:pPr>
            <a:r>
              <a:rPr lang="en-US" sz="3600" b="1" dirty="0"/>
              <a:t>(levels decrease over time)</a:t>
            </a:r>
          </a:p>
          <a:p>
            <a:pPr lvl="1" eaLnBrk="1" hangingPunct="1">
              <a:lnSpc>
                <a:spcPct val="90000"/>
              </a:lnSpc>
              <a:buFont typeface="Wingdings" pitchFamily="2" charset="2"/>
              <a:buNone/>
              <a:defRPr/>
            </a:pPr>
            <a:r>
              <a:rPr lang="en-US" b="1" dirty="0"/>
              <a:t>                                     </a:t>
            </a:r>
          </a:p>
          <a:p>
            <a:pPr lvl="1" eaLnBrk="1" hangingPunct="1">
              <a:lnSpc>
                <a:spcPct val="90000"/>
              </a:lnSpc>
              <a:buFont typeface="Wingdings" pitchFamily="2" charset="2"/>
              <a:buNone/>
              <a:defRPr/>
            </a:pPr>
            <a:r>
              <a:rPr lang="en-US" b="1" dirty="0"/>
              <a:t>			 		</a:t>
            </a:r>
            <a:r>
              <a:rPr lang="en-US" sz="2400" dirty="0"/>
              <a:t>Output - mg/24 hours</a:t>
            </a:r>
          </a:p>
          <a:p>
            <a:pPr eaLnBrk="1" hangingPunct="1">
              <a:lnSpc>
                <a:spcPct val="90000"/>
              </a:lnSpc>
              <a:buFont typeface="Wingdings" pitchFamily="2" charset="2"/>
              <a:buNone/>
              <a:defRPr/>
            </a:pPr>
            <a:r>
              <a:rPr lang="en-US" dirty="0"/>
              <a:t>		</a:t>
            </a:r>
            <a:r>
              <a:rPr lang="en-US" u="sng" dirty="0"/>
              <a:t>Day Postpartum</a:t>
            </a:r>
            <a:r>
              <a:rPr lang="en-US" dirty="0"/>
              <a:t>                </a:t>
            </a:r>
            <a:r>
              <a:rPr lang="en-US" u="sng" dirty="0"/>
              <a:t>IgG</a:t>
            </a:r>
            <a:r>
              <a:rPr lang="en-US" dirty="0"/>
              <a:t>    	</a:t>
            </a:r>
            <a:r>
              <a:rPr lang="en-US" u="sng" dirty="0"/>
              <a:t>IgM</a:t>
            </a:r>
            <a:r>
              <a:rPr lang="en-US" dirty="0"/>
              <a:t>    	 </a:t>
            </a:r>
            <a:r>
              <a:rPr lang="en-US" u="sng" dirty="0"/>
              <a:t>IgA</a:t>
            </a:r>
          </a:p>
          <a:p>
            <a:pPr eaLnBrk="1" hangingPunct="1">
              <a:lnSpc>
                <a:spcPct val="90000"/>
              </a:lnSpc>
              <a:buFont typeface="Wingdings" pitchFamily="2" charset="2"/>
              <a:buNone/>
              <a:defRPr/>
            </a:pPr>
            <a:r>
              <a:rPr lang="en-US" dirty="0"/>
              <a:t>			1 		   80     	120   	11,000</a:t>
            </a:r>
          </a:p>
          <a:p>
            <a:pPr eaLnBrk="1" hangingPunct="1">
              <a:lnSpc>
                <a:spcPct val="90000"/>
              </a:lnSpc>
              <a:buFont typeface="Wingdings" pitchFamily="2" charset="2"/>
              <a:buNone/>
              <a:defRPr/>
            </a:pPr>
            <a:r>
              <a:rPr lang="en-US" dirty="0"/>
              <a:t>			3 		   50      	40     	2,000</a:t>
            </a:r>
          </a:p>
          <a:p>
            <a:pPr eaLnBrk="1" hangingPunct="1">
              <a:lnSpc>
                <a:spcPct val="90000"/>
              </a:lnSpc>
              <a:buFont typeface="Wingdings" pitchFamily="2" charset="2"/>
              <a:buNone/>
              <a:defRPr/>
            </a:pPr>
            <a:r>
              <a:rPr lang="en-US" dirty="0"/>
              <a:t>			7 		   25       	 10      	1,000</a:t>
            </a:r>
          </a:p>
          <a:p>
            <a:pPr eaLnBrk="1" hangingPunct="1">
              <a:lnSpc>
                <a:spcPct val="90000"/>
              </a:lnSpc>
              <a:buFont typeface="Wingdings" pitchFamily="2" charset="2"/>
              <a:buNone/>
              <a:defRPr/>
            </a:pPr>
            <a:r>
              <a:rPr lang="en-US" dirty="0"/>
              <a:t>	    		8 – 50 		   10       	 10      	1,000</a:t>
            </a:r>
          </a:p>
          <a:p>
            <a:pPr eaLnBrk="1" hangingPunct="1">
              <a:lnSpc>
                <a:spcPct val="90000"/>
              </a:lnSpc>
              <a:defRPr/>
            </a:pPr>
            <a:endParaRPr lang="en-US" dirty="0"/>
          </a:p>
        </p:txBody>
      </p:sp>
      <p:sp>
        <p:nvSpPr>
          <p:cNvPr id="124930" name="Rectangle 2"/>
          <p:cNvSpPr>
            <a:spLocks noGrp="1" noChangeArrowheads="1"/>
          </p:cNvSpPr>
          <p:nvPr>
            <p:ph type="title"/>
          </p:nvPr>
        </p:nvSpPr>
        <p:spPr/>
        <p:txBody>
          <a:bodyPr/>
          <a:lstStyle/>
          <a:p>
            <a:pPr eaLnBrk="1" hangingPunct="1">
              <a:defRPr/>
            </a:pPr>
            <a:r>
              <a:rPr lang="en-US"/>
              <a:t>Human Milk Composition</a:t>
            </a:r>
          </a:p>
        </p:txBody>
      </p:sp>
    </p:spTree>
    <p:extLst>
      <p:ext uri="{BB962C8B-B14F-4D97-AF65-F5344CB8AC3E}">
        <p14:creationId xmlns:p14="http://schemas.microsoft.com/office/powerpoint/2010/main" val="389562969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6259" name="Picture 4" descr="table 1"/>
          <p:cNvPicPr>
            <a:picLocks noGrp="1" noChangeAspect="1" noChangeArrowheads="1"/>
          </p:cNvPicPr>
          <p:nvPr>
            <p:ph idx="1"/>
          </p:nvPr>
        </p:nvPicPr>
        <p:blipFill>
          <a:blip r:embed="rId3" cstate="print">
            <a:extLst>
              <a:ext uri="{28A0092B-C50C-407E-A947-70E740481C1C}">
                <a14:useLocalDpi xmlns:a14="http://schemas.microsoft.com/office/drawing/2010/main" val="0"/>
              </a:ext>
            </a:extLst>
          </a:blip>
          <a:stretch>
            <a:fillRect/>
          </a:stretch>
        </p:blipFill>
        <p:spPr>
          <a:xfrm>
            <a:off x="838200" y="2514600"/>
            <a:ext cx="7408862" cy="2872242"/>
          </a:xfrm>
          <a:noFill/>
          <a:extLst>
            <a:ext uri="{909E8E84-426E-40DD-AFC4-6F175D3DCCD1}">
              <a14:hiddenFill xmlns:a14="http://schemas.microsoft.com/office/drawing/2010/main">
                <a:solidFill>
                  <a:srgbClr val="FFFFFF"/>
                </a:solidFill>
              </a14:hiddenFill>
            </a:ext>
          </a:extLst>
        </p:spPr>
      </p:pic>
      <p:sp>
        <p:nvSpPr>
          <p:cNvPr id="122885" name="Rectangle 5"/>
          <p:cNvSpPr>
            <a:spLocks noGrp="1" noChangeArrowheads="1"/>
          </p:cNvSpPr>
          <p:nvPr>
            <p:ph type="title"/>
          </p:nvPr>
        </p:nvSpPr>
        <p:spPr/>
        <p:txBody>
          <a:bodyPr/>
          <a:lstStyle/>
          <a:p>
            <a:pPr eaLnBrk="1" hangingPunct="1">
              <a:defRPr/>
            </a:pPr>
            <a:r>
              <a:rPr lang="en-US" dirty="0"/>
              <a:t>Human Milk Composition</a:t>
            </a:r>
          </a:p>
        </p:txBody>
      </p:sp>
      <p:sp>
        <p:nvSpPr>
          <p:cNvPr id="2" name="TextBox 1"/>
          <p:cNvSpPr txBox="1"/>
          <p:nvPr/>
        </p:nvSpPr>
        <p:spPr>
          <a:xfrm>
            <a:off x="914400" y="5562600"/>
            <a:ext cx="7315200" cy="646331"/>
          </a:xfrm>
          <a:prstGeom prst="rect">
            <a:avLst/>
          </a:prstGeom>
          <a:noFill/>
        </p:spPr>
        <p:txBody>
          <a:bodyPr wrap="square" rtlCol="0">
            <a:spAutoFit/>
          </a:bodyPr>
          <a:lstStyle/>
          <a:p>
            <a:pPr algn="ctr"/>
            <a:r>
              <a:rPr lang="en-US" dirty="0">
                <a:solidFill>
                  <a:srgbClr val="073E87"/>
                </a:solidFill>
              </a:rPr>
              <a:t>Note the </a:t>
            </a:r>
            <a:r>
              <a:rPr lang="en-US" b="1" dirty="0">
                <a:solidFill>
                  <a:srgbClr val="073E87"/>
                </a:solidFill>
              </a:rPr>
              <a:t>increases in calories, lactose, and fat </a:t>
            </a:r>
            <a:r>
              <a:rPr lang="en-US" dirty="0">
                <a:solidFill>
                  <a:srgbClr val="073E87"/>
                </a:solidFill>
              </a:rPr>
              <a:t>while the protein decreases</a:t>
            </a:r>
            <a:r>
              <a:rPr lang="en-US" b="1" dirty="0">
                <a:solidFill>
                  <a:srgbClr val="073E87"/>
                </a:solidFill>
              </a:rPr>
              <a:t> from colostrum to mature milk</a:t>
            </a:r>
            <a:r>
              <a:rPr lang="en-US" dirty="0">
                <a:solidFill>
                  <a:srgbClr val="073E87"/>
                </a:solidFill>
              </a:rPr>
              <a:t>.</a:t>
            </a:r>
          </a:p>
        </p:txBody>
      </p:sp>
    </p:spTree>
    <p:extLst>
      <p:ext uri="{BB962C8B-B14F-4D97-AF65-F5344CB8AC3E}">
        <p14:creationId xmlns:p14="http://schemas.microsoft.com/office/powerpoint/2010/main" val="285318964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7" name="Rectangle 3"/>
          <p:cNvSpPr>
            <a:spLocks noGrp="1" noChangeArrowheads="1"/>
          </p:cNvSpPr>
          <p:nvPr>
            <p:ph idx="1"/>
          </p:nvPr>
        </p:nvSpPr>
        <p:spPr>
          <a:xfrm>
            <a:off x="872067" y="2286000"/>
            <a:ext cx="7408333" cy="4267200"/>
          </a:xfrm>
        </p:spPr>
        <p:txBody>
          <a:bodyPr vert="horz" lIns="91440" tIns="45720" rIns="91440" bIns="45720" rtlCol="0" anchor="t">
            <a:noAutofit/>
          </a:bodyPr>
          <a:lstStyle/>
          <a:p>
            <a:pPr eaLnBrk="1" hangingPunct="1">
              <a:defRPr/>
            </a:pPr>
            <a:r>
              <a:rPr lang="en-US" sz="3200" dirty="0"/>
              <a:t>Transitional Milk</a:t>
            </a:r>
          </a:p>
          <a:p>
            <a:pPr marL="575945" lvl="1" eaLnBrk="1" hangingPunct="1">
              <a:defRPr/>
            </a:pPr>
            <a:r>
              <a:rPr lang="en-US" sz="2800" dirty="0"/>
              <a:t>Milk produced from days 5-14</a:t>
            </a:r>
          </a:p>
          <a:p>
            <a:pPr marL="575945" lvl="1" eaLnBrk="1" hangingPunct="1">
              <a:defRPr/>
            </a:pPr>
            <a:r>
              <a:rPr lang="en-US" sz="2800" dirty="0"/>
              <a:t>Intermediate composition between colostrum and mature milk</a:t>
            </a:r>
          </a:p>
          <a:p>
            <a:pPr marL="575945" lvl="1" eaLnBrk="1" hangingPunct="1">
              <a:defRPr/>
            </a:pPr>
            <a:r>
              <a:rPr lang="en-US" sz="2800" dirty="0"/>
              <a:t>Volume continues to increase</a:t>
            </a:r>
          </a:p>
          <a:p>
            <a:pPr marL="575945" lvl="1" eaLnBrk="1" hangingPunct="1">
              <a:defRPr/>
            </a:pPr>
            <a:r>
              <a:rPr lang="en-US" sz="2800" dirty="0"/>
              <a:t>Macrophage as percentage of WBCs increases to 80-90%</a:t>
            </a:r>
          </a:p>
          <a:p>
            <a:pPr marL="855345" lvl="2" eaLnBrk="1" hangingPunct="1">
              <a:defRPr/>
            </a:pPr>
            <a:r>
              <a:rPr lang="en-US" sz="2400" dirty="0"/>
              <a:t>Concentration is 10</a:t>
            </a:r>
            <a:r>
              <a:rPr lang="en-US" sz="2400" baseline="30000" dirty="0"/>
              <a:t>4</a:t>
            </a:r>
            <a:r>
              <a:rPr lang="en-US" sz="2400" dirty="0"/>
              <a:t> to 10</a:t>
            </a:r>
            <a:r>
              <a:rPr lang="en-US" sz="2400" baseline="30000" dirty="0"/>
              <a:t>5</a:t>
            </a:r>
            <a:r>
              <a:rPr lang="en-US" sz="2400" dirty="0"/>
              <a:t> per ml of milk</a:t>
            </a:r>
            <a:endParaRPr lang="en-US" sz="2400" baseline="30000" dirty="0"/>
          </a:p>
          <a:p>
            <a:pPr marL="575945" lvl="1" eaLnBrk="1" hangingPunct="1">
              <a:defRPr/>
            </a:pPr>
            <a:endParaRPr lang="en-US" sz="3200" baseline="30000" dirty="0"/>
          </a:p>
          <a:p>
            <a:pPr eaLnBrk="1" hangingPunct="1">
              <a:defRPr/>
            </a:pPr>
            <a:endParaRPr lang="en-US" sz="3200" dirty="0"/>
          </a:p>
          <a:p>
            <a:pPr eaLnBrk="1" hangingPunct="1">
              <a:defRPr/>
            </a:pPr>
            <a:endParaRPr lang="en-US" sz="3200" dirty="0"/>
          </a:p>
        </p:txBody>
      </p:sp>
      <p:sp>
        <p:nvSpPr>
          <p:cNvPr id="98306" name="Rectangle 2"/>
          <p:cNvSpPr>
            <a:spLocks noGrp="1" noChangeArrowheads="1"/>
          </p:cNvSpPr>
          <p:nvPr>
            <p:ph type="title"/>
          </p:nvPr>
        </p:nvSpPr>
        <p:spPr/>
        <p:txBody>
          <a:bodyPr/>
          <a:lstStyle/>
          <a:p>
            <a:pPr eaLnBrk="1" hangingPunct="1">
              <a:defRPr/>
            </a:pPr>
            <a:r>
              <a:rPr lang="en-US"/>
              <a:t>Human Milk Composition</a:t>
            </a:r>
          </a:p>
        </p:txBody>
      </p:sp>
    </p:spTree>
    <p:extLst>
      <p:ext uri="{BB962C8B-B14F-4D97-AF65-F5344CB8AC3E}">
        <p14:creationId xmlns:p14="http://schemas.microsoft.com/office/powerpoint/2010/main" val="373784594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1" name="Rectangle 3"/>
          <p:cNvSpPr>
            <a:spLocks noGrp="1" noChangeArrowheads="1"/>
          </p:cNvSpPr>
          <p:nvPr>
            <p:ph idx="1"/>
          </p:nvPr>
        </p:nvSpPr>
        <p:spPr>
          <a:xfrm>
            <a:off x="872067" y="1981200"/>
            <a:ext cx="7408333" cy="4572000"/>
          </a:xfrm>
        </p:spPr>
        <p:txBody>
          <a:bodyPr>
            <a:normAutofit/>
          </a:bodyPr>
          <a:lstStyle/>
          <a:p>
            <a:pPr eaLnBrk="1" hangingPunct="1">
              <a:spcBef>
                <a:spcPts val="0"/>
              </a:spcBef>
              <a:defRPr/>
            </a:pPr>
            <a:r>
              <a:rPr lang="en-US" sz="2800" b="1" dirty="0"/>
              <a:t>Mature Milk</a:t>
            </a:r>
          </a:p>
          <a:p>
            <a:pPr lvl="1" eaLnBrk="1" hangingPunct="1">
              <a:spcBef>
                <a:spcPts val="0"/>
              </a:spcBef>
              <a:defRPr/>
            </a:pPr>
            <a:r>
              <a:rPr lang="en-US" sz="2400" b="1" dirty="0"/>
              <a:t>Milk produced after ~14 days</a:t>
            </a:r>
          </a:p>
          <a:p>
            <a:pPr lvl="1" eaLnBrk="1" hangingPunct="1">
              <a:spcBef>
                <a:spcPts val="0"/>
              </a:spcBef>
              <a:defRPr/>
            </a:pPr>
            <a:r>
              <a:rPr lang="en-US" sz="2400" dirty="0"/>
              <a:t>Contains all the nutrients an infant needs for the first 6 months of life and is uniquely specific for humans</a:t>
            </a:r>
          </a:p>
          <a:p>
            <a:pPr lvl="2" eaLnBrk="1" hangingPunct="1">
              <a:spcBef>
                <a:spcPts val="0"/>
              </a:spcBef>
              <a:defRPr/>
            </a:pPr>
            <a:r>
              <a:rPr lang="en-US" sz="2000" dirty="0"/>
              <a:t>Fat (3.8%), protein (0.9%), carbohydrates (7.2%), vitamins, minerals, and water (87%)</a:t>
            </a:r>
          </a:p>
          <a:p>
            <a:pPr lvl="1" eaLnBrk="1" hangingPunct="1">
              <a:spcBef>
                <a:spcPts val="0"/>
              </a:spcBef>
              <a:defRPr/>
            </a:pPr>
            <a:r>
              <a:rPr lang="en-US" sz="2400" dirty="0"/>
              <a:t>Is easily digested and efficiently used</a:t>
            </a:r>
          </a:p>
          <a:p>
            <a:pPr lvl="1" eaLnBrk="1" hangingPunct="1">
              <a:spcBef>
                <a:spcPts val="0"/>
              </a:spcBef>
              <a:defRPr/>
            </a:pPr>
            <a:r>
              <a:rPr lang="en-US" sz="2400" dirty="0"/>
              <a:t>Composition varies through lactation: over a day, within a feed, and between women</a:t>
            </a:r>
          </a:p>
          <a:p>
            <a:pPr eaLnBrk="1" hangingPunct="1">
              <a:spcBef>
                <a:spcPts val="0"/>
              </a:spcBef>
              <a:defRPr/>
            </a:pPr>
            <a:r>
              <a:rPr lang="en-US" sz="2800" dirty="0"/>
              <a:t>Calories  </a:t>
            </a:r>
          </a:p>
          <a:p>
            <a:pPr lvl="1" eaLnBrk="1" hangingPunct="1">
              <a:spcBef>
                <a:spcPts val="0"/>
              </a:spcBef>
              <a:defRPr/>
            </a:pPr>
            <a:r>
              <a:rPr lang="en-US" sz="2400" dirty="0"/>
              <a:t>20 calories per ounce (65-</a:t>
            </a:r>
            <a:r>
              <a:rPr lang="en-US" sz="2400" b="1" dirty="0"/>
              <a:t>75</a:t>
            </a:r>
            <a:r>
              <a:rPr lang="en-US" sz="2400" dirty="0"/>
              <a:t> kcal/100ml)</a:t>
            </a:r>
          </a:p>
        </p:txBody>
      </p:sp>
      <p:sp>
        <p:nvSpPr>
          <p:cNvPr id="99330" name="Rectangle 2"/>
          <p:cNvSpPr>
            <a:spLocks noGrp="1" noChangeArrowheads="1"/>
          </p:cNvSpPr>
          <p:nvPr>
            <p:ph type="title"/>
          </p:nvPr>
        </p:nvSpPr>
        <p:spPr/>
        <p:txBody>
          <a:bodyPr/>
          <a:lstStyle/>
          <a:p>
            <a:pPr eaLnBrk="1" hangingPunct="1">
              <a:defRPr/>
            </a:pPr>
            <a:r>
              <a:rPr lang="en-US"/>
              <a:t>Human Milk Composition</a:t>
            </a:r>
          </a:p>
        </p:txBody>
      </p:sp>
    </p:spTree>
    <p:extLst>
      <p:ext uri="{BB962C8B-B14F-4D97-AF65-F5344CB8AC3E}">
        <p14:creationId xmlns:p14="http://schemas.microsoft.com/office/powerpoint/2010/main" val="133747449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9778" name="Rectangle 2"/>
          <p:cNvSpPr>
            <a:spLocks noGrp="1" noChangeArrowheads="1"/>
          </p:cNvSpPr>
          <p:nvPr>
            <p:ph type="title" idx="4294967295"/>
          </p:nvPr>
        </p:nvSpPr>
        <p:spPr>
          <a:xfrm>
            <a:off x="0" y="274638"/>
            <a:ext cx="8229600" cy="1143000"/>
          </a:xfrm>
        </p:spPr>
        <p:txBody>
          <a:bodyPr anchorCtr="0">
            <a:normAutofit fontScale="90000"/>
          </a:bodyPr>
          <a:lstStyle/>
          <a:p>
            <a:pPr eaLnBrk="1" hangingPunct="1">
              <a:defRPr/>
            </a:pPr>
            <a:r>
              <a:rPr lang="en-US" dirty="0">
                <a:solidFill>
                  <a:schemeClr val="tx1"/>
                </a:solidFill>
              </a:rPr>
              <a:t>Formula 		 Breast </a:t>
            </a:r>
            <a:br>
              <a:rPr lang="en-US" dirty="0">
                <a:solidFill>
                  <a:schemeClr val="tx1"/>
                </a:solidFill>
              </a:rPr>
            </a:br>
            <a:r>
              <a:rPr lang="en-US" dirty="0">
                <a:solidFill>
                  <a:schemeClr val="tx1"/>
                </a:solidFill>
              </a:rPr>
              <a:t>Milk	   	               Milk</a:t>
            </a:r>
          </a:p>
        </p:txBody>
      </p:sp>
      <p:pic>
        <p:nvPicPr>
          <p:cNvPr id="99331" name="Picture 3" descr="BreastMilkvFormula"/>
          <p:cNvPicPr>
            <a:picLocks noGrp="1" noChangeAspect="1" noChangeArrowheads="1"/>
          </p:cNvPicPr>
          <p:nvPr>
            <p:ph idx="4294967295"/>
          </p:nvPr>
        </p:nvPicPr>
        <p:blipFill>
          <a:blip r:embed="rId3" cstate="print">
            <a:extLst>
              <a:ext uri="{28A0092B-C50C-407E-A947-70E740481C1C}">
                <a14:useLocalDpi xmlns:a14="http://schemas.microsoft.com/office/drawing/2010/main" val="0"/>
              </a:ext>
            </a:extLst>
          </a:blip>
          <a:srcRect/>
          <a:stretch>
            <a:fillRect/>
          </a:stretch>
        </p:blipFill>
        <p:spPr>
          <a:xfrm>
            <a:off x="457200" y="2209800"/>
            <a:ext cx="5029200" cy="3771900"/>
          </a:xfr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5638800" y="2438400"/>
            <a:ext cx="3124200" cy="3693319"/>
          </a:xfrm>
          <a:prstGeom prst="rect">
            <a:avLst/>
          </a:prstGeom>
          <a:noFill/>
        </p:spPr>
        <p:txBody>
          <a:bodyPr wrap="square" rtlCol="0">
            <a:spAutoFit/>
          </a:bodyPr>
          <a:lstStyle/>
          <a:p>
            <a:r>
              <a:rPr lang="en-US" dirty="0">
                <a:solidFill>
                  <a:srgbClr val="4584D3">
                    <a:lumMod val="75000"/>
                  </a:srgbClr>
                </a:solidFill>
              </a:rPr>
              <a:t>Note the substantial structure of human milk under a microscope; this is due to the compartmentation of the various components such as the nutrients and bioactive substances. This image demonstrates that milk is a living tissue containing about 4000 cells/cubic mm including neutrophils, macrophages, and lymphocytes.</a:t>
            </a:r>
          </a:p>
          <a:p>
            <a:endParaRPr lang="en-US" dirty="0">
              <a:solidFill>
                <a:srgbClr val="4584D3">
                  <a:lumMod val="75000"/>
                </a:srgbClr>
              </a:solidFill>
            </a:endParaRPr>
          </a:p>
        </p:txBody>
      </p:sp>
    </p:spTree>
    <p:extLst>
      <p:ext uri="{BB962C8B-B14F-4D97-AF65-F5344CB8AC3E}">
        <p14:creationId xmlns:p14="http://schemas.microsoft.com/office/powerpoint/2010/main" val="24489286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3" name="Rectangle 3"/>
          <p:cNvSpPr>
            <a:spLocks noGrp="1" noChangeArrowheads="1"/>
          </p:cNvSpPr>
          <p:nvPr>
            <p:ph idx="1"/>
          </p:nvPr>
        </p:nvSpPr>
        <p:spPr>
          <a:xfrm>
            <a:off x="249541" y="2052941"/>
            <a:ext cx="8541126" cy="4073222"/>
          </a:xfrm>
        </p:spPr>
        <p:txBody>
          <a:bodyPr vert="horz" lIns="91440" tIns="45720" rIns="91440" bIns="45720" rtlCol="0" anchor="t">
            <a:normAutofit fontScale="92500" lnSpcReduction="10000"/>
          </a:bodyPr>
          <a:lstStyle/>
          <a:p>
            <a:pPr>
              <a:lnSpc>
                <a:spcPct val="90000"/>
              </a:lnSpc>
              <a:defRPr/>
            </a:pPr>
            <a:r>
              <a:rPr lang="en-US" dirty="0"/>
              <a:t>Exterior breast</a:t>
            </a:r>
          </a:p>
          <a:p>
            <a:pPr marL="575945" lvl="1">
              <a:lnSpc>
                <a:spcPct val="90000"/>
              </a:lnSpc>
              <a:defRPr/>
            </a:pPr>
            <a:r>
              <a:rPr lang="en-US" dirty="0"/>
              <a:t>Located between 2nd rib and 6th intercostal space</a:t>
            </a:r>
          </a:p>
          <a:p>
            <a:pPr marL="575945" lvl="1">
              <a:lnSpc>
                <a:spcPct val="90000"/>
              </a:lnSpc>
              <a:defRPr/>
            </a:pPr>
            <a:r>
              <a:rPr lang="en-US" dirty="0"/>
              <a:t>Main blood supply: 60% from internal mammary artery and 30% from lateral thoracic artery</a:t>
            </a:r>
          </a:p>
          <a:p>
            <a:pPr marL="575945" lvl="1">
              <a:lnSpc>
                <a:spcPct val="90000"/>
              </a:lnSpc>
              <a:defRPr/>
            </a:pPr>
            <a:r>
              <a:rPr lang="en-US" dirty="0"/>
              <a:t>Innervated primarily by 4th intercostal nerve</a:t>
            </a:r>
          </a:p>
          <a:p>
            <a:pPr>
              <a:lnSpc>
                <a:spcPct val="90000"/>
              </a:lnSpc>
              <a:defRPr/>
            </a:pPr>
            <a:r>
              <a:rPr lang="en-US" dirty="0"/>
              <a:t>Mammary tissue</a:t>
            </a:r>
          </a:p>
          <a:p>
            <a:pPr marL="575945" lvl="1" eaLnBrk="1" hangingPunct="1">
              <a:lnSpc>
                <a:spcPct val="90000"/>
              </a:lnSpc>
              <a:defRPr/>
            </a:pPr>
            <a:r>
              <a:rPr lang="en-US" dirty="0"/>
              <a:t>Alveoli</a:t>
            </a:r>
          </a:p>
          <a:p>
            <a:pPr marL="575945" lvl="1" eaLnBrk="1" hangingPunct="1">
              <a:lnSpc>
                <a:spcPct val="90000"/>
              </a:lnSpc>
              <a:defRPr/>
            </a:pPr>
            <a:r>
              <a:rPr lang="en-US" dirty="0"/>
              <a:t>Ducts</a:t>
            </a:r>
          </a:p>
          <a:p>
            <a:pPr eaLnBrk="1" hangingPunct="1">
              <a:lnSpc>
                <a:spcPct val="90000"/>
              </a:lnSpc>
              <a:defRPr/>
            </a:pPr>
            <a:r>
              <a:rPr lang="en-US" dirty="0"/>
              <a:t>Nipple and Areola</a:t>
            </a:r>
          </a:p>
          <a:p>
            <a:pPr>
              <a:lnSpc>
                <a:spcPct val="90000"/>
              </a:lnSpc>
              <a:defRPr/>
            </a:pPr>
            <a:r>
              <a:rPr lang="en-US" dirty="0"/>
              <a:t>Supporting connective tissue and fat, blood and lymphatic vessels, nerves </a:t>
            </a:r>
          </a:p>
          <a:p>
            <a:pPr marL="575945" lvl="1" eaLnBrk="1" hangingPunct="1">
              <a:lnSpc>
                <a:spcPct val="90000"/>
              </a:lnSpc>
              <a:defRPr/>
            </a:pPr>
            <a:r>
              <a:rPr lang="en-US" dirty="0"/>
              <a:t>Adipose tissue distribution greatly differs among women and is not related to milk production</a:t>
            </a:r>
          </a:p>
        </p:txBody>
      </p:sp>
      <p:sp>
        <p:nvSpPr>
          <p:cNvPr id="76802" name="Rectangle 2"/>
          <p:cNvSpPr>
            <a:spLocks noGrp="1" noChangeArrowheads="1"/>
          </p:cNvSpPr>
          <p:nvPr>
            <p:ph type="title"/>
          </p:nvPr>
        </p:nvSpPr>
        <p:spPr/>
        <p:txBody>
          <a:bodyPr/>
          <a:lstStyle/>
          <a:p>
            <a:pPr eaLnBrk="1" hangingPunct="1">
              <a:defRPr/>
            </a:pPr>
            <a:r>
              <a:rPr lang="en-US" dirty="0"/>
              <a:t>Breast</a:t>
            </a:r>
          </a:p>
        </p:txBody>
      </p:sp>
    </p:spTree>
    <p:extLst>
      <p:ext uri="{BB962C8B-B14F-4D97-AF65-F5344CB8AC3E}">
        <p14:creationId xmlns:p14="http://schemas.microsoft.com/office/powerpoint/2010/main" val="51348029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9" name="Rectangle 3"/>
          <p:cNvSpPr>
            <a:spLocks noGrp="1" noChangeArrowheads="1"/>
          </p:cNvSpPr>
          <p:nvPr>
            <p:ph idx="1"/>
          </p:nvPr>
        </p:nvSpPr>
        <p:spPr/>
        <p:txBody>
          <a:bodyPr/>
          <a:lstStyle/>
          <a:p>
            <a:pPr eaLnBrk="1" hangingPunct="1">
              <a:defRPr/>
            </a:pPr>
            <a:r>
              <a:rPr lang="en-US"/>
              <a:t>Water</a:t>
            </a:r>
          </a:p>
          <a:p>
            <a:pPr lvl="1" eaLnBrk="1" hangingPunct="1">
              <a:defRPr/>
            </a:pPr>
            <a:r>
              <a:rPr lang="en-US"/>
              <a:t>Human milk is 87% water</a:t>
            </a:r>
          </a:p>
          <a:p>
            <a:pPr lvl="1" eaLnBrk="1" hangingPunct="1">
              <a:defRPr/>
            </a:pPr>
            <a:r>
              <a:rPr lang="en-US"/>
              <a:t>Provides sufficient fluid to maintain hydration even in hot climates</a:t>
            </a:r>
          </a:p>
          <a:p>
            <a:pPr eaLnBrk="1" hangingPunct="1">
              <a:defRPr/>
            </a:pPr>
            <a:endParaRPr lang="en-US"/>
          </a:p>
        </p:txBody>
      </p:sp>
      <p:sp>
        <p:nvSpPr>
          <p:cNvPr id="132098" name="Rectangle 2"/>
          <p:cNvSpPr>
            <a:spLocks noGrp="1" noChangeArrowheads="1"/>
          </p:cNvSpPr>
          <p:nvPr>
            <p:ph type="title"/>
          </p:nvPr>
        </p:nvSpPr>
        <p:spPr/>
        <p:txBody>
          <a:bodyPr/>
          <a:lstStyle/>
          <a:p>
            <a:pPr eaLnBrk="1" hangingPunct="1">
              <a:defRPr/>
            </a:pPr>
            <a:r>
              <a:rPr lang="en-US"/>
              <a:t>Human Milk Composition</a:t>
            </a:r>
          </a:p>
        </p:txBody>
      </p:sp>
    </p:spTree>
    <p:extLst>
      <p:ext uri="{BB962C8B-B14F-4D97-AF65-F5344CB8AC3E}">
        <p14:creationId xmlns:p14="http://schemas.microsoft.com/office/powerpoint/2010/main" val="263730152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7" name="Rectangle 3"/>
          <p:cNvSpPr>
            <a:spLocks noGrp="1" noChangeArrowheads="1"/>
          </p:cNvSpPr>
          <p:nvPr>
            <p:ph idx="1"/>
          </p:nvPr>
        </p:nvSpPr>
        <p:spPr>
          <a:xfrm>
            <a:off x="838200" y="2209800"/>
            <a:ext cx="7408333" cy="4495800"/>
          </a:xfrm>
        </p:spPr>
        <p:txBody>
          <a:bodyPr>
            <a:normAutofit lnSpcReduction="10000"/>
          </a:bodyPr>
          <a:lstStyle/>
          <a:p>
            <a:pPr eaLnBrk="1" hangingPunct="1">
              <a:lnSpc>
                <a:spcPct val="110000"/>
              </a:lnSpc>
              <a:spcBef>
                <a:spcPts val="0"/>
              </a:spcBef>
              <a:defRPr/>
            </a:pPr>
            <a:r>
              <a:rPr lang="en-US" sz="2400" dirty="0"/>
              <a:t>Fat content</a:t>
            </a:r>
          </a:p>
          <a:p>
            <a:pPr lvl="1">
              <a:lnSpc>
                <a:spcPct val="110000"/>
              </a:lnSpc>
              <a:spcBef>
                <a:spcPts val="0"/>
              </a:spcBef>
              <a:defRPr/>
            </a:pPr>
            <a:r>
              <a:rPr lang="en-US" sz="2000" dirty="0"/>
              <a:t>3.5-3.8g/100ml provides 50% of energy/calories in milk</a:t>
            </a:r>
          </a:p>
          <a:p>
            <a:pPr lvl="1" eaLnBrk="1" hangingPunct="1">
              <a:lnSpc>
                <a:spcPct val="110000"/>
              </a:lnSpc>
              <a:spcBef>
                <a:spcPts val="0"/>
              </a:spcBef>
              <a:defRPr/>
            </a:pPr>
            <a:r>
              <a:rPr lang="en-US" sz="2000" dirty="0"/>
              <a:t>Most variable component of human milk</a:t>
            </a:r>
          </a:p>
          <a:p>
            <a:pPr lvl="1" eaLnBrk="1" hangingPunct="1">
              <a:lnSpc>
                <a:spcPct val="110000"/>
              </a:lnSpc>
              <a:spcBef>
                <a:spcPts val="0"/>
              </a:spcBef>
              <a:defRPr/>
            </a:pPr>
            <a:r>
              <a:rPr lang="en-US" sz="2000" dirty="0"/>
              <a:t>Separates on standing</a:t>
            </a:r>
          </a:p>
          <a:p>
            <a:pPr lvl="1" eaLnBrk="1" hangingPunct="1">
              <a:lnSpc>
                <a:spcPct val="110000"/>
              </a:lnSpc>
              <a:spcBef>
                <a:spcPts val="0"/>
              </a:spcBef>
              <a:defRPr/>
            </a:pPr>
            <a:r>
              <a:rPr lang="en-US" sz="2000" dirty="0"/>
              <a:t>Contains cholesterol, triglycerides, short-chain fatty acids, and long-chain polyunsaturated fatty acids</a:t>
            </a:r>
          </a:p>
          <a:p>
            <a:pPr eaLnBrk="1" hangingPunct="1">
              <a:lnSpc>
                <a:spcPct val="110000"/>
              </a:lnSpc>
              <a:spcBef>
                <a:spcPts val="0"/>
              </a:spcBef>
              <a:defRPr/>
            </a:pPr>
            <a:r>
              <a:rPr lang="en-US" sz="2400" dirty="0"/>
              <a:t>Foremilk</a:t>
            </a:r>
          </a:p>
          <a:p>
            <a:pPr lvl="1" eaLnBrk="1" hangingPunct="1">
              <a:lnSpc>
                <a:spcPct val="110000"/>
              </a:lnSpc>
              <a:spcBef>
                <a:spcPts val="0"/>
              </a:spcBef>
              <a:defRPr/>
            </a:pPr>
            <a:r>
              <a:rPr lang="en-US" sz="2000" dirty="0"/>
              <a:t>Milk that accumulates in breast since previous feed</a:t>
            </a:r>
          </a:p>
          <a:p>
            <a:pPr lvl="1" eaLnBrk="1" hangingPunct="1">
              <a:lnSpc>
                <a:spcPct val="110000"/>
              </a:lnSpc>
              <a:spcBef>
                <a:spcPts val="0"/>
              </a:spcBef>
              <a:defRPr/>
            </a:pPr>
            <a:r>
              <a:rPr lang="en-US" sz="2000" dirty="0"/>
              <a:t>Lower fat content (1.5 to 2%) and looks bluish-gray</a:t>
            </a:r>
          </a:p>
          <a:p>
            <a:pPr eaLnBrk="1" hangingPunct="1">
              <a:lnSpc>
                <a:spcPct val="110000"/>
              </a:lnSpc>
              <a:spcBef>
                <a:spcPts val="0"/>
              </a:spcBef>
              <a:defRPr/>
            </a:pPr>
            <a:r>
              <a:rPr lang="en-US" sz="2400" dirty="0"/>
              <a:t>Hindmilk</a:t>
            </a:r>
          </a:p>
          <a:p>
            <a:pPr lvl="1" eaLnBrk="1" hangingPunct="1">
              <a:lnSpc>
                <a:spcPct val="110000"/>
              </a:lnSpc>
              <a:spcBef>
                <a:spcPts val="0"/>
              </a:spcBef>
              <a:defRPr/>
            </a:pPr>
            <a:r>
              <a:rPr lang="en-US" sz="2000" dirty="0"/>
              <a:t>Milk that is secreted during a feed</a:t>
            </a:r>
          </a:p>
          <a:p>
            <a:pPr lvl="1" eaLnBrk="1" hangingPunct="1">
              <a:lnSpc>
                <a:spcPct val="110000"/>
              </a:lnSpc>
              <a:spcBef>
                <a:spcPts val="0"/>
              </a:spcBef>
              <a:defRPr/>
            </a:pPr>
            <a:r>
              <a:rPr lang="en-US" sz="2000" dirty="0"/>
              <a:t>Higher fat content (2-3x more </a:t>
            </a:r>
            <a:r>
              <a:rPr lang="en-US" sz="2000"/>
              <a:t>than foremilk- </a:t>
            </a:r>
            <a:r>
              <a:rPr lang="en-US" sz="2000" dirty="0"/>
              <a:t>5 to 6%) and looks creamy white</a:t>
            </a:r>
          </a:p>
        </p:txBody>
      </p:sp>
      <p:sp>
        <p:nvSpPr>
          <p:cNvPr id="118786" name="Rectangle 2"/>
          <p:cNvSpPr>
            <a:spLocks noGrp="1" noChangeArrowheads="1"/>
          </p:cNvSpPr>
          <p:nvPr>
            <p:ph type="title"/>
          </p:nvPr>
        </p:nvSpPr>
        <p:spPr/>
        <p:txBody>
          <a:bodyPr>
            <a:normAutofit fontScale="90000"/>
          </a:bodyPr>
          <a:lstStyle/>
          <a:p>
            <a:pPr eaLnBrk="1" hangingPunct="1">
              <a:defRPr/>
            </a:pPr>
            <a:r>
              <a:rPr lang="en-US" sz="4000"/>
              <a:t>Human Milk Composition</a:t>
            </a:r>
            <a:br>
              <a:rPr lang="en-US" sz="4000"/>
            </a:br>
            <a:r>
              <a:rPr lang="en-US" sz="4000"/>
              <a:t>Fat</a:t>
            </a:r>
          </a:p>
        </p:txBody>
      </p:sp>
      <p:sp>
        <p:nvSpPr>
          <p:cNvPr id="103428" name="Text Box 4"/>
          <p:cNvSpPr txBox="1">
            <a:spLocks noChangeArrowheads="1"/>
          </p:cNvSpPr>
          <p:nvPr/>
        </p:nvSpPr>
        <p:spPr bwMode="auto">
          <a:xfrm>
            <a:off x="4022725" y="4267200"/>
            <a:ext cx="4054475"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endParaRPr lang="en-US">
              <a:solidFill>
                <a:prstClr val="black"/>
              </a:solidFill>
            </a:endParaRPr>
          </a:p>
        </p:txBody>
      </p:sp>
    </p:spTree>
    <p:extLst>
      <p:ext uri="{BB962C8B-B14F-4D97-AF65-F5344CB8AC3E}">
        <p14:creationId xmlns:p14="http://schemas.microsoft.com/office/powerpoint/2010/main" val="99508271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3" name="Rectangle 3"/>
          <p:cNvSpPr>
            <a:spLocks noGrp="1" noChangeArrowheads="1"/>
          </p:cNvSpPr>
          <p:nvPr>
            <p:ph idx="1"/>
          </p:nvPr>
        </p:nvSpPr>
        <p:spPr>
          <a:xfrm>
            <a:off x="609601" y="2133600"/>
            <a:ext cx="7670800" cy="3992563"/>
          </a:xfrm>
          <a:noFill/>
          <a:extLst>
            <a:ext uri="{909E8E84-426E-40DD-AFC4-6F175D3DCCD1}">
              <a14:hiddenFill xmlns:a14="http://schemas.microsoft.com/office/drawing/2010/main">
                <a:solidFill>
                  <a:srgbClr val="FFFFFF"/>
                </a:solidFill>
              </a14:hiddenFill>
            </a:ext>
          </a:extLst>
        </p:spPr>
        <p:txBody>
          <a:bodyPr>
            <a:normAutofit/>
          </a:bodyPr>
          <a:lstStyle/>
          <a:p>
            <a:r>
              <a:rPr lang="en-US" dirty="0">
                <a:effectLst/>
              </a:rPr>
              <a:t>Fat content increases from the start of a feed (~1.7%)to the end of a feed (~5.5%). </a:t>
            </a:r>
          </a:p>
          <a:p>
            <a:r>
              <a:rPr lang="en-US" dirty="0">
                <a:effectLst/>
              </a:rPr>
              <a:t>Protein content decreases from the start (0.9%) of a feed to the end (0.7%). </a:t>
            </a:r>
          </a:p>
          <a:p>
            <a:endParaRPr lang="en-US" dirty="0">
              <a:effectLst/>
            </a:endParaRPr>
          </a:p>
          <a:p>
            <a:pPr>
              <a:spcBef>
                <a:spcPts val="0"/>
              </a:spcBef>
            </a:pPr>
            <a:r>
              <a:rPr lang="en-US" b="1" dirty="0">
                <a:effectLst/>
              </a:rPr>
              <a:t>Foremilk has less fat </a:t>
            </a:r>
          </a:p>
          <a:p>
            <a:pPr marL="0" indent="0">
              <a:spcBef>
                <a:spcPts val="0"/>
              </a:spcBef>
              <a:buNone/>
            </a:pPr>
            <a:r>
              <a:rPr lang="en-US" b="1" dirty="0"/>
              <a:t>    </a:t>
            </a:r>
            <a:r>
              <a:rPr lang="en-US" b="1" dirty="0">
                <a:effectLst/>
              </a:rPr>
              <a:t>but mor</a:t>
            </a:r>
            <a:r>
              <a:rPr lang="en-US" b="1" dirty="0"/>
              <a:t>e protein </a:t>
            </a:r>
            <a:r>
              <a:rPr lang="en-US" b="1" dirty="0">
                <a:effectLst/>
              </a:rPr>
              <a:t>than </a:t>
            </a:r>
          </a:p>
          <a:p>
            <a:pPr marL="0" indent="0">
              <a:spcBef>
                <a:spcPts val="0"/>
              </a:spcBef>
              <a:buNone/>
            </a:pPr>
            <a:r>
              <a:rPr lang="en-US" b="1" dirty="0">
                <a:effectLst/>
              </a:rPr>
              <a:t>    </a:t>
            </a:r>
            <a:r>
              <a:rPr lang="en-US" b="1" dirty="0" err="1">
                <a:effectLst/>
              </a:rPr>
              <a:t>hindmilk</a:t>
            </a:r>
            <a:r>
              <a:rPr lang="en-US" b="1" dirty="0">
                <a:effectLst/>
              </a:rPr>
              <a:t>.</a:t>
            </a:r>
          </a:p>
          <a:p>
            <a:endParaRPr lang="en-US" b="1" dirty="0">
              <a:effectLst/>
            </a:endParaRPr>
          </a:p>
        </p:txBody>
      </p:sp>
      <p:sp>
        <p:nvSpPr>
          <p:cNvPr id="102402" name="Rectangle 2"/>
          <p:cNvSpPr>
            <a:spLocks noGrp="1" noChangeArrowheads="1"/>
          </p:cNvSpPr>
          <p:nvPr>
            <p:ph type="title"/>
          </p:nvPr>
        </p:nvSpPr>
        <p:spPr>
          <a:noFill/>
          <a:extLst>
            <a:ext uri="{909E8E84-426E-40DD-AFC4-6F175D3DCCD1}">
              <a14:hiddenFill xmlns:a14="http://schemas.microsoft.com/office/drawing/2010/main">
                <a:solidFill>
                  <a:srgbClr val="FFFFFF"/>
                </a:solidFill>
              </a14:hiddenFill>
            </a:ext>
          </a:extLst>
        </p:spPr>
        <p:txBody>
          <a:bodyPr/>
          <a:lstStyle/>
          <a:p>
            <a:r>
              <a:rPr lang="en-US" dirty="0">
                <a:effectLst/>
              </a:rPr>
              <a:t>Human Milk Composition</a:t>
            </a:r>
          </a:p>
        </p:txBody>
      </p:sp>
      <p:graphicFrame>
        <p:nvGraphicFramePr>
          <p:cNvPr id="2" name="Chart 1"/>
          <p:cNvGraphicFramePr/>
          <p:nvPr>
            <p:extLst>
              <p:ext uri="{D42A27DB-BD31-4B8C-83A1-F6EECF244321}">
                <p14:modId xmlns:p14="http://schemas.microsoft.com/office/powerpoint/2010/main" val="2545216909"/>
              </p:ext>
            </p:extLst>
          </p:nvPr>
        </p:nvGraphicFramePr>
        <p:xfrm>
          <a:off x="4191000" y="3352800"/>
          <a:ext cx="4800600" cy="3429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16388885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1" name="Rectangle 3"/>
          <p:cNvSpPr>
            <a:spLocks noGrp="1" noChangeArrowheads="1"/>
          </p:cNvSpPr>
          <p:nvPr>
            <p:ph idx="1"/>
          </p:nvPr>
        </p:nvSpPr>
        <p:spPr>
          <a:xfrm>
            <a:off x="382210" y="2438401"/>
            <a:ext cx="8448205" cy="4114800"/>
          </a:xfrm>
        </p:spPr>
        <p:txBody>
          <a:bodyPr>
            <a:normAutofit/>
          </a:bodyPr>
          <a:lstStyle/>
          <a:p>
            <a:r>
              <a:rPr lang="en-US" sz="3200" dirty="0"/>
              <a:t>Lipid Component</a:t>
            </a:r>
          </a:p>
          <a:p>
            <a:pPr lvl="1"/>
            <a:r>
              <a:rPr lang="en-US" sz="2800" dirty="0"/>
              <a:t>Milk fat globule</a:t>
            </a:r>
          </a:p>
          <a:p>
            <a:pPr lvl="2"/>
            <a:r>
              <a:rPr lang="en-US" sz="2400" dirty="0"/>
              <a:t>Forms with lipid secretion from apical mammary epithelial cell and envelopment in its plasma membrane</a:t>
            </a:r>
          </a:p>
          <a:p>
            <a:pPr lvl="2"/>
            <a:r>
              <a:rPr lang="en-US" sz="2400" dirty="0"/>
              <a:t>Also contains proteins, growth factors, and vitamins</a:t>
            </a:r>
          </a:p>
          <a:p>
            <a:pPr lvl="2"/>
            <a:r>
              <a:rPr lang="en-US" sz="2400" dirty="0" err="1"/>
              <a:t>Mucins</a:t>
            </a:r>
            <a:r>
              <a:rPr lang="en-US" sz="2400" dirty="0"/>
              <a:t> on the globule membrane adhere to viruses and bacteria to aid in elimination from body</a:t>
            </a:r>
          </a:p>
          <a:p>
            <a:pPr lvl="2"/>
            <a:endParaRPr lang="en-US" dirty="0"/>
          </a:p>
          <a:p>
            <a:pPr lvl="1"/>
            <a:endParaRPr lang="en-US" dirty="0"/>
          </a:p>
          <a:p>
            <a:endParaRPr lang="en-US" dirty="0"/>
          </a:p>
        </p:txBody>
      </p:sp>
      <p:sp>
        <p:nvSpPr>
          <p:cNvPr id="119810" name="Rectangle 2"/>
          <p:cNvSpPr>
            <a:spLocks noGrp="1" noChangeArrowheads="1"/>
          </p:cNvSpPr>
          <p:nvPr>
            <p:ph type="title"/>
          </p:nvPr>
        </p:nvSpPr>
        <p:spPr>
          <a:xfrm>
            <a:off x="381000" y="457200"/>
            <a:ext cx="8229600" cy="1252728"/>
          </a:xfrm>
        </p:spPr>
        <p:txBody>
          <a:bodyPr>
            <a:normAutofit fontScale="90000"/>
          </a:bodyPr>
          <a:lstStyle/>
          <a:p>
            <a:r>
              <a:rPr lang="en-US" dirty="0"/>
              <a:t>Human Milk Composition</a:t>
            </a:r>
            <a:br>
              <a:rPr lang="en-US" dirty="0"/>
            </a:br>
            <a:r>
              <a:rPr lang="en-US" dirty="0"/>
              <a:t>Fat</a:t>
            </a:r>
          </a:p>
        </p:txBody>
      </p:sp>
    </p:spTree>
    <p:extLst>
      <p:ext uri="{BB962C8B-B14F-4D97-AF65-F5344CB8AC3E}">
        <p14:creationId xmlns:p14="http://schemas.microsoft.com/office/powerpoint/2010/main" val="7248361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1" name="Rectangle 3"/>
          <p:cNvSpPr>
            <a:spLocks noGrp="1" noChangeArrowheads="1"/>
          </p:cNvSpPr>
          <p:nvPr>
            <p:ph idx="1"/>
          </p:nvPr>
        </p:nvSpPr>
        <p:spPr>
          <a:xfrm>
            <a:off x="339240" y="2286000"/>
            <a:ext cx="8448205" cy="4267200"/>
          </a:xfrm>
        </p:spPr>
        <p:txBody>
          <a:bodyPr>
            <a:noAutofit/>
          </a:bodyPr>
          <a:lstStyle/>
          <a:p>
            <a:pPr eaLnBrk="1" hangingPunct="1">
              <a:defRPr/>
            </a:pPr>
            <a:r>
              <a:rPr lang="en-US" sz="3200" dirty="0"/>
              <a:t>Lipid Component</a:t>
            </a:r>
          </a:p>
          <a:p>
            <a:pPr lvl="1" eaLnBrk="1" hangingPunct="1">
              <a:defRPr/>
            </a:pPr>
            <a:r>
              <a:rPr lang="en-US" sz="2800" dirty="0"/>
              <a:t>Bile salt-stimulated </a:t>
            </a:r>
            <a:r>
              <a:rPr lang="en-US" sz="2800" b="1" dirty="0"/>
              <a:t>lipase</a:t>
            </a:r>
          </a:p>
          <a:p>
            <a:pPr lvl="2" eaLnBrk="1" hangingPunct="1">
              <a:defRPr/>
            </a:pPr>
            <a:r>
              <a:rPr lang="en-US" sz="2400" dirty="0"/>
              <a:t>Acts on triglycerides to produce free fatty acids and 2-monoglycerides</a:t>
            </a:r>
          </a:p>
          <a:p>
            <a:pPr lvl="2" eaLnBrk="1" hangingPunct="1">
              <a:defRPr/>
            </a:pPr>
            <a:r>
              <a:rPr lang="en-US" sz="2400" dirty="0"/>
              <a:t>Prevents fatty acids from forming soaps with minerals</a:t>
            </a:r>
          </a:p>
          <a:p>
            <a:pPr lvl="2" eaLnBrk="1" hangingPunct="1">
              <a:defRPr/>
            </a:pPr>
            <a:r>
              <a:rPr lang="en-US" sz="2400" b="1" dirty="0"/>
              <a:t>Results in superior absorption of fat and minerals</a:t>
            </a:r>
          </a:p>
          <a:p>
            <a:pPr lvl="2" eaLnBrk="1" hangingPunct="1">
              <a:defRPr/>
            </a:pPr>
            <a:r>
              <a:rPr lang="en-US" sz="2400" b="1" dirty="0"/>
              <a:t>Not present in formula</a:t>
            </a:r>
          </a:p>
          <a:p>
            <a:pPr lvl="1" eaLnBrk="1" hangingPunct="1">
              <a:defRPr/>
            </a:pPr>
            <a:endParaRPr lang="en-US" sz="3200" dirty="0"/>
          </a:p>
          <a:p>
            <a:pPr eaLnBrk="1" hangingPunct="1">
              <a:defRPr/>
            </a:pPr>
            <a:endParaRPr lang="en-US" sz="3200" dirty="0"/>
          </a:p>
        </p:txBody>
      </p:sp>
      <p:sp>
        <p:nvSpPr>
          <p:cNvPr id="119810" name="Rectangle 2"/>
          <p:cNvSpPr>
            <a:spLocks noGrp="1" noChangeArrowheads="1"/>
          </p:cNvSpPr>
          <p:nvPr>
            <p:ph type="title"/>
          </p:nvPr>
        </p:nvSpPr>
        <p:spPr/>
        <p:txBody>
          <a:bodyPr>
            <a:noAutofit/>
          </a:bodyPr>
          <a:lstStyle/>
          <a:p>
            <a:pPr eaLnBrk="1" hangingPunct="1">
              <a:defRPr/>
            </a:pPr>
            <a:r>
              <a:rPr lang="en-US" sz="4000" dirty="0"/>
              <a:t>Human Milk Composition</a:t>
            </a:r>
            <a:br>
              <a:rPr lang="en-US" sz="4000" dirty="0"/>
            </a:br>
            <a:r>
              <a:rPr lang="en-US" sz="4000" dirty="0"/>
              <a:t>Fat</a:t>
            </a:r>
          </a:p>
        </p:txBody>
      </p:sp>
    </p:spTree>
    <p:extLst>
      <p:ext uri="{BB962C8B-B14F-4D97-AF65-F5344CB8AC3E}">
        <p14:creationId xmlns:p14="http://schemas.microsoft.com/office/powerpoint/2010/main" val="48200224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1" name="Rectangle 3"/>
          <p:cNvSpPr>
            <a:spLocks noGrp="1" noChangeArrowheads="1"/>
          </p:cNvSpPr>
          <p:nvPr>
            <p:ph idx="1"/>
          </p:nvPr>
        </p:nvSpPr>
        <p:spPr>
          <a:xfrm>
            <a:off x="287677" y="2209800"/>
            <a:ext cx="8611489" cy="4495800"/>
          </a:xfrm>
        </p:spPr>
        <p:txBody>
          <a:bodyPr>
            <a:normAutofit fontScale="92500" lnSpcReduction="20000"/>
          </a:bodyPr>
          <a:lstStyle/>
          <a:p>
            <a:pPr eaLnBrk="1" hangingPunct="1">
              <a:spcBef>
                <a:spcPts val="600"/>
              </a:spcBef>
              <a:spcAft>
                <a:spcPts val="600"/>
              </a:spcAft>
              <a:defRPr/>
            </a:pPr>
            <a:r>
              <a:rPr lang="en-US" sz="3200" dirty="0"/>
              <a:t>Lipid Component</a:t>
            </a:r>
          </a:p>
          <a:p>
            <a:pPr lvl="1" eaLnBrk="1" hangingPunct="1">
              <a:spcBef>
                <a:spcPts val="600"/>
              </a:spcBef>
              <a:spcAft>
                <a:spcPts val="600"/>
              </a:spcAft>
              <a:defRPr/>
            </a:pPr>
            <a:r>
              <a:rPr lang="en-US" sz="2800" dirty="0"/>
              <a:t>Abundance of essential fatty acids (linoleic and linolenic acids)</a:t>
            </a:r>
            <a:endParaRPr lang="en-US" sz="2600" dirty="0"/>
          </a:p>
          <a:p>
            <a:pPr lvl="2" eaLnBrk="1" hangingPunct="1">
              <a:spcBef>
                <a:spcPts val="600"/>
              </a:spcBef>
              <a:spcAft>
                <a:spcPts val="600"/>
              </a:spcAft>
              <a:defRPr/>
            </a:pPr>
            <a:r>
              <a:rPr lang="en-US" sz="2400" dirty="0"/>
              <a:t>Most exist as triacylglycerols and phospholipids</a:t>
            </a:r>
          </a:p>
          <a:p>
            <a:pPr lvl="3" eaLnBrk="1" hangingPunct="1">
              <a:spcBef>
                <a:spcPts val="600"/>
              </a:spcBef>
              <a:spcAft>
                <a:spcPts val="600"/>
              </a:spcAft>
              <a:defRPr/>
            </a:pPr>
            <a:r>
              <a:rPr lang="en-US" sz="2200" dirty="0"/>
              <a:t>167 fatty acids have been identified in human milk</a:t>
            </a:r>
          </a:p>
          <a:p>
            <a:pPr lvl="2" eaLnBrk="1" hangingPunct="1">
              <a:spcBef>
                <a:spcPts val="600"/>
              </a:spcBef>
              <a:spcAft>
                <a:spcPts val="600"/>
              </a:spcAft>
              <a:defRPr/>
            </a:pPr>
            <a:r>
              <a:rPr lang="en-US" sz="2400" dirty="0"/>
              <a:t>Unique long chain polyunsaturated fatty acids (including omega-3 fatty acids DHA and ARA)</a:t>
            </a:r>
          </a:p>
          <a:p>
            <a:pPr lvl="3">
              <a:spcBef>
                <a:spcPts val="600"/>
              </a:spcBef>
              <a:spcAft>
                <a:spcPts val="600"/>
              </a:spcAft>
              <a:defRPr/>
            </a:pPr>
            <a:r>
              <a:rPr lang="en-US" sz="2200" dirty="0"/>
              <a:t>Term infants are able to convert long chain polyunsaturated fatty acids to DHA and ARA so the addition of these to term formulas may be unnecessary but is likely useful for preterm infants who cannot convert them.</a:t>
            </a:r>
          </a:p>
          <a:p>
            <a:pPr lvl="2" eaLnBrk="1" hangingPunct="1">
              <a:spcBef>
                <a:spcPts val="600"/>
              </a:spcBef>
              <a:spcAft>
                <a:spcPts val="600"/>
              </a:spcAft>
              <a:defRPr/>
            </a:pPr>
            <a:r>
              <a:rPr lang="en-US" sz="2400" dirty="0"/>
              <a:t>Cholesterol is also present in significant quantities</a:t>
            </a:r>
          </a:p>
        </p:txBody>
      </p:sp>
      <p:sp>
        <p:nvSpPr>
          <p:cNvPr id="119810" name="Rectangle 2"/>
          <p:cNvSpPr>
            <a:spLocks noGrp="1" noChangeArrowheads="1"/>
          </p:cNvSpPr>
          <p:nvPr>
            <p:ph type="title"/>
          </p:nvPr>
        </p:nvSpPr>
        <p:spPr/>
        <p:txBody>
          <a:bodyPr>
            <a:noAutofit/>
          </a:bodyPr>
          <a:lstStyle/>
          <a:p>
            <a:pPr eaLnBrk="1" hangingPunct="1">
              <a:defRPr/>
            </a:pPr>
            <a:r>
              <a:rPr lang="en-US" sz="4000" dirty="0"/>
              <a:t>Human Milk Composition</a:t>
            </a:r>
            <a:br>
              <a:rPr lang="en-US" sz="4000" dirty="0"/>
            </a:br>
            <a:r>
              <a:rPr lang="en-US" sz="4000" dirty="0"/>
              <a:t>Fat</a:t>
            </a:r>
          </a:p>
        </p:txBody>
      </p:sp>
    </p:spTree>
    <p:extLst>
      <p:ext uri="{BB962C8B-B14F-4D97-AF65-F5344CB8AC3E}">
        <p14:creationId xmlns:p14="http://schemas.microsoft.com/office/powerpoint/2010/main" val="370695768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5" name="Rectangle 3"/>
          <p:cNvSpPr>
            <a:spLocks noGrp="1" noChangeArrowheads="1"/>
          </p:cNvSpPr>
          <p:nvPr>
            <p:ph idx="1"/>
          </p:nvPr>
        </p:nvSpPr>
        <p:spPr>
          <a:xfrm>
            <a:off x="872067" y="2362200"/>
            <a:ext cx="7408333" cy="4038600"/>
          </a:xfrm>
        </p:spPr>
        <p:txBody>
          <a:bodyPr>
            <a:normAutofit/>
          </a:bodyPr>
          <a:lstStyle/>
          <a:p>
            <a:pPr eaLnBrk="1" hangingPunct="1">
              <a:defRPr/>
            </a:pPr>
            <a:r>
              <a:rPr lang="en-US" sz="2400" dirty="0"/>
              <a:t>Human milk contains 9g protein/L (whey and casein)</a:t>
            </a:r>
          </a:p>
          <a:p>
            <a:pPr lvl="1">
              <a:defRPr/>
            </a:pPr>
            <a:r>
              <a:rPr lang="en-US" sz="2000" dirty="0"/>
              <a:t>Less than in other animal milks</a:t>
            </a:r>
          </a:p>
          <a:p>
            <a:pPr>
              <a:defRPr/>
            </a:pPr>
            <a:r>
              <a:rPr lang="en-US" dirty="0"/>
              <a:t>Whey proteins consist primarily of </a:t>
            </a:r>
            <a:r>
              <a:rPr lang="el-GR" dirty="0"/>
              <a:t>α</a:t>
            </a:r>
            <a:r>
              <a:rPr lang="en-US" dirty="0"/>
              <a:t>-</a:t>
            </a:r>
            <a:r>
              <a:rPr lang="en-US" dirty="0" err="1"/>
              <a:t>lactalbumin</a:t>
            </a:r>
            <a:r>
              <a:rPr lang="en-US" dirty="0"/>
              <a:t> without </a:t>
            </a:r>
            <a:r>
              <a:rPr lang="el-GR" dirty="0"/>
              <a:t>β</a:t>
            </a:r>
            <a:r>
              <a:rPr lang="en-US" dirty="0"/>
              <a:t>-</a:t>
            </a:r>
            <a:r>
              <a:rPr lang="en-US" dirty="0" err="1"/>
              <a:t>lactalbumin</a:t>
            </a:r>
            <a:endParaRPr lang="en-US" dirty="0"/>
          </a:p>
          <a:p>
            <a:pPr lvl="1">
              <a:defRPr/>
            </a:pPr>
            <a:r>
              <a:rPr lang="en-US" sz="2000" dirty="0"/>
              <a:t>Cow milk whey contains </a:t>
            </a:r>
            <a:r>
              <a:rPr lang="el-GR" sz="2000" dirty="0"/>
              <a:t>β</a:t>
            </a:r>
            <a:r>
              <a:rPr lang="en-US" sz="2000" dirty="0"/>
              <a:t>-</a:t>
            </a:r>
            <a:r>
              <a:rPr lang="en-US" sz="2000" dirty="0" err="1"/>
              <a:t>lactalbumin</a:t>
            </a:r>
            <a:r>
              <a:rPr lang="en-US" sz="2000" dirty="0"/>
              <a:t> to which infants can become intolerant</a:t>
            </a:r>
          </a:p>
          <a:p>
            <a:pPr eaLnBrk="1" hangingPunct="1">
              <a:defRPr/>
            </a:pPr>
            <a:r>
              <a:rPr lang="en-US" sz="2400" dirty="0"/>
              <a:t>Contains less casein than other milks</a:t>
            </a:r>
          </a:p>
          <a:p>
            <a:pPr eaLnBrk="1" hangingPunct="1">
              <a:defRPr/>
            </a:pPr>
            <a:r>
              <a:rPr lang="en-US" sz="2400" dirty="0"/>
              <a:t>Provides 80% of milk’s nitrogen</a:t>
            </a:r>
          </a:p>
          <a:p>
            <a:pPr lvl="1">
              <a:defRPr/>
            </a:pPr>
            <a:r>
              <a:rPr lang="en-US" sz="2000" dirty="0"/>
              <a:t>Protein content declines over 2-4 weeks but then is constant until weaning</a:t>
            </a:r>
          </a:p>
          <a:p>
            <a:pPr eaLnBrk="1" hangingPunct="1">
              <a:defRPr/>
            </a:pPr>
            <a:endParaRPr lang="en-US" sz="2800" dirty="0"/>
          </a:p>
        </p:txBody>
      </p:sp>
      <p:sp>
        <p:nvSpPr>
          <p:cNvPr id="115714" name="Rectangle 2"/>
          <p:cNvSpPr>
            <a:spLocks noGrp="1" noChangeArrowheads="1"/>
          </p:cNvSpPr>
          <p:nvPr>
            <p:ph type="title"/>
          </p:nvPr>
        </p:nvSpPr>
        <p:spPr/>
        <p:txBody>
          <a:bodyPr>
            <a:normAutofit fontScale="90000"/>
          </a:bodyPr>
          <a:lstStyle/>
          <a:p>
            <a:pPr eaLnBrk="1" hangingPunct="1">
              <a:defRPr/>
            </a:pPr>
            <a:r>
              <a:rPr lang="en-US" dirty="0"/>
              <a:t>Human Milk Composition</a:t>
            </a:r>
            <a:br>
              <a:rPr lang="en-US" dirty="0"/>
            </a:br>
            <a:r>
              <a:rPr lang="en-US" dirty="0"/>
              <a:t>Protein</a:t>
            </a:r>
          </a:p>
        </p:txBody>
      </p:sp>
    </p:spTree>
    <p:extLst>
      <p:ext uri="{BB962C8B-B14F-4D97-AF65-F5344CB8AC3E}">
        <p14:creationId xmlns:p14="http://schemas.microsoft.com/office/powerpoint/2010/main" val="343763022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Content Placeholder 2"/>
          <p:cNvSpPr>
            <a:spLocks noGrp="1"/>
          </p:cNvSpPr>
          <p:nvPr>
            <p:ph idx="1"/>
          </p:nvPr>
        </p:nvSpPr>
        <p:spPr>
          <a:xfrm>
            <a:off x="2362200" y="2590800"/>
            <a:ext cx="4648200" cy="3962400"/>
          </a:xfrm>
        </p:spPr>
        <p:txBody>
          <a:bodyPr/>
          <a:lstStyle/>
          <a:p>
            <a:pPr eaLnBrk="1" hangingPunct="1"/>
            <a:r>
              <a:rPr lang="en-US" dirty="0"/>
              <a:t>Colostrum</a:t>
            </a:r>
          </a:p>
          <a:p>
            <a:pPr lvl="1" eaLnBrk="1" hangingPunct="1"/>
            <a:r>
              <a:rPr lang="en-US" dirty="0"/>
              <a:t>90/10 ratio of whey/casein</a:t>
            </a:r>
          </a:p>
          <a:p>
            <a:pPr eaLnBrk="1" hangingPunct="1"/>
            <a:r>
              <a:rPr lang="en-US" b="1" dirty="0"/>
              <a:t>Mature Milk</a:t>
            </a:r>
          </a:p>
          <a:p>
            <a:pPr lvl="1" eaLnBrk="1" hangingPunct="1"/>
            <a:r>
              <a:rPr lang="en-US" b="1" dirty="0"/>
              <a:t>70/30 ratio of whey/casein</a:t>
            </a:r>
          </a:p>
          <a:p>
            <a:pPr eaLnBrk="1" hangingPunct="1"/>
            <a:r>
              <a:rPr lang="en-US" dirty="0"/>
              <a:t>Late Lactation</a:t>
            </a:r>
          </a:p>
          <a:p>
            <a:pPr lvl="1" eaLnBrk="1" hangingPunct="1"/>
            <a:r>
              <a:rPr lang="en-US" dirty="0"/>
              <a:t>50/50 ratio of whey/casein</a:t>
            </a:r>
          </a:p>
          <a:p>
            <a:pPr eaLnBrk="1" hangingPunct="1"/>
            <a:r>
              <a:rPr lang="en-US" b="1" dirty="0"/>
              <a:t>Cow Milk</a:t>
            </a:r>
          </a:p>
          <a:p>
            <a:pPr lvl="1" eaLnBrk="1" hangingPunct="1"/>
            <a:r>
              <a:rPr lang="en-US" b="1" dirty="0"/>
              <a:t>18/82 ratio of whey/casein</a:t>
            </a:r>
          </a:p>
        </p:txBody>
      </p:sp>
      <p:sp>
        <p:nvSpPr>
          <p:cNvPr id="2" name="Title 1"/>
          <p:cNvSpPr>
            <a:spLocks noGrp="1"/>
          </p:cNvSpPr>
          <p:nvPr>
            <p:ph type="title"/>
          </p:nvPr>
        </p:nvSpPr>
        <p:spPr>
          <a:xfrm>
            <a:off x="990600" y="533400"/>
            <a:ext cx="7296150" cy="1143000"/>
          </a:xfrm>
        </p:spPr>
        <p:txBody>
          <a:bodyPr>
            <a:noAutofit/>
          </a:bodyPr>
          <a:lstStyle/>
          <a:p>
            <a:pPr eaLnBrk="1" hangingPunct="1">
              <a:defRPr/>
            </a:pPr>
            <a:r>
              <a:rPr lang="en-US" sz="4000" dirty="0"/>
              <a:t>Human Milk Composition</a:t>
            </a:r>
            <a:br>
              <a:rPr lang="en-US" sz="4000" dirty="0"/>
            </a:br>
            <a:r>
              <a:rPr lang="en-US" sz="4000" dirty="0"/>
              <a:t>Protein</a:t>
            </a:r>
          </a:p>
        </p:txBody>
      </p:sp>
    </p:spTree>
    <p:extLst>
      <p:ext uri="{BB962C8B-B14F-4D97-AF65-F5344CB8AC3E}">
        <p14:creationId xmlns:p14="http://schemas.microsoft.com/office/powerpoint/2010/main" val="21846328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5" name="Rectangle 3"/>
          <p:cNvSpPr>
            <a:spLocks noGrp="1" noChangeArrowheads="1"/>
          </p:cNvSpPr>
          <p:nvPr>
            <p:ph idx="1"/>
          </p:nvPr>
        </p:nvSpPr>
        <p:spPr>
          <a:xfrm>
            <a:off x="838200" y="1981200"/>
            <a:ext cx="7408333" cy="4648200"/>
          </a:xfrm>
        </p:spPr>
        <p:txBody>
          <a:bodyPr>
            <a:normAutofit fontScale="92500" lnSpcReduction="10000"/>
          </a:bodyPr>
          <a:lstStyle/>
          <a:p>
            <a:pPr eaLnBrk="1" hangingPunct="1">
              <a:lnSpc>
                <a:spcPct val="120000"/>
              </a:lnSpc>
              <a:spcBef>
                <a:spcPts val="0"/>
              </a:spcBef>
              <a:defRPr/>
            </a:pPr>
            <a:r>
              <a:rPr lang="en-US" sz="2800" dirty="0"/>
              <a:t>Whey (70%)</a:t>
            </a:r>
          </a:p>
          <a:p>
            <a:pPr lvl="1" eaLnBrk="1" hangingPunct="1">
              <a:lnSpc>
                <a:spcPct val="120000"/>
              </a:lnSpc>
              <a:spcBef>
                <a:spcPts val="0"/>
              </a:spcBef>
              <a:defRPr/>
            </a:pPr>
            <a:r>
              <a:rPr lang="en-US" sz="2600" dirty="0">
                <a:cs typeface="Arial" charset="0"/>
              </a:rPr>
              <a:t>Contains water, electrolytes, and proteins</a:t>
            </a:r>
          </a:p>
          <a:p>
            <a:pPr lvl="2" eaLnBrk="1" hangingPunct="1">
              <a:lnSpc>
                <a:spcPct val="120000"/>
              </a:lnSpc>
              <a:spcBef>
                <a:spcPts val="0"/>
              </a:spcBef>
              <a:defRPr/>
            </a:pPr>
            <a:r>
              <a:rPr lang="el-GR" sz="2200" dirty="0">
                <a:cs typeface="Arial" charset="0"/>
              </a:rPr>
              <a:t>α</a:t>
            </a:r>
            <a:r>
              <a:rPr lang="en-US" sz="2200" dirty="0"/>
              <a:t>-lactalbumin, albumin, lactoferrin, immunoglobulins, enzymes (e.g., lysozyme), growth factors, and hormones</a:t>
            </a:r>
          </a:p>
          <a:p>
            <a:pPr lvl="1" eaLnBrk="1" hangingPunct="1">
              <a:lnSpc>
                <a:spcPct val="120000"/>
              </a:lnSpc>
              <a:spcBef>
                <a:spcPts val="0"/>
              </a:spcBef>
              <a:defRPr/>
            </a:pPr>
            <a:r>
              <a:rPr lang="en-US" sz="2600" dirty="0"/>
              <a:t>Remains in solution after acidification</a:t>
            </a:r>
          </a:p>
          <a:p>
            <a:pPr lvl="1" eaLnBrk="1" hangingPunct="1">
              <a:lnSpc>
                <a:spcPct val="120000"/>
              </a:lnSpc>
              <a:spcBef>
                <a:spcPts val="0"/>
              </a:spcBef>
              <a:defRPr/>
            </a:pPr>
            <a:r>
              <a:rPr lang="en-US" sz="2600" dirty="0"/>
              <a:t>Lactoferrin, lysozyme, and sIgA resist proteolytic digestion and line the GI tract to provide host defense</a:t>
            </a:r>
          </a:p>
          <a:p>
            <a:pPr lvl="2" eaLnBrk="1" hangingPunct="1">
              <a:lnSpc>
                <a:spcPct val="120000"/>
              </a:lnSpc>
              <a:spcBef>
                <a:spcPts val="0"/>
              </a:spcBef>
              <a:defRPr/>
            </a:pPr>
            <a:r>
              <a:rPr lang="en-US" sz="2200" dirty="0"/>
              <a:t>Present only in human milk</a:t>
            </a:r>
          </a:p>
          <a:p>
            <a:pPr lvl="1" eaLnBrk="1" hangingPunct="1">
              <a:lnSpc>
                <a:spcPct val="120000"/>
              </a:lnSpc>
              <a:spcBef>
                <a:spcPts val="0"/>
              </a:spcBef>
              <a:defRPr/>
            </a:pPr>
            <a:r>
              <a:rPr lang="en-US" sz="2600" dirty="0"/>
              <a:t>Generally more easily digested and associated with more rapid gastric emptying</a:t>
            </a:r>
          </a:p>
          <a:p>
            <a:pPr eaLnBrk="1" hangingPunct="1">
              <a:lnSpc>
                <a:spcPct val="120000"/>
              </a:lnSpc>
              <a:spcBef>
                <a:spcPts val="0"/>
              </a:spcBef>
              <a:defRPr/>
            </a:pPr>
            <a:endParaRPr lang="en-US" sz="2100" dirty="0"/>
          </a:p>
        </p:txBody>
      </p:sp>
      <p:sp>
        <p:nvSpPr>
          <p:cNvPr id="105474" name="Rectangle 2"/>
          <p:cNvSpPr>
            <a:spLocks noGrp="1" noChangeArrowheads="1"/>
          </p:cNvSpPr>
          <p:nvPr>
            <p:ph type="title"/>
          </p:nvPr>
        </p:nvSpPr>
        <p:spPr/>
        <p:txBody>
          <a:bodyPr>
            <a:noAutofit/>
          </a:bodyPr>
          <a:lstStyle/>
          <a:p>
            <a:pPr eaLnBrk="1" hangingPunct="1">
              <a:defRPr/>
            </a:pPr>
            <a:r>
              <a:rPr lang="en-US" sz="4000" dirty="0"/>
              <a:t>Human Milk Composition</a:t>
            </a:r>
            <a:br>
              <a:rPr lang="en-US" sz="4000" dirty="0"/>
            </a:br>
            <a:r>
              <a:rPr lang="en-US" sz="4000" dirty="0"/>
              <a:t>Protein</a:t>
            </a:r>
          </a:p>
        </p:txBody>
      </p:sp>
    </p:spTree>
    <p:extLst>
      <p:ext uri="{BB962C8B-B14F-4D97-AF65-F5344CB8AC3E}">
        <p14:creationId xmlns:p14="http://schemas.microsoft.com/office/powerpoint/2010/main" val="187004030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2209800"/>
            <a:ext cx="7408333" cy="4267200"/>
          </a:xfrm>
        </p:spPr>
        <p:txBody>
          <a:bodyPr>
            <a:normAutofit fontScale="92500" lnSpcReduction="20000"/>
          </a:bodyPr>
          <a:lstStyle/>
          <a:p>
            <a:r>
              <a:rPr lang="en-US" dirty="0"/>
              <a:t>Lactoferrin </a:t>
            </a:r>
          </a:p>
          <a:p>
            <a:pPr lvl="1"/>
            <a:r>
              <a:rPr lang="en-US" dirty="0"/>
              <a:t>Transports and promotes the absorption of iron</a:t>
            </a:r>
          </a:p>
          <a:p>
            <a:pPr lvl="1"/>
            <a:r>
              <a:rPr lang="en-US" dirty="0"/>
              <a:t>Inhibits the growth of iron-dependent bacteria in the gastrointestinal tract such as </a:t>
            </a:r>
            <a:r>
              <a:rPr lang="en-US" dirty="0" err="1"/>
              <a:t>coliforms</a:t>
            </a:r>
            <a:r>
              <a:rPr lang="en-US" dirty="0"/>
              <a:t> and yeast</a:t>
            </a:r>
          </a:p>
          <a:p>
            <a:r>
              <a:rPr lang="en-US" dirty="0" err="1"/>
              <a:t>Lysozyme</a:t>
            </a:r>
            <a:endParaRPr lang="en-US" dirty="0"/>
          </a:p>
          <a:p>
            <a:pPr lvl="1"/>
            <a:r>
              <a:rPr lang="en-US" dirty="0"/>
              <a:t>Enzyme that protects the infant against E. Coli and Salmonella</a:t>
            </a:r>
          </a:p>
          <a:p>
            <a:pPr lvl="1"/>
            <a:r>
              <a:rPr lang="en-US" dirty="0"/>
              <a:t>Promotes the growth of healthy intestinal flora and has anti-inflammatory functions</a:t>
            </a:r>
          </a:p>
          <a:p>
            <a:r>
              <a:rPr lang="en-US" dirty="0"/>
              <a:t>Secretory IgA</a:t>
            </a:r>
          </a:p>
          <a:p>
            <a:pPr lvl="1"/>
            <a:r>
              <a:rPr lang="en-US" dirty="0"/>
              <a:t>Primary Ig in breastmilk </a:t>
            </a:r>
          </a:p>
          <a:p>
            <a:pPr lvl="1"/>
            <a:r>
              <a:rPr lang="en-US" dirty="0"/>
              <a:t>Protects the infant from viruses and bacteria, specifically those to which the baby, mom, and family are exposed </a:t>
            </a:r>
          </a:p>
          <a:p>
            <a:pPr lvl="1"/>
            <a:r>
              <a:rPr lang="en-US" dirty="0"/>
              <a:t>Helps protect against E. Coli</a:t>
            </a:r>
          </a:p>
          <a:p>
            <a:endParaRPr lang="en-US" dirty="0"/>
          </a:p>
          <a:p>
            <a:endParaRPr lang="en-US" dirty="0"/>
          </a:p>
        </p:txBody>
      </p:sp>
      <p:sp>
        <p:nvSpPr>
          <p:cNvPr id="3" name="Title 2"/>
          <p:cNvSpPr>
            <a:spLocks noGrp="1"/>
          </p:cNvSpPr>
          <p:nvPr>
            <p:ph type="title"/>
          </p:nvPr>
        </p:nvSpPr>
        <p:spPr/>
        <p:txBody>
          <a:bodyPr>
            <a:normAutofit fontScale="90000"/>
          </a:bodyPr>
          <a:lstStyle/>
          <a:p>
            <a:r>
              <a:rPr lang="en-US" dirty="0"/>
              <a:t>Human Milk Composition</a:t>
            </a:r>
            <a:br>
              <a:rPr lang="en-US" dirty="0"/>
            </a:br>
            <a:r>
              <a:rPr lang="en-US" dirty="0"/>
              <a:t>Protein- Whey</a:t>
            </a:r>
          </a:p>
        </p:txBody>
      </p:sp>
    </p:spTree>
    <p:extLst>
      <p:ext uri="{BB962C8B-B14F-4D97-AF65-F5344CB8AC3E}">
        <p14:creationId xmlns:p14="http://schemas.microsoft.com/office/powerpoint/2010/main" val="29232930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7" name="Rectangle 3"/>
          <p:cNvSpPr>
            <a:spLocks noGrp="1" noChangeArrowheads="1"/>
          </p:cNvSpPr>
          <p:nvPr>
            <p:ph idx="1"/>
          </p:nvPr>
        </p:nvSpPr>
        <p:spPr>
          <a:xfrm>
            <a:off x="457200" y="2133600"/>
            <a:ext cx="8229600" cy="4267200"/>
          </a:xfrm>
        </p:spPr>
        <p:txBody>
          <a:bodyPr/>
          <a:lstStyle/>
          <a:p>
            <a:pPr eaLnBrk="1" hangingPunct="1">
              <a:defRPr/>
            </a:pPr>
            <a:r>
              <a:rPr lang="en-US" sz="2800" dirty="0"/>
              <a:t>Mammary tissue</a:t>
            </a:r>
          </a:p>
          <a:p>
            <a:pPr lvl="1" eaLnBrk="1" hangingPunct="1">
              <a:defRPr/>
            </a:pPr>
            <a:r>
              <a:rPr lang="en-US" sz="2400" dirty="0"/>
              <a:t>Alveoli</a:t>
            </a:r>
          </a:p>
          <a:p>
            <a:pPr lvl="2" eaLnBrk="1" hangingPunct="1">
              <a:defRPr/>
            </a:pPr>
            <a:r>
              <a:rPr lang="en-US" sz="2000" dirty="0"/>
              <a:t>Small sacs of milk secreting and storing cells clustered into lobules</a:t>
            </a:r>
          </a:p>
          <a:p>
            <a:pPr lvl="2" eaLnBrk="1" hangingPunct="1">
              <a:defRPr/>
            </a:pPr>
            <a:r>
              <a:rPr lang="en-US" sz="2000" dirty="0"/>
              <a:t>Surrounded by myoepithelial cells which contract in response to oxytocin for milk ejection</a:t>
            </a:r>
          </a:p>
          <a:p>
            <a:pPr lvl="1" eaLnBrk="1" hangingPunct="1">
              <a:defRPr/>
            </a:pPr>
            <a:r>
              <a:rPr lang="en-US" sz="2400" dirty="0"/>
              <a:t>Ducts</a:t>
            </a:r>
          </a:p>
          <a:p>
            <a:pPr lvl="2" eaLnBrk="1" hangingPunct="1">
              <a:defRPr/>
            </a:pPr>
            <a:r>
              <a:rPr lang="en-US" sz="2000" dirty="0"/>
              <a:t>Connect lobules to form distinct mammary lobe</a:t>
            </a:r>
          </a:p>
          <a:p>
            <a:pPr lvl="2" eaLnBrk="1" hangingPunct="1">
              <a:defRPr/>
            </a:pPr>
            <a:r>
              <a:rPr lang="en-US" sz="2000" dirty="0"/>
              <a:t>Then connect lobes to end at the galactophore</a:t>
            </a:r>
          </a:p>
          <a:p>
            <a:pPr lvl="2" eaLnBrk="1" hangingPunct="1">
              <a:defRPr/>
            </a:pPr>
            <a:r>
              <a:rPr lang="en-US" sz="2000" dirty="0"/>
              <a:t>Ducts beneath areola become fuller due to oxytocin during a feed</a:t>
            </a:r>
          </a:p>
          <a:p>
            <a:pPr lvl="2" eaLnBrk="1" hangingPunct="1">
              <a:defRPr/>
            </a:pPr>
            <a:r>
              <a:rPr lang="en-US" sz="2000" dirty="0"/>
              <a:t>Number is not related to milk production</a:t>
            </a:r>
          </a:p>
          <a:p>
            <a:pPr eaLnBrk="1" hangingPunct="1">
              <a:defRPr/>
            </a:pPr>
            <a:endParaRPr lang="en-US" sz="2800" dirty="0"/>
          </a:p>
        </p:txBody>
      </p:sp>
      <p:sp>
        <p:nvSpPr>
          <p:cNvPr id="41986" name="Rectangle 2"/>
          <p:cNvSpPr>
            <a:spLocks noGrp="1" noChangeArrowheads="1"/>
          </p:cNvSpPr>
          <p:nvPr>
            <p:ph type="title"/>
          </p:nvPr>
        </p:nvSpPr>
        <p:spPr/>
        <p:txBody>
          <a:bodyPr/>
          <a:lstStyle/>
          <a:p>
            <a:pPr eaLnBrk="1" hangingPunct="1">
              <a:defRPr/>
            </a:pPr>
            <a:r>
              <a:rPr lang="en-US"/>
              <a:t>Breast Anatomy</a:t>
            </a:r>
          </a:p>
        </p:txBody>
      </p:sp>
    </p:spTree>
    <p:extLst>
      <p:ext uri="{BB962C8B-B14F-4D97-AF65-F5344CB8AC3E}">
        <p14:creationId xmlns:p14="http://schemas.microsoft.com/office/powerpoint/2010/main" val="316810504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5" name="Rectangle 3"/>
          <p:cNvSpPr>
            <a:spLocks noGrp="1" noChangeArrowheads="1"/>
          </p:cNvSpPr>
          <p:nvPr>
            <p:ph idx="1"/>
          </p:nvPr>
        </p:nvSpPr>
        <p:spPr>
          <a:xfrm>
            <a:off x="425689" y="2438400"/>
            <a:ext cx="8336483" cy="3810000"/>
          </a:xfrm>
        </p:spPr>
        <p:txBody>
          <a:bodyPr>
            <a:normAutofit/>
          </a:bodyPr>
          <a:lstStyle/>
          <a:p>
            <a:pPr eaLnBrk="1" hangingPunct="1">
              <a:lnSpc>
                <a:spcPct val="120000"/>
              </a:lnSpc>
              <a:spcBef>
                <a:spcPts val="0"/>
              </a:spcBef>
              <a:defRPr/>
            </a:pPr>
            <a:r>
              <a:rPr lang="en-US" sz="2800" dirty="0"/>
              <a:t>Casein (30%)</a:t>
            </a:r>
          </a:p>
          <a:p>
            <a:pPr lvl="1" eaLnBrk="1" hangingPunct="1">
              <a:lnSpc>
                <a:spcPct val="120000"/>
              </a:lnSpc>
              <a:spcBef>
                <a:spcPts val="0"/>
              </a:spcBef>
              <a:defRPr/>
            </a:pPr>
            <a:r>
              <a:rPr lang="el-GR" sz="2400" dirty="0">
                <a:cs typeface="Arial" charset="0"/>
              </a:rPr>
              <a:t>β</a:t>
            </a:r>
            <a:r>
              <a:rPr lang="en-US" sz="2400" dirty="0">
                <a:cs typeface="Arial" charset="0"/>
              </a:rPr>
              <a:t>-casein forms a soft curd in the infant’s stomach if pH&lt;5</a:t>
            </a:r>
          </a:p>
          <a:p>
            <a:pPr lvl="2" eaLnBrk="1" hangingPunct="1">
              <a:lnSpc>
                <a:spcPct val="120000"/>
              </a:lnSpc>
              <a:spcBef>
                <a:spcPts val="0"/>
              </a:spcBef>
              <a:defRPr/>
            </a:pPr>
            <a:r>
              <a:rPr lang="en-US" sz="2200" dirty="0">
                <a:cs typeface="Arial" charset="0"/>
              </a:rPr>
              <a:t>Curd is an insoluble calcium </a:t>
            </a:r>
            <a:r>
              <a:rPr lang="en-US" sz="2200" dirty="0" err="1">
                <a:cs typeface="Arial" charset="0"/>
              </a:rPr>
              <a:t>caseinate</a:t>
            </a:r>
            <a:r>
              <a:rPr lang="en-US" sz="2200" dirty="0">
                <a:cs typeface="Arial" charset="0"/>
              </a:rPr>
              <a:t>-calcium phosphate complex</a:t>
            </a:r>
          </a:p>
          <a:p>
            <a:pPr lvl="1" eaLnBrk="1" hangingPunct="1">
              <a:lnSpc>
                <a:spcPct val="120000"/>
              </a:lnSpc>
              <a:spcBef>
                <a:spcPts val="0"/>
              </a:spcBef>
              <a:defRPr/>
            </a:pPr>
            <a:r>
              <a:rPr lang="en-US" sz="2400" dirty="0">
                <a:cs typeface="Arial" charset="0"/>
              </a:rPr>
              <a:t>Low solubility in acid</a:t>
            </a:r>
          </a:p>
          <a:p>
            <a:pPr lvl="1" eaLnBrk="1" hangingPunct="1">
              <a:lnSpc>
                <a:spcPct val="120000"/>
              </a:lnSpc>
              <a:spcBef>
                <a:spcPts val="0"/>
              </a:spcBef>
              <a:defRPr/>
            </a:pPr>
            <a:r>
              <a:rPr lang="en-US" sz="2400" dirty="0">
                <a:cs typeface="Arial" charset="0"/>
              </a:rPr>
              <a:t>Human milk casein curds are more easily digested than those in other milks</a:t>
            </a:r>
            <a:endParaRPr lang="el-GR" sz="2400" dirty="0">
              <a:cs typeface="Arial" charset="0"/>
            </a:endParaRPr>
          </a:p>
          <a:p>
            <a:pPr lvl="2" eaLnBrk="1" hangingPunct="1">
              <a:lnSpc>
                <a:spcPct val="120000"/>
              </a:lnSpc>
              <a:spcBef>
                <a:spcPts val="0"/>
              </a:spcBef>
              <a:defRPr/>
            </a:pPr>
            <a:endParaRPr lang="en-US" sz="2800" dirty="0"/>
          </a:p>
          <a:p>
            <a:pPr eaLnBrk="1" hangingPunct="1">
              <a:lnSpc>
                <a:spcPct val="120000"/>
              </a:lnSpc>
              <a:spcBef>
                <a:spcPts val="0"/>
              </a:spcBef>
              <a:defRPr/>
            </a:pPr>
            <a:endParaRPr lang="en-US" sz="2800" dirty="0"/>
          </a:p>
        </p:txBody>
      </p:sp>
      <p:sp>
        <p:nvSpPr>
          <p:cNvPr id="105474" name="Rectangle 2"/>
          <p:cNvSpPr>
            <a:spLocks noGrp="1" noChangeArrowheads="1"/>
          </p:cNvSpPr>
          <p:nvPr>
            <p:ph type="title"/>
          </p:nvPr>
        </p:nvSpPr>
        <p:spPr/>
        <p:txBody>
          <a:bodyPr>
            <a:noAutofit/>
          </a:bodyPr>
          <a:lstStyle/>
          <a:p>
            <a:pPr eaLnBrk="1" hangingPunct="1">
              <a:defRPr/>
            </a:pPr>
            <a:r>
              <a:rPr lang="en-US" sz="4000" dirty="0"/>
              <a:t>Human Milk Composition</a:t>
            </a:r>
            <a:br>
              <a:rPr lang="en-US" sz="4000" dirty="0"/>
            </a:br>
            <a:r>
              <a:rPr lang="en-US" sz="4000" dirty="0"/>
              <a:t>Protein</a:t>
            </a:r>
          </a:p>
        </p:txBody>
      </p:sp>
    </p:spTree>
    <p:extLst>
      <p:ext uri="{BB962C8B-B14F-4D97-AF65-F5344CB8AC3E}">
        <p14:creationId xmlns:p14="http://schemas.microsoft.com/office/powerpoint/2010/main" val="981727487"/>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5" name="Rectangle 3"/>
          <p:cNvSpPr>
            <a:spLocks noGrp="1" noChangeArrowheads="1"/>
          </p:cNvSpPr>
          <p:nvPr>
            <p:ph idx="1"/>
          </p:nvPr>
        </p:nvSpPr>
        <p:spPr>
          <a:xfrm>
            <a:off x="339749" y="2590800"/>
            <a:ext cx="8491174" cy="4114800"/>
          </a:xfrm>
        </p:spPr>
        <p:txBody>
          <a:bodyPr>
            <a:normAutofit/>
          </a:bodyPr>
          <a:lstStyle/>
          <a:p>
            <a:pPr eaLnBrk="1" hangingPunct="1">
              <a:lnSpc>
                <a:spcPct val="80000"/>
              </a:lnSpc>
              <a:defRPr/>
            </a:pPr>
            <a:r>
              <a:rPr lang="en-US" sz="2800" dirty="0"/>
              <a:t>Non-protein nitrogen containing compounds</a:t>
            </a:r>
          </a:p>
          <a:p>
            <a:pPr lvl="1" eaLnBrk="1" hangingPunct="1">
              <a:lnSpc>
                <a:spcPct val="80000"/>
              </a:lnSpc>
              <a:defRPr/>
            </a:pPr>
            <a:r>
              <a:rPr lang="en-US" sz="2400" dirty="0"/>
              <a:t>Provide 20% of nitrogen in milk</a:t>
            </a:r>
          </a:p>
          <a:p>
            <a:pPr lvl="1" eaLnBrk="1" hangingPunct="1">
              <a:lnSpc>
                <a:spcPct val="80000"/>
              </a:lnSpc>
              <a:defRPr/>
            </a:pPr>
            <a:r>
              <a:rPr lang="en-US" sz="2400" dirty="0"/>
              <a:t>Epidermal growth factor</a:t>
            </a:r>
          </a:p>
          <a:p>
            <a:pPr lvl="2" eaLnBrk="1" hangingPunct="1">
              <a:lnSpc>
                <a:spcPct val="80000"/>
              </a:lnSpc>
              <a:defRPr/>
            </a:pPr>
            <a:r>
              <a:rPr lang="en-US" sz="2000" dirty="0"/>
              <a:t>Contributes to the development and function of intestinal mucosa</a:t>
            </a:r>
          </a:p>
          <a:p>
            <a:pPr lvl="1" eaLnBrk="1" hangingPunct="1">
              <a:lnSpc>
                <a:spcPct val="80000"/>
              </a:lnSpc>
              <a:defRPr/>
            </a:pPr>
            <a:r>
              <a:rPr lang="en-US" sz="2400" dirty="0"/>
              <a:t>Taurine</a:t>
            </a:r>
          </a:p>
          <a:p>
            <a:pPr lvl="2" eaLnBrk="1" hangingPunct="1">
              <a:lnSpc>
                <a:spcPct val="80000"/>
              </a:lnSpc>
              <a:defRPr/>
            </a:pPr>
            <a:r>
              <a:rPr lang="en-US" sz="2000" dirty="0"/>
              <a:t>Free amino acid associated with bile acid conjugation and neurotransmission</a:t>
            </a:r>
          </a:p>
          <a:p>
            <a:pPr lvl="1" eaLnBrk="1" hangingPunct="1">
              <a:lnSpc>
                <a:spcPct val="80000"/>
              </a:lnSpc>
              <a:defRPr/>
            </a:pPr>
            <a:r>
              <a:rPr lang="en-US" sz="2400" dirty="0"/>
              <a:t>Nucleotides</a:t>
            </a:r>
          </a:p>
          <a:p>
            <a:pPr lvl="2" eaLnBrk="1" hangingPunct="1">
              <a:lnSpc>
                <a:spcPct val="80000"/>
              </a:lnSpc>
              <a:defRPr/>
            </a:pPr>
            <a:r>
              <a:rPr lang="en-US" sz="2000" dirty="0"/>
              <a:t>Have metabolic and immune functions</a:t>
            </a:r>
          </a:p>
          <a:p>
            <a:pPr lvl="1" eaLnBrk="1" hangingPunct="1">
              <a:lnSpc>
                <a:spcPct val="80000"/>
              </a:lnSpc>
              <a:defRPr/>
            </a:pPr>
            <a:r>
              <a:rPr lang="en-US" sz="2400" dirty="0" err="1"/>
              <a:t>Carnitine</a:t>
            </a:r>
            <a:endParaRPr lang="en-US" sz="2400" dirty="0"/>
          </a:p>
          <a:p>
            <a:pPr lvl="2" eaLnBrk="1" hangingPunct="1">
              <a:lnSpc>
                <a:spcPct val="80000"/>
              </a:lnSpc>
              <a:defRPr/>
            </a:pPr>
            <a:r>
              <a:rPr lang="en-US" sz="2000" dirty="0"/>
              <a:t>Used for </a:t>
            </a:r>
            <a:r>
              <a:rPr lang="en-US" sz="2000" dirty="0" err="1"/>
              <a:t>lipolysis</a:t>
            </a:r>
            <a:r>
              <a:rPr lang="en-US" sz="2000" dirty="0"/>
              <a:t> of long-chain fatty acids</a:t>
            </a:r>
          </a:p>
          <a:p>
            <a:pPr lvl="1" eaLnBrk="1" hangingPunct="1">
              <a:lnSpc>
                <a:spcPct val="80000"/>
              </a:lnSpc>
              <a:defRPr/>
            </a:pPr>
            <a:r>
              <a:rPr lang="en-US" sz="2400" dirty="0" err="1"/>
              <a:t>Somatomedin</a:t>
            </a:r>
            <a:r>
              <a:rPr lang="en-US" sz="2400" dirty="0"/>
              <a:t>-C, Insulin and other peptides</a:t>
            </a:r>
          </a:p>
        </p:txBody>
      </p:sp>
      <p:sp>
        <p:nvSpPr>
          <p:cNvPr id="136194" name="Rectangle 2"/>
          <p:cNvSpPr>
            <a:spLocks noGrp="1" noChangeArrowheads="1"/>
          </p:cNvSpPr>
          <p:nvPr>
            <p:ph type="title"/>
          </p:nvPr>
        </p:nvSpPr>
        <p:spPr/>
        <p:txBody>
          <a:bodyPr/>
          <a:lstStyle/>
          <a:p>
            <a:pPr eaLnBrk="1" hangingPunct="1">
              <a:defRPr/>
            </a:pPr>
            <a:r>
              <a:rPr lang="en-US"/>
              <a:t>Human Milk Composition</a:t>
            </a:r>
          </a:p>
        </p:txBody>
      </p:sp>
    </p:spTree>
    <p:extLst>
      <p:ext uri="{BB962C8B-B14F-4D97-AF65-F5344CB8AC3E}">
        <p14:creationId xmlns:p14="http://schemas.microsoft.com/office/powerpoint/2010/main" val="1445960274"/>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7" name="Rectangle 3"/>
          <p:cNvSpPr>
            <a:spLocks noGrp="1" noChangeArrowheads="1"/>
          </p:cNvSpPr>
          <p:nvPr>
            <p:ph idx="1"/>
          </p:nvPr>
        </p:nvSpPr>
        <p:spPr>
          <a:xfrm>
            <a:off x="762000" y="2667000"/>
            <a:ext cx="7670800" cy="3450696"/>
          </a:xfrm>
        </p:spPr>
        <p:txBody>
          <a:bodyPr/>
          <a:lstStyle/>
          <a:p>
            <a:pPr eaLnBrk="1" hangingPunct="1">
              <a:defRPr/>
            </a:pPr>
            <a:r>
              <a:rPr lang="en-US" sz="3200" dirty="0"/>
              <a:t>When is lactase present in the infant gut? </a:t>
            </a:r>
          </a:p>
          <a:p>
            <a:pPr eaLnBrk="1" hangingPunct="1">
              <a:defRPr/>
            </a:pPr>
            <a:endParaRPr lang="en-US" dirty="0"/>
          </a:p>
          <a:p>
            <a:pPr lvl="1" eaLnBrk="1" hangingPunct="1">
              <a:defRPr/>
            </a:pPr>
            <a:r>
              <a:rPr lang="en-US" sz="2800" b="1" i="1" dirty="0"/>
              <a:t>Present in maximal amounts in the intestinal brush border of full term infants</a:t>
            </a:r>
          </a:p>
          <a:p>
            <a:pPr lvl="1" eaLnBrk="1" hangingPunct="1">
              <a:defRPr/>
            </a:pPr>
            <a:r>
              <a:rPr lang="en-US" sz="2800" b="1" i="1" dirty="0"/>
              <a:t>Deficient before 34 </a:t>
            </a:r>
            <a:r>
              <a:rPr lang="en-US" sz="2800" b="1" i="1" dirty="0" err="1"/>
              <a:t>wga</a:t>
            </a:r>
            <a:endParaRPr lang="en-US" sz="2800" b="1" i="1" dirty="0"/>
          </a:p>
        </p:txBody>
      </p:sp>
      <p:sp>
        <p:nvSpPr>
          <p:cNvPr id="57346" name="Rectangle 2"/>
          <p:cNvSpPr>
            <a:spLocks noGrp="1" noChangeArrowheads="1"/>
          </p:cNvSpPr>
          <p:nvPr>
            <p:ph type="title"/>
          </p:nvPr>
        </p:nvSpPr>
        <p:spPr/>
        <p:txBody>
          <a:bodyPr>
            <a:normAutofit fontScale="90000"/>
          </a:bodyPr>
          <a:lstStyle/>
          <a:p>
            <a:pPr eaLnBrk="1" hangingPunct="1">
              <a:defRPr/>
            </a:pPr>
            <a:r>
              <a:rPr lang="en-US" dirty="0"/>
              <a:t>Human Milk Composition Carbohydrates</a:t>
            </a:r>
          </a:p>
        </p:txBody>
      </p:sp>
    </p:spTree>
    <p:extLst>
      <p:ext uri="{BB962C8B-B14F-4D97-AF65-F5344CB8AC3E}">
        <p14:creationId xmlns:p14="http://schemas.microsoft.com/office/powerpoint/2010/main" val="926694611"/>
      </p:ext>
    </p:extLst>
  </p:cSld>
  <p:clrMapOvr>
    <a:masterClrMapping/>
  </p:clrMapOvr>
  <p:transition/>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9" name="Rectangle 3"/>
          <p:cNvSpPr>
            <a:spLocks noGrp="1" noChangeArrowheads="1"/>
          </p:cNvSpPr>
          <p:nvPr>
            <p:ph idx="1"/>
          </p:nvPr>
        </p:nvSpPr>
        <p:spPr>
          <a:xfrm>
            <a:off x="533400" y="2133600"/>
            <a:ext cx="8229600" cy="4724400"/>
          </a:xfrm>
        </p:spPr>
        <p:txBody>
          <a:bodyPr vert="horz" lIns="91440" tIns="45720" rIns="91440" bIns="45720" rtlCol="0" anchor="t">
            <a:normAutofit/>
          </a:bodyPr>
          <a:lstStyle/>
          <a:p>
            <a:pPr eaLnBrk="1" hangingPunct="1">
              <a:lnSpc>
                <a:spcPct val="120000"/>
              </a:lnSpc>
              <a:spcBef>
                <a:spcPts val="0"/>
              </a:spcBef>
              <a:defRPr/>
            </a:pPr>
            <a:r>
              <a:rPr lang="en-US" sz="2400" dirty="0"/>
              <a:t>Lactose (90%) 7.2g/L</a:t>
            </a:r>
          </a:p>
          <a:p>
            <a:pPr marL="575945" lvl="1">
              <a:lnSpc>
                <a:spcPct val="120000"/>
              </a:lnSpc>
              <a:spcBef>
                <a:spcPts val="0"/>
              </a:spcBef>
              <a:defRPr/>
            </a:pPr>
            <a:r>
              <a:rPr lang="en-US" sz="1800" dirty="0"/>
              <a:t>Disaccharide of galactose and glucose synthesized in the breast</a:t>
            </a:r>
          </a:p>
          <a:p>
            <a:pPr marL="575945" lvl="1">
              <a:lnSpc>
                <a:spcPct val="120000"/>
              </a:lnSpc>
              <a:spcBef>
                <a:spcPts val="0"/>
              </a:spcBef>
              <a:defRPr/>
            </a:pPr>
            <a:r>
              <a:rPr lang="en-US" sz="1800" dirty="0"/>
              <a:t>Important source of glucose</a:t>
            </a:r>
          </a:p>
          <a:p>
            <a:pPr marL="575945" lvl="1">
              <a:lnSpc>
                <a:spcPct val="120000"/>
              </a:lnSpc>
              <a:spcBef>
                <a:spcPts val="0"/>
              </a:spcBef>
              <a:defRPr/>
            </a:pPr>
            <a:r>
              <a:rPr lang="en-US" sz="1800" dirty="0"/>
              <a:t>Important source of galactose for galactolipids used in infant brain development</a:t>
            </a:r>
          </a:p>
          <a:p>
            <a:pPr marL="575945" lvl="1">
              <a:lnSpc>
                <a:spcPct val="120000"/>
              </a:lnSpc>
              <a:spcBef>
                <a:spcPts val="0"/>
              </a:spcBef>
              <a:defRPr/>
            </a:pPr>
            <a:endParaRPr lang="en-US" sz="1800" dirty="0"/>
          </a:p>
          <a:p>
            <a:pPr eaLnBrk="1" hangingPunct="1">
              <a:lnSpc>
                <a:spcPct val="120000"/>
              </a:lnSpc>
              <a:spcBef>
                <a:spcPts val="0"/>
              </a:spcBef>
              <a:defRPr/>
            </a:pPr>
            <a:r>
              <a:rPr lang="en-US" sz="2400" dirty="0"/>
              <a:t>Monosaccharides, oligosaccharides, and glycoproteins (10%)</a:t>
            </a:r>
          </a:p>
          <a:p>
            <a:pPr marL="575945" lvl="1">
              <a:lnSpc>
                <a:spcPct val="120000"/>
              </a:lnSpc>
              <a:spcBef>
                <a:spcPts val="0"/>
              </a:spcBef>
              <a:defRPr/>
            </a:pPr>
            <a:r>
              <a:rPr lang="en-US" sz="1800" dirty="0"/>
              <a:t>Oligosaccharides prevent bacteria from adhering to mucosal surface</a:t>
            </a:r>
          </a:p>
          <a:p>
            <a:pPr marL="575945" lvl="1">
              <a:lnSpc>
                <a:spcPct val="120000"/>
              </a:lnSpc>
              <a:spcBef>
                <a:spcPts val="0"/>
              </a:spcBef>
              <a:defRPr/>
            </a:pPr>
            <a:r>
              <a:rPr lang="en-US" sz="1800" dirty="0"/>
              <a:t>Oligosaccharides plus glycoproteins = “bifidus factor”</a:t>
            </a:r>
          </a:p>
          <a:p>
            <a:pPr marL="575945" lvl="1">
              <a:lnSpc>
                <a:spcPct val="120000"/>
              </a:lnSpc>
              <a:spcBef>
                <a:spcPts val="0"/>
              </a:spcBef>
              <a:defRPr/>
            </a:pPr>
            <a:r>
              <a:rPr lang="en-US" sz="1800" dirty="0"/>
              <a:t>Stimulate growth and colonization of newborn’s gut with </a:t>
            </a:r>
            <a:r>
              <a:rPr lang="en-US" sz="1800" i="1" dirty="0"/>
              <a:t>Lactobacillus bifidus </a:t>
            </a:r>
            <a:r>
              <a:rPr lang="en-US" sz="1800" dirty="0"/>
              <a:t>(beneficial bacteria that creates an acidic gut where harmful bacteria cannot survive)</a:t>
            </a:r>
          </a:p>
          <a:p>
            <a:pPr eaLnBrk="1" hangingPunct="1">
              <a:lnSpc>
                <a:spcPct val="120000"/>
              </a:lnSpc>
              <a:spcBef>
                <a:spcPts val="0"/>
              </a:spcBef>
              <a:defRPr/>
            </a:pPr>
            <a:endParaRPr lang="en-US" sz="2800" dirty="0"/>
          </a:p>
        </p:txBody>
      </p:sp>
      <p:sp>
        <p:nvSpPr>
          <p:cNvPr id="137218" name="Rectangle 2"/>
          <p:cNvSpPr>
            <a:spLocks noGrp="1" noChangeArrowheads="1"/>
          </p:cNvSpPr>
          <p:nvPr>
            <p:ph type="title"/>
          </p:nvPr>
        </p:nvSpPr>
        <p:spPr/>
        <p:txBody>
          <a:bodyPr>
            <a:normAutofit fontScale="90000"/>
          </a:bodyPr>
          <a:lstStyle/>
          <a:p>
            <a:pPr eaLnBrk="1" hangingPunct="1">
              <a:defRPr/>
            </a:pPr>
            <a:r>
              <a:rPr lang="en-US" dirty="0"/>
              <a:t>Human Milk Composition Carbohydrates</a:t>
            </a:r>
          </a:p>
        </p:txBody>
      </p:sp>
    </p:spTree>
    <p:extLst>
      <p:ext uri="{BB962C8B-B14F-4D97-AF65-F5344CB8AC3E}">
        <p14:creationId xmlns:p14="http://schemas.microsoft.com/office/powerpoint/2010/main" val="2398640883"/>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5" name="Rectangle 3"/>
          <p:cNvSpPr>
            <a:spLocks noGrp="1" noChangeArrowheads="1"/>
          </p:cNvSpPr>
          <p:nvPr>
            <p:ph idx="1"/>
          </p:nvPr>
        </p:nvSpPr>
        <p:spPr>
          <a:xfrm>
            <a:off x="838200" y="2438400"/>
            <a:ext cx="7408333" cy="3840163"/>
          </a:xfrm>
        </p:spPr>
        <p:txBody>
          <a:bodyPr>
            <a:normAutofit fontScale="92500" lnSpcReduction="10000"/>
          </a:bodyPr>
          <a:lstStyle/>
          <a:p>
            <a:pPr eaLnBrk="1" hangingPunct="1">
              <a:lnSpc>
                <a:spcPct val="80000"/>
              </a:lnSpc>
              <a:defRPr/>
            </a:pPr>
            <a:r>
              <a:rPr lang="en-US" sz="2800" dirty="0"/>
              <a:t>Minerals</a:t>
            </a:r>
          </a:p>
          <a:p>
            <a:pPr lvl="1" eaLnBrk="1" hangingPunct="1">
              <a:lnSpc>
                <a:spcPct val="80000"/>
              </a:lnSpc>
              <a:defRPr/>
            </a:pPr>
            <a:r>
              <a:rPr lang="en-US" sz="2400" dirty="0"/>
              <a:t>Content is similar between mammal milks but concentrations, ratios, and bioavailability are species specific</a:t>
            </a:r>
          </a:p>
          <a:p>
            <a:pPr lvl="1" eaLnBrk="1" hangingPunct="1">
              <a:lnSpc>
                <a:spcPct val="80000"/>
              </a:lnSpc>
              <a:defRPr/>
            </a:pPr>
            <a:r>
              <a:rPr lang="en-US" sz="2400" dirty="0"/>
              <a:t>Lower quantities results in lower solute load for immature renal system</a:t>
            </a:r>
          </a:p>
          <a:p>
            <a:pPr lvl="1" eaLnBrk="1" hangingPunct="1">
              <a:lnSpc>
                <a:spcPct val="80000"/>
              </a:lnSpc>
              <a:defRPr/>
            </a:pPr>
            <a:r>
              <a:rPr lang="en-US" sz="2600" dirty="0"/>
              <a:t>Iron, sodium, potassium, calcium, magnesium, zinc, and small amounts of copper, selenium, chromium, manganese, molybdenum, and nickel</a:t>
            </a:r>
            <a:endParaRPr lang="en-US" sz="2400" dirty="0"/>
          </a:p>
          <a:p>
            <a:pPr eaLnBrk="1" hangingPunct="1">
              <a:lnSpc>
                <a:spcPct val="80000"/>
              </a:lnSpc>
              <a:defRPr/>
            </a:pPr>
            <a:r>
              <a:rPr lang="en-US" sz="2800" dirty="0"/>
              <a:t>Zinc and Iron</a:t>
            </a:r>
          </a:p>
          <a:p>
            <a:pPr lvl="1" eaLnBrk="1" hangingPunct="1">
              <a:lnSpc>
                <a:spcPct val="80000"/>
              </a:lnSpc>
              <a:defRPr/>
            </a:pPr>
            <a:r>
              <a:rPr lang="en-US" sz="2400" dirty="0"/>
              <a:t>Well absorbed from human milk</a:t>
            </a:r>
          </a:p>
          <a:p>
            <a:pPr lvl="1" eaLnBrk="1" hangingPunct="1">
              <a:lnSpc>
                <a:spcPct val="80000"/>
              </a:lnSpc>
              <a:defRPr/>
            </a:pPr>
            <a:r>
              <a:rPr lang="en-US" sz="2400" dirty="0"/>
              <a:t>Zinc deficiency is rare in breastfed infants whose mothers have adequate Zn intake</a:t>
            </a:r>
          </a:p>
          <a:p>
            <a:pPr eaLnBrk="1" hangingPunct="1">
              <a:lnSpc>
                <a:spcPct val="80000"/>
              </a:lnSpc>
              <a:defRPr/>
            </a:pPr>
            <a:endParaRPr lang="en-US" sz="3000" dirty="0"/>
          </a:p>
        </p:txBody>
      </p:sp>
      <p:sp>
        <p:nvSpPr>
          <p:cNvPr id="110594" name="Rectangle 2"/>
          <p:cNvSpPr>
            <a:spLocks noGrp="1" noChangeArrowheads="1"/>
          </p:cNvSpPr>
          <p:nvPr>
            <p:ph type="title"/>
          </p:nvPr>
        </p:nvSpPr>
        <p:spPr/>
        <p:txBody>
          <a:bodyPr/>
          <a:lstStyle/>
          <a:p>
            <a:pPr eaLnBrk="1" hangingPunct="1">
              <a:defRPr/>
            </a:pPr>
            <a:r>
              <a:rPr lang="en-US"/>
              <a:t>Human Milk Composition</a:t>
            </a:r>
          </a:p>
        </p:txBody>
      </p:sp>
    </p:spTree>
    <p:extLst>
      <p:ext uri="{BB962C8B-B14F-4D97-AF65-F5344CB8AC3E}">
        <p14:creationId xmlns:p14="http://schemas.microsoft.com/office/powerpoint/2010/main" val="617423274"/>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9" name="Rectangle 3"/>
          <p:cNvSpPr>
            <a:spLocks noGrp="1" noChangeArrowheads="1"/>
          </p:cNvSpPr>
          <p:nvPr>
            <p:ph idx="1"/>
          </p:nvPr>
        </p:nvSpPr>
        <p:spPr>
          <a:xfrm>
            <a:off x="838200" y="2362200"/>
            <a:ext cx="7408333" cy="4191000"/>
          </a:xfrm>
        </p:spPr>
        <p:txBody>
          <a:bodyPr>
            <a:normAutofit fontScale="92500"/>
          </a:bodyPr>
          <a:lstStyle/>
          <a:p>
            <a:pPr eaLnBrk="1" hangingPunct="1">
              <a:defRPr/>
            </a:pPr>
            <a:r>
              <a:rPr lang="en-US" sz="2800" dirty="0"/>
              <a:t>Iron</a:t>
            </a:r>
          </a:p>
          <a:p>
            <a:pPr lvl="1" eaLnBrk="1" hangingPunct="1">
              <a:defRPr/>
            </a:pPr>
            <a:r>
              <a:rPr lang="en-US" sz="2400" dirty="0"/>
              <a:t>100mcg/L versus formula with 12mg/L</a:t>
            </a:r>
          </a:p>
          <a:p>
            <a:pPr lvl="2" eaLnBrk="1" hangingPunct="1">
              <a:defRPr/>
            </a:pPr>
            <a:r>
              <a:rPr lang="en-US" sz="2000" dirty="0"/>
              <a:t>50-100% of human milk iron is absorbed</a:t>
            </a:r>
          </a:p>
          <a:p>
            <a:pPr lvl="2" eaLnBrk="1" hangingPunct="1">
              <a:defRPr/>
            </a:pPr>
            <a:r>
              <a:rPr lang="en-US" sz="2000" dirty="0"/>
              <a:t>4% of iron fortified formula iron is absorbed</a:t>
            </a:r>
          </a:p>
          <a:p>
            <a:pPr lvl="1" eaLnBrk="1" hangingPunct="1">
              <a:defRPr/>
            </a:pPr>
            <a:r>
              <a:rPr lang="en-US" sz="2400" dirty="0"/>
              <a:t>Absorption is enhanced by high lactose and vitamin C concentrations in human milk</a:t>
            </a:r>
          </a:p>
          <a:p>
            <a:pPr lvl="1" eaLnBrk="1" hangingPunct="1">
              <a:defRPr/>
            </a:pPr>
            <a:r>
              <a:rPr lang="en-US" sz="2400" dirty="0"/>
              <a:t>Lactoferrin in whey binds iron </a:t>
            </a:r>
          </a:p>
          <a:p>
            <a:pPr lvl="2">
              <a:defRPr/>
            </a:pPr>
            <a:r>
              <a:rPr lang="en-US" dirty="0"/>
              <a:t>Increasing digestion and absorption of iron</a:t>
            </a:r>
          </a:p>
          <a:p>
            <a:pPr lvl="2" eaLnBrk="1" hangingPunct="1">
              <a:defRPr/>
            </a:pPr>
            <a:r>
              <a:rPr lang="en-US" sz="2000" dirty="0"/>
              <a:t>Also makes iron unavailable to iron dependent bacteria in gut</a:t>
            </a:r>
          </a:p>
          <a:p>
            <a:pPr lvl="1" eaLnBrk="1" hangingPunct="1">
              <a:defRPr/>
            </a:pPr>
            <a:r>
              <a:rPr lang="en-US" sz="2400" dirty="0"/>
              <a:t>Normal full-term infants can be exclusively breastfed for 6 months without becoming iron deficient</a:t>
            </a:r>
          </a:p>
        </p:txBody>
      </p:sp>
      <p:sp>
        <p:nvSpPr>
          <p:cNvPr id="147458" name="Rectangle 2"/>
          <p:cNvSpPr>
            <a:spLocks noGrp="1" noChangeArrowheads="1"/>
          </p:cNvSpPr>
          <p:nvPr>
            <p:ph type="title"/>
          </p:nvPr>
        </p:nvSpPr>
        <p:spPr/>
        <p:txBody>
          <a:bodyPr/>
          <a:lstStyle/>
          <a:p>
            <a:pPr eaLnBrk="1" hangingPunct="1">
              <a:defRPr/>
            </a:pPr>
            <a:r>
              <a:rPr lang="en-US"/>
              <a:t>Human Milk Composition</a:t>
            </a:r>
          </a:p>
        </p:txBody>
      </p:sp>
    </p:spTree>
    <p:extLst>
      <p:ext uri="{BB962C8B-B14F-4D97-AF65-F5344CB8AC3E}">
        <p14:creationId xmlns:p14="http://schemas.microsoft.com/office/powerpoint/2010/main" val="909808298"/>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7" name="Rectangle 3"/>
          <p:cNvSpPr>
            <a:spLocks noGrp="1" noChangeArrowheads="1"/>
          </p:cNvSpPr>
          <p:nvPr>
            <p:ph idx="1"/>
          </p:nvPr>
        </p:nvSpPr>
        <p:spPr>
          <a:xfrm>
            <a:off x="261895" y="2133600"/>
            <a:ext cx="8680241" cy="4419600"/>
          </a:xfrm>
        </p:spPr>
        <p:txBody>
          <a:bodyPr>
            <a:normAutofit fontScale="92500"/>
          </a:bodyPr>
          <a:lstStyle/>
          <a:p>
            <a:pPr eaLnBrk="1" hangingPunct="1">
              <a:lnSpc>
                <a:spcPct val="90000"/>
              </a:lnSpc>
              <a:defRPr/>
            </a:pPr>
            <a:r>
              <a:rPr lang="en-US" sz="2400" dirty="0"/>
              <a:t>Vitamins</a:t>
            </a:r>
          </a:p>
          <a:p>
            <a:pPr lvl="1" eaLnBrk="1" hangingPunct="1">
              <a:lnSpc>
                <a:spcPct val="90000"/>
              </a:lnSpc>
              <a:defRPr/>
            </a:pPr>
            <a:r>
              <a:rPr lang="en-US" sz="2000" dirty="0"/>
              <a:t>Vitamin A, beta carotene, and vitamin E</a:t>
            </a:r>
          </a:p>
          <a:p>
            <a:pPr lvl="2" eaLnBrk="1" hangingPunct="1">
              <a:lnSpc>
                <a:spcPct val="90000"/>
              </a:lnSpc>
              <a:defRPr/>
            </a:pPr>
            <a:r>
              <a:rPr lang="en-US" sz="1800" dirty="0"/>
              <a:t>Plentiful in colostrum and early transitional milk</a:t>
            </a:r>
          </a:p>
          <a:p>
            <a:pPr lvl="2" eaLnBrk="1" hangingPunct="1">
              <a:lnSpc>
                <a:spcPct val="90000"/>
              </a:lnSpc>
              <a:defRPr/>
            </a:pPr>
            <a:r>
              <a:rPr lang="en-US" sz="1800" dirty="0"/>
              <a:t>Vitamin A protects against infection and aids early retinal development</a:t>
            </a:r>
          </a:p>
          <a:p>
            <a:pPr lvl="2" eaLnBrk="1" hangingPunct="1">
              <a:lnSpc>
                <a:spcPct val="90000"/>
              </a:lnSpc>
              <a:defRPr/>
            </a:pPr>
            <a:r>
              <a:rPr lang="en-US" sz="1800" dirty="0"/>
              <a:t>Vitamin E protects red cells against hemolysis</a:t>
            </a:r>
          </a:p>
          <a:p>
            <a:pPr lvl="1" eaLnBrk="1" hangingPunct="1">
              <a:lnSpc>
                <a:spcPct val="90000"/>
              </a:lnSpc>
              <a:defRPr/>
            </a:pPr>
            <a:r>
              <a:rPr lang="en-US" sz="2000" dirty="0"/>
              <a:t>Vitamin D</a:t>
            </a:r>
          </a:p>
          <a:p>
            <a:pPr lvl="2" eaLnBrk="1" hangingPunct="1">
              <a:lnSpc>
                <a:spcPct val="90000"/>
              </a:lnSpc>
              <a:defRPr/>
            </a:pPr>
            <a:r>
              <a:rPr lang="en-US" sz="1800" dirty="0"/>
              <a:t>Sufficient only with adequate maternal diet and maternal and infant sun exposure</a:t>
            </a:r>
          </a:p>
          <a:p>
            <a:pPr lvl="2" eaLnBrk="1" hangingPunct="1">
              <a:lnSpc>
                <a:spcPct val="90000"/>
              </a:lnSpc>
              <a:defRPr/>
            </a:pPr>
            <a:r>
              <a:rPr lang="en-US" sz="1800" dirty="0"/>
              <a:t>AAP recommends 400 IU/d for all breastfed infants until they are ingesting or exposed to sufficient Vitamin D from other sources</a:t>
            </a:r>
          </a:p>
          <a:p>
            <a:pPr lvl="1">
              <a:lnSpc>
                <a:spcPct val="90000"/>
              </a:lnSpc>
              <a:defRPr/>
            </a:pPr>
            <a:r>
              <a:rPr lang="en-US" sz="2000" dirty="0"/>
              <a:t>Vitamin K</a:t>
            </a:r>
          </a:p>
          <a:p>
            <a:pPr lvl="2">
              <a:lnSpc>
                <a:spcPct val="90000"/>
              </a:lnSpc>
              <a:defRPr/>
            </a:pPr>
            <a:r>
              <a:rPr lang="en-US" sz="1800" dirty="0"/>
              <a:t>Poorly transported prenatally and also limited in human milk</a:t>
            </a:r>
          </a:p>
          <a:p>
            <a:pPr lvl="2">
              <a:lnSpc>
                <a:spcPct val="90000"/>
              </a:lnSpc>
              <a:defRPr/>
            </a:pPr>
            <a:r>
              <a:rPr lang="en-US" sz="1800" dirty="0"/>
              <a:t>All newborns must receive Vitamin K at birth</a:t>
            </a:r>
          </a:p>
          <a:p>
            <a:pPr lvl="1" eaLnBrk="1" hangingPunct="1">
              <a:lnSpc>
                <a:spcPct val="90000"/>
              </a:lnSpc>
              <a:defRPr/>
            </a:pPr>
            <a:r>
              <a:rPr lang="en-US" sz="2000" dirty="0"/>
              <a:t>Vitamin B12</a:t>
            </a:r>
          </a:p>
          <a:p>
            <a:pPr lvl="2">
              <a:lnSpc>
                <a:spcPct val="90000"/>
              </a:lnSpc>
              <a:defRPr/>
            </a:pPr>
            <a:r>
              <a:rPr lang="en-US" sz="1800" b="1" dirty="0"/>
              <a:t>Mothers on vegan diets may produce B12 deficient milk so supplements are recommended</a:t>
            </a:r>
          </a:p>
        </p:txBody>
      </p:sp>
      <p:sp>
        <p:nvSpPr>
          <p:cNvPr id="149506" name="Rectangle 2"/>
          <p:cNvSpPr>
            <a:spLocks noGrp="1" noChangeArrowheads="1"/>
          </p:cNvSpPr>
          <p:nvPr>
            <p:ph type="title"/>
          </p:nvPr>
        </p:nvSpPr>
        <p:spPr/>
        <p:txBody>
          <a:bodyPr/>
          <a:lstStyle/>
          <a:p>
            <a:pPr eaLnBrk="1" hangingPunct="1">
              <a:defRPr/>
            </a:pPr>
            <a:r>
              <a:rPr lang="en-US"/>
              <a:t>Human Milk Composition</a:t>
            </a:r>
          </a:p>
        </p:txBody>
      </p:sp>
    </p:spTree>
    <p:extLst>
      <p:ext uri="{BB962C8B-B14F-4D97-AF65-F5344CB8AC3E}">
        <p14:creationId xmlns:p14="http://schemas.microsoft.com/office/powerpoint/2010/main" val="4118626044"/>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2"/>
          <p:cNvSpPr>
            <a:spLocks noGrp="1" noChangeArrowheads="1"/>
          </p:cNvSpPr>
          <p:nvPr>
            <p:ph type="title"/>
          </p:nvPr>
        </p:nvSpPr>
        <p:spPr/>
        <p:txBody>
          <a:bodyPr>
            <a:normAutofit fontScale="90000"/>
          </a:bodyPr>
          <a:lstStyle/>
          <a:p>
            <a:pPr eaLnBrk="1" hangingPunct="1">
              <a:defRPr/>
            </a:pPr>
            <a:r>
              <a:rPr lang="en-US" sz="4000" b="1"/>
              <a:t>Examples of the Non-nutritional Components of Human milk</a:t>
            </a:r>
            <a:r>
              <a:rPr lang="en-US" sz="4000"/>
              <a:t> </a:t>
            </a:r>
          </a:p>
        </p:txBody>
      </p:sp>
      <p:sp>
        <p:nvSpPr>
          <p:cNvPr id="101379" name="Rectangle 3"/>
          <p:cNvSpPr>
            <a:spLocks noGrp="1" noChangeArrowheads="1"/>
          </p:cNvSpPr>
          <p:nvPr>
            <p:ph sz="quarter" idx="13"/>
          </p:nvPr>
        </p:nvSpPr>
        <p:spPr>
          <a:xfrm>
            <a:off x="539151" y="1712495"/>
            <a:ext cx="3822192" cy="4267200"/>
          </a:xfrm>
        </p:spPr>
        <p:txBody>
          <a:bodyPr>
            <a:normAutofit lnSpcReduction="10000"/>
          </a:bodyPr>
          <a:lstStyle/>
          <a:p>
            <a:pPr eaLnBrk="1" hangingPunct="1">
              <a:lnSpc>
                <a:spcPct val="80000"/>
              </a:lnSpc>
              <a:defRPr/>
            </a:pPr>
            <a:r>
              <a:rPr lang="en-US" sz="1200" b="1" dirty="0"/>
              <a:t>Antimicrobial factors </a:t>
            </a:r>
          </a:p>
          <a:p>
            <a:pPr lvl="1" eaLnBrk="1" hangingPunct="1">
              <a:lnSpc>
                <a:spcPct val="80000"/>
              </a:lnSpc>
              <a:defRPr/>
            </a:pPr>
            <a:r>
              <a:rPr lang="en-US" sz="1200" dirty="0"/>
              <a:t>secretory IgA, IgM, IgG </a:t>
            </a:r>
            <a:br>
              <a:rPr lang="en-US" sz="1200" dirty="0"/>
            </a:br>
            <a:r>
              <a:rPr lang="en-US" sz="1200" dirty="0"/>
              <a:t>lactoferrin</a:t>
            </a:r>
            <a:br>
              <a:rPr lang="en-US" sz="1200" dirty="0"/>
            </a:br>
            <a:r>
              <a:rPr lang="en-US" sz="1200" dirty="0"/>
              <a:t>lysozyme</a:t>
            </a:r>
            <a:br>
              <a:rPr lang="en-US" sz="1200" dirty="0"/>
            </a:br>
            <a:r>
              <a:rPr lang="en-US" sz="1200" dirty="0"/>
              <a:t>complement C3</a:t>
            </a:r>
            <a:br>
              <a:rPr lang="en-US" sz="1200" dirty="0"/>
            </a:br>
            <a:r>
              <a:rPr lang="en-US" sz="1200" dirty="0"/>
              <a:t>leukocytes</a:t>
            </a:r>
            <a:br>
              <a:rPr lang="en-US" sz="1200" dirty="0"/>
            </a:br>
            <a:r>
              <a:rPr lang="en-US" sz="1200" dirty="0"/>
              <a:t>bifidus factor</a:t>
            </a:r>
            <a:br>
              <a:rPr lang="en-US" sz="1200" dirty="0"/>
            </a:br>
            <a:r>
              <a:rPr lang="en-US" sz="1200" dirty="0"/>
              <a:t>lipids and fatty acids</a:t>
            </a:r>
            <a:br>
              <a:rPr lang="en-US" sz="1200" dirty="0"/>
            </a:br>
            <a:r>
              <a:rPr lang="en-US" sz="1200" dirty="0"/>
              <a:t>antiviral </a:t>
            </a:r>
            <a:r>
              <a:rPr lang="en-US" sz="1200" dirty="0" err="1"/>
              <a:t>mucins</a:t>
            </a:r>
            <a:r>
              <a:rPr lang="en-US" sz="1200" dirty="0"/>
              <a:t>, GAGs</a:t>
            </a:r>
            <a:br>
              <a:rPr lang="en-US" sz="1200" dirty="0"/>
            </a:br>
            <a:r>
              <a:rPr lang="en-US" sz="1200" dirty="0"/>
              <a:t>oligosaccharides</a:t>
            </a:r>
            <a:endParaRPr lang="en-US" sz="1200" b="1" dirty="0"/>
          </a:p>
          <a:p>
            <a:pPr eaLnBrk="1" hangingPunct="1">
              <a:lnSpc>
                <a:spcPct val="80000"/>
              </a:lnSpc>
              <a:defRPr/>
            </a:pPr>
            <a:r>
              <a:rPr lang="en-US" sz="1200" b="1" dirty="0"/>
              <a:t>Cytokines and anti-inflammatory factors </a:t>
            </a:r>
          </a:p>
          <a:p>
            <a:pPr lvl="1" eaLnBrk="1" hangingPunct="1">
              <a:lnSpc>
                <a:spcPct val="80000"/>
              </a:lnSpc>
              <a:defRPr/>
            </a:pPr>
            <a:r>
              <a:rPr lang="en-US" sz="1200" dirty="0" err="1"/>
              <a:t>tumour</a:t>
            </a:r>
            <a:r>
              <a:rPr lang="en-US" sz="1200" dirty="0"/>
              <a:t> necrosis factor</a:t>
            </a:r>
            <a:br>
              <a:rPr lang="en-US" sz="1200" dirty="0"/>
            </a:br>
            <a:r>
              <a:rPr lang="en-US" sz="1200" dirty="0"/>
              <a:t>interleukins</a:t>
            </a:r>
            <a:br>
              <a:rPr lang="en-US" sz="1200" dirty="0"/>
            </a:br>
            <a:r>
              <a:rPr lang="en-US" sz="1200" dirty="0"/>
              <a:t>interferon-g</a:t>
            </a:r>
            <a:br>
              <a:rPr lang="en-US" sz="1200" dirty="0"/>
            </a:br>
            <a:r>
              <a:rPr lang="en-US" sz="1200" dirty="0"/>
              <a:t>prostaglandins</a:t>
            </a:r>
            <a:br>
              <a:rPr lang="en-US" sz="1200" dirty="0"/>
            </a:br>
            <a:r>
              <a:rPr lang="en-US" sz="1200" dirty="0"/>
              <a:t>a1-antichymotrypsin</a:t>
            </a:r>
            <a:br>
              <a:rPr lang="en-US" sz="1200" dirty="0"/>
            </a:br>
            <a:r>
              <a:rPr lang="en-US" sz="1200" dirty="0"/>
              <a:t>a1-antitrypsin</a:t>
            </a:r>
            <a:br>
              <a:rPr lang="en-US" sz="1200" dirty="0"/>
            </a:br>
            <a:r>
              <a:rPr lang="en-US" sz="1200" dirty="0"/>
              <a:t>platelet-activating factor: acetyl hydrolase</a:t>
            </a:r>
          </a:p>
          <a:p>
            <a:pPr eaLnBrk="1" hangingPunct="1">
              <a:lnSpc>
                <a:spcPct val="80000"/>
              </a:lnSpc>
              <a:defRPr/>
            </a:pPr>
            <a:r>
              <a:rPr lang="en-US" sz="1200" b="1" dirty="0"/>
              <a:t>Transporters</a:t>
            </a:r>
          </a:p>
          <a:p>
            <a:pPr lvl="1" eaLnBrk="1" hangingPunct="1">
              <a:lnSpc>
                <a:spcPct val="80000"/>
              </a:lnSpc>
              <a:defRPr/>
            </a:pPr>
            <a:r>
              <a:rPr lang="en-US" sz="1200" dirty="0" err="1"/>
              <a:t>lactoferrin</a:t>
            </a:r>
            <a:r>
              <a:rPr lang="en-US" sz="1200" dirty="0"/>
              <a:t> (Fe)</a:t>
            </a:r>
            <a:br>
              <a:rPr lang="en-US" sz="1200" dirty="0"/>
            </a:br>
            <a:r>
              <a:rPr lang="en-US" sz="1200" dirty="0" err="1"/>
              <a:t>folate</a:t>
            </a:r>
            <a:r>
              <a:rPr lang="en-US" sz="1200" dirty="0"/>
              <a:t> binder</a:t>
            </a:r>
            <a:br>
              <a:rPr lang="en-US" sz="1200" dirty="0"/>
            </a:br>
            <a:r>
              <a:rPr lang="en-US" sz="1200" dirty="0" err="1"/>
              <a:t>cobalamin</a:t>
            </a:r>
            <a:r>
              <a:rPr lang="en-US" sz="1200" dirty="0"/>
              <a:t> binder</a:t>
            </a:r>
            <a:br>
              <a:rPr lang="en-US" sz="1200" dirty="0"/>
            </a:br>
            <a:r>
              <a:rPr lang="en-US" sz="1200" dirty="0" err="1"/>
              <a:t>IgF</a:t>
            </a:r>
            <a:r>
              <a:rPr lang="en-US" sz="1200" dirty="0"/>
              <a:t> binder</a:t>
            </a:r>
            <a:br>
              <a:rPr lang="en-US" sz="1200" dirty="0"/>
            </a:br>
            <a:r>
              <a:rPr lang="en-US" sz="1200" dirty="0" err="1"/>
              <a:t>thyroxine</a:t>
            </a:r>
            <a:r>
              <a:rPr lang="en-US" sz="1200" dirty="0"/>
              <a:t> binder</a:t>
            </a:r>
            <a:br>
              <a:rPr lang="en-US" sz="1200" dirty="0"/>
            </a:br>
            <a:r>
              <a:rPr lang="en-US" sz="1200" dirty="0"/>
              <a:t>corticosteroid binder</a:t>
            </a:r>
          </a:p>
          <a:p>
            <a:pPr eaLnBrk="1" hangingPunct="1">
              <a:lnSpc>
                <a:spcPct val="80000"/>
              </a:lnSpc>
              <a:defRPr/>
            </a:pPr>
            <a:r>
              <a:rPr lang="en-US" sz="1200" b="1" dirty="0"/>
              <a:t>Others</a:t>
            </a:r>
          </a:p>
          <a:p>
            <a:pPr lvl="1" eaLnBrk="1" hangingPunct="1">
              <a:lnSpc>
                <a:spcPct val="80000"/>
              </a:lnSpc>
              <a:defRPr/>
            </a:pPr>
            <a:r>
              <a:rPr lang="en-US" sz="1200" dirty="0" err="1"/>
              <a:t>casomorphins</a:t>
            </a:r>
            <a:br>
              <a:rPr lang="en-US" sz="1200" dirty="0"/>
            </a:br>
            <a:r>
              <a:rPr lang="en-US" sz="1200" dirty="0"/>
              <a:t>d -sleep peptides</a:t>
            </a:r>
            <a:br>
              <a:rPr lang="en-US" sz="1200" dirty="0"/>
            </a:br>
            <a:r>
              <a:rPr lang="en-US" sz="1200" dirty="0"/>
              <a:t>nucleotides</a:t>
            </a:r>
            <a:br>
              <a:rPr lang="en-US" sz="1200" dirty="0"/>
            </a:br>
            <a:r>
              <a:rPr lang="en-US" sz="1200" dirty="0"/>
              <a:t>DNA, RNA </a:t>
            </a:r>
          </a:p>
        </p:txBody>
      </p:sp>
      <p:sp>
        <p:nvSpPr>
          <p:cNvPr id="101380" name="Rectangle 4"/>
          <p:cNvSpPr>
            <a:spLocks noGrp="1" noChangeArrowheads="1"/>
          </p:cNvSpPr>
          <p:nvPr>
            <p:ph sz="quarter" idx="14"/>
          </p:nvPr>
        </p:nvSpPr>
        <p:spPr>
          <a:xfrm>
            <a:off x="4567806" y="1682129"/>
            <a:ext cx="3822192" cy="4840705"/>
          </a:xfrm>
        </p:spPr>
        <p:txBody>
          <a:bodyPr>
            <a:normAutofit lnSpcReduction="10000"/>
          </a:bodyPr>
          <a:lstStyle/>
          <a:p>
            <a:pPr eaLnBrk="1" hangingPunct="1">
              <a:lnSpc>
                <a:spcPct val="80000"/>
              </a:lnSpc>
              <a:defRPr/>
            </a:pPr>
            <a:r>
              <a:rPr lang="en-US" sz="1200" b="1" dirty="0"/>
              <a:t>Growth factors</a:t>
            </a:r>
          </a:p>
          <a:p>
            <a:pPr lvl="1" eaLnBrk="1" hangingPunct="1">
              <a:lnSpc>
                <a:spcPct val="80000"/>
              </a:lnSpc>
              <a:defRPr/>
            </a:pPr>
            <a:r>
              <a:rPr lang="en-US" sz="1200" dirty="0"/>
              <a:t>epidermal (EGF)</a:t>
            </a:r>
            <a:br>
              <a:rPr lang="en-US" sz="1200" dirty="0"/>
            </a:br>
            <a:r>
              <a:rPr lang="en-US" sz="1200" dirty="0"/>
              <a:t>nerve (NGF)</a:t>
            </a:r>
            <a:br>
              <a:rPr lang="en-US" sz="1200" dirty="0"/>
            </a:br>
            <a:r>
              <a:rPr lang="en-US" sz="1200" dirty="0"/>
              <a:t>insulin-like (IGF)</a:t>
            </a:r>
            <a:br>
              <a:rPr lang="en-US" sz="1200" dirty="0"/>
            </a:br>
            <a:r>
              <a:rPr lang="en-US" sz="1200" dirty="0"/>
              <a:t>transforming (TGF)</a:t>
            </a:r>
            <a:br>
              <a:rPr lang="en-US" sz="1200" dirty="0"/>
            </a:br>
            <a:r>
              <a:rPr lang="en-US" sz="1200" dirty="0" err="1"/>
              <a:t>taurine</a:t>
            </a:r>
            <a:br>
              <a:rPr lang="en-US" sz="1200" dirty="0"/>
            </a:br>
            <a:r>
              <a:rPr lang="en-US" sz="1200" dirty="0"/>
              <a:t>polyamines</a:t>
            </a:r>
          </a:p>
          <a:p>
            <a:pPr eaLnBrk="1" hangingPunct="1">
              <a:lnSpc>
                <a:spcPct val="80000"/>
              </a:lnSpc>
              <a:defRPr/>
            </a:pPr>
            <a:r>
              <a:rPr lang="en-US" sz="1200" b="1" dirty="0"/>
              <a:t>Digestive enzymes</a:t>
            </a:r>
          </a:p>
          <a:p>
            <a:pPr lvl="1" eaLnBrk="1" hangingPunct="1">
              <a:lnSpc>
                <a:spcPct val="80000"/>
              </a:lnSpc>
              <a:defRPr/>
            </a:pPr>
            <a:r>
              <a:rPr lang="en-US" sz="1200" dirty="0"/>
              <a:t>amylase</a:t>
            </a:r>
            <a:br>
              <a:rPr lang="en-US" sz="1200" dirty="0"/>
            </a:br>
            <a:r>
              <a:rPr lang="en-US" sz="1200" dirty="0"/>
              <a:t>bile acid-stimulating esterase</a:t>
            </a:r>
            <a:br>
              <a:rPr lang="en-US" sz="1200" dirty="0"/>
            </a:br>
            <a:r>
              <a:rPr lang="en-US" sz="1200" dirty="0"/>
              <a:t>bile acid-stimulating lipases</a:t>
            </a:r>
            <a:br>
              <a:rPr lang="en-US" sz="1200" dirty="0"/>
            </a:br>
            <a:r>
              <a:rPr lang="en-US" sz="1200" dirty="0"/>
              <a:t>lipoprotein lipase </a:t>
            </a:r>
            <a:endParaRPr lang="en-US" sz="1200" b="1" dirty="0"/>
          </a:p>
          <a:p>
            <a:pPr eaLnBrk="1" hangingPunct="1">
              <a:lnSpc>
                <a:spcPct val="80000"/>
              </a:lnSpc>
              <a:defRPr/>
            </a:pPr>
            <a:r>
              <a:rPr lang="en-US" sz="1200" b="1" dirty="0"/>
              <a:t>Hormones </a:t>
            </a:r>
          </a:p>
          <a:p>
            <a:pPr lvl="1" eaLnBrk="1" hangingPunct="1">
              <a:lnSpc>
                <a:spcPct val="80000"/>
              </a:lnSpc>
              <a:defRPr/>
            </a:pPr>
            <a:r>
              <a:rPr lang="en-US" sz="1200" dirty="0"/>
              <a:t>feedback inhibitor of lactation (FIL)</a:t>
            </a:r>
            <a:br>
              <a:rPr lang="en-US" sz="1200" dirty="0"/>
            </a:br>
            <a:r>
              <a:rPr lang="en-US" sz="1200" dirty="0"/>
              <a:t>insulin</a:t>
            </a:r>
            <a:br>
              <a:rPr lang="en-US" sz="1200" dirty="0"/>
            </a:br>
            <a:r>
              <a:rPr lang="en-US" sz="1200" dirty="0"/>
              <a:t>prolactin</a:t>
            </a:r>
            <a:br>
              <a:rPr lang="en-US" sz="1200" dirty="0"/>
            </a:br>
            <a:r>
              <a:rPr lang="en-US" sz="1200" dirty="0"/>
              <a:t>thyroid hormones</a:t>
            </a:r>
            <a:br>
              <a:rPr lang="en-US" sz="1200" dirty="0"/>
            </a:br>
            <a:r>
              <a:rPr lang="en-US" sz="1200" dirty="0"/>
              <a:t>corticosteroids, ACTH</a:t>
            </a:r>
            <a:br>
              <a:rPr lang="en-US" sz="1200" dirty="0"/>
            </a:br>
            <a:r>
              <a:rPr lang="en-US" sz="1200" dirty="0"/>
              <a:t>oxytocin</a:t>
            </a:r>
            <a:br>
              <a:rPr lang="en-US" sz="1200" dirty="0"/>
            </a:br>
            <a:r>
              <a:rPr lang="en-US" sz="1200" dirty="0" err="1"/>
              <a:t>calcitonin</a:t>
            </a:r>
            <a:br>
              <a:rPr lang="en-US" sz="1200" dirty="0"/>
            </a:br>
            <a:r>
              <a:rPr lang="en-US" sz="1200" dirty="0"/>
              <a:t>parathyroid hormone</a:t>
            </a:r>
            <a:br>
              <a:rPr lang="en-US" sz="1200" dirty="0"/>
            </a:br>
            <a:r>
              <a:rPr lang="en-US" sz="1200" dirty="0"/>
              <a:t>erythropoietin</a:t>
            </a:r>
            <a:endParaRPr lang="en-US" sz="1200" b="1" dirty="0"/>
          </a:p>
          <a:p>
            <a:pPr eaLnBrk="1" hangingPunct="1">
              <a:lnSpc>
                <a:spcPct val="80000"/>
              </a:lnSpc>
              <a:defRPr/>
            </a:pPr>
            <a:r>
              <a:rPr lang="en-US" sz="1200" b="1" dirty="0"/>
              <a:t>Potentially harmful substances</a:t>
            </a:r>
          </a:p>
          <a:p>
            <a:pPr lvl="1" eaLnBrk="1" hangingPunct="1">
              <a:lnSpc>
                <a:spcPct val="80000"/>
              </a:lnSpc>
              <a:defRPr/>
            </a:pPr>
            <a:r>
              <a:rPr lang="en-US" sz="1200" b="1" dirty="0"/>
              <a:t> </a:t>
            </a:r>
            <a:r>
              <a:rPr lang="en-US" sz="1200" dirty="0"/>
              <a:t>viruses (e.g., HIV)</a:t>
            </a:r>
            <a:br>
              <a:rPr lang="en-US" sz="1200" dirty="0"/>
            </a:br>
            <a:r>
              <a:rPr lang="en-US" sz="1200" dirty="0" err="1"/>
              <a:t>aflatoxins</a:t>
            </a:r>
            <a:br>
              <a:rPr lang="en-US" sz="1200" dirty="0"/>
            </a:br>
            <a:r>
              <a:rPr lang="en-US" sz="1200" i="1" dirty="0"/>
              <a:t>trans</a:t>
            </a:r>
            <a:r>
              <a:rPr lang="en-US" sz="1200" dirty="0"/>
              <a:t>-fatty acids</a:t>
            </a:r>
            <a:br>
              <a:rPr lang="en-US" sz="1200" dirty="0"/>
            </a:br>
            <a:r>
              <a:rPr lang="en-US" sz="1200" dirty="0"/>
              <a:t>nicotine, caffeine</a:t>
            </a:r>
            <a:br>
              <a:rPr lang="en-US" sz="1200" dirty="0"/>
            </a:br>
            <a:r>
              <a:rPr lang="en-US" sz="1200" dirty="0"/>
              <a:t>food allergens</a:t>
            </a:r>
            <a:br>
              <a:rPr lang="en-US" sz="1200" dirty="0"/>
            </a:br>
            <a:r>
              <a:rPr lang="en-US" sz="1200" dirty="0"/>
              <a:t>PCBs, DDT, dioxins</a:t>
            </a:r>
            <a:br>
              <a:rPr lang="en-US" sz="1200" dirty="0"/>
            </a:br>
            <a:r>
              <a:rPr lang="en-US" sz="1200" dirty="0"/>
              <a:t>radioisotopes</a:t>
            </a:r>
            <a:br>
              <a:rPr lang="en-US" sz="1200" dirty="0"/>
            </a:br>
            <a:r>
              <a:rPr lang="en-US" sz="1200" dirty="0"/>
              <a:t>drugs</a:t>
            </a:r>
          </a:p>
        </p:txBody>
      </p:sp>
      <p:sp>
        <p:nvSpPr>
          <p:cNvPr id="114693" name="Text Box 5"/>
          <p:cNvSpPr txBox="1">
            <a:spLocks noChangeArrowheads="1"/>
          </p:cNvSpPr>
          <p:nvPr/>
        </p:nvSpPr>
        <p:spPr bwMode="auto">
          <a:xfrm>
            <a:off x="304800" y="6400800"/>
            <a:ext cx="6569075"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sz="1200">
                <a:solidFill>
                  <a:prstClr val="black"/>
                </a:solidFill>
              </a:rPr>
              <a:t>http://www.unu.edu/unupress/food/8F174e/8F174E04.htm</a:t>
            </a:r>
          </a:p>
        </p:txBody>
      </p:sp>
    </p:spTree>
    <p:extLst>
      <p:ext uri="{BB962C8B-B14F-4D97-AF65-F5344CB8AC3E}">
        <p14:creationId xmlns:p14="http://schemas.microsoft.com/office/powerpoint/2010/main" val="3989564085"/>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5" name="Rectangle 3"/>
          <p:cNvSpPr>
            <a:spLocks noGrp="1" noChangeArrowheads="1"/>
          </p:cNvSpPr>
          <p:nvPr>
            <p:ph idx="1"/>
          </p:nvPr>
        </p:nvSpPr>
        <p:spPr>
          <a:xfrm>
            <a:off x="533401" y="1807884"/>
            <a:ext cx="7807142" cy="4068763"/>
          </a:xfrm>
        </p:spPr>
        <p:txBody>
          <a:bodyPr/>
          <a:lstStyle/>
          <a:p>
            <a:pPr algn="ctr" eaLnBrk="1" hangingPunct="1">
              <a:defRPr/>
            </a:pPr>
            <a:r>
              <a:rPr lang="en-US" sz="2400" dirty="0"/>
              <a:t>Passive Immunization  via the </a:t>
            </a:r>
            <a:r>
              <a:rPr lang="en-US" sz="2400" dirty="0" err="1"/>
              <a:t>Enteromammary</a:t>
            </a:r>
            <a:r>
              <a:rPr lang="en-US" sz="2400" dirty="0"/>
              <a:t> Pathway</a:t>
            </a:r>
            <a:endParaRPr lang="en-US" sz="1400" dirty="0"/>
          </a:p>
          <a:p>
            <a:pPr lvl="4" algn="ctr" eaLnBrk="1" hangingPunct="1">
              <a:buFontTx/>
              <a:buNone/>
              <a:defRPr/>
            </a:pPr>
            <a:r>
              <a:rPr lang="en-US" sz="2400" dirty="0"/>
              <a:t>					</a:t>
            </a:r>
          </a:p>
          <a:p>
            <a:pPr lvl="4" algn="ctr" eaLnBrk="1" hangingPunct="1">
              <a:buFontTx/>
              <a:buNone/>
              <a:defRPr/>
            </a:pPr>
            <a:endParaRPr lang="en-US" sz="2400" dirty="0"/>
          </a:p>
          <a:p>
            <a:pPr lvl="4" algn="ctr" eaLnBrk="1" hangingPunct="1">
              <a:buFontTx/>
              <a:buNone/>
              <a:defRPr/>
            </a:pPr>
            <a:endParaRPr lang="en-US" sz="2400" dirty="0"/>
          </a:p>
          <a:p>
            <a:pPr lvl="4" algn="ctr" eaLnBrk="1" hangingPunct="1">
              <a:buFontTx/>
              <a:buNone/>
              <a:defRPr/>
            </a:pPr>
            <a:endParaRPr lang="en-US" sz="2400" dirty="0"/>
          </a:p>
          <a:p>
            <a:pPr lvl="4" algn="ctr" eaLnBrk="1" hangingPunct="1">
              <a:buFontTx/>
              <a:buNone/>
              <a:defRPr/>
            </a:pPr>
            <a:r>
              <a:rPr lang="en-US" sz="2400" dirty="0"/>
              <a:t>		</a:t>
            </a:r>
          </a:p>
          <a:p>
            <a:pPr lvl="4" algn="ctr" eaLnBrk="1" hangingPunct="1">
              <a:buFontTx/>
              <a:buNone/>
              <a:defRPr/>
            </a:pPr>
            <a:endParaRPr lang="en-US" sz="2400" dirty="0"/>
          </a:p>
          <a:p>
            <a:pPr lvl="4" algn="ctr" eaLnBrk="1" hangingPunct="1">
              <a:buFontTx/>
              <a:buNone/>
              <a:defRPr/>
            </a:pPr>
            <a:endParaRPr lang="en-US" sz="2400" dirty="0"/>
          </a:p>
          <a:p>
            <a:pPr lvl="4" algn="ctr" eaLnBrk="1" hangingPunct="1">
              <a:buFontTx/>
              <a:buNone/>
              <a:defRPr/>
            </a:pPr>
            <a:endParaRPr lang="en-US" sz="2400" dirty="0"/>
          </a:p>
          <a:p>
            <a:pPr lvl="4" algn="ctr" eaLnBrk="1" hangingPunct="1">
              <a:buFontTx/>
              <a:buNone/>
              <a:defRPr/>
            </a:pPr>
            <a:endParaRPr lang="en-US" sz="2400" dirty="0"/>
          </a:p>
          <a:p>
            <a:pPr lvl="4" algn="ctr" eaLnBrk="1" hangingPunct="1">
              <a:buFontTx/>
              <a:buNone/>
              <a:defRPr/>
            </a:pPr>
            <a:endParaRPr lang="en-US" sz="2400" dirty="0"/>
          </a:p>
        </p:txBody>
      </p:sp>
      <p:sp>
        <p:nvSpPr>
          <p:cNvPr id="151554" name="Rectangle 2"/>
          <p:cNvSpPr>
            <a:spLocks noGrp="1" noChangeArrowheads="1"/>
          </p:cNvSpPr>
          <p:nvPr>
            <p:ph type="title"/>
          </p:nvPr>
        </p:nvSpPr>
        <p:spPr/>
        <p:txBody>
          <a:bodyPr/>
          <a:lstStyle/>
          <a:p>
            <a:pPr eaLnBrk="1" hangingPunct="1">
              <a:defRPr/>
            </a:pPr>
            <a:r>
              <a:rPr lang="en-US" dirty="0"/>
              <a:t>Human Milk Composition</a:t>
            </a:r>
          </a:p>
        </p:txBody>
      </p:sp>
      <p:pic>
        <p:nvPicPr>
          <p:cNvPr id="115716" name="Picture 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133600" y="2851665"/>
            <a:ext cx="4648200" cy="3922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p:cNvSpPr txBox="1"/>
          <p:nvPr/>
        </p:nvSpPr>
        <p:spPr>
          <a:xfrm>
            <a:off x="2286000" y="2876868"/>
            <a:ext cx="2095500" cy="369332"/>
          </a:xfrm>
          <a:prstGeom prst="rect">
            <a:avLst/>
          </a:prstGeom>
          <a:noFill/>
        </p:spPr>
        <p:txBody>
          <a:bodyPr wrap="square" rtlCol="0">
            <a:spAutoFit/>
          </a:bodyPr>
          <a:lstStyle/>
          <a:p>
            <a:r>
              <a:rPr lang="en-US" dirty="0">
                <a:solidFill>
                  <a:prstClr val="black"/>
                </a:solidFill>
              </a:rPr>
              <a:t>Maternal exposure</a:t>
            </a:r>
          </a:p>
        </p:txBody>
      </p:sp>
      <p:sp>
        <p:nvSpPr>
          <p:cNvPr id="3" name="TextBox 2"/>
          <p:cNvSpPr txBox="1"/>
          <p:nvPr/>
        </p:nvSpPr>
        <p:spPr>
          <a:xfrm>
            <a:off x="1054976" y="4548664"/>
            <a:ext cx="1447800" cy="369332"/>
          </a:xfrm>
          <a:prstGeom prst="rect">
            <a:avLst/>
          </a:prstGeom>
          <a:noFill/>
        </p:spPr>
        <p:txBody>
          <a:bodyPr wrap="square" rtlCol="0">
            <a:spAutoFit/>
          </a:bodyPr>
          <a:lstStyle/>
          <a:p>
            <a:r>
              <a:rPr lang="en-US" dirty="0">
                <a:solidFill>
                  <a:prstClr val="black"/>
                </a:solidFill>
              </a:rPr>
              <a:t>Maternal gut</a:t>
            </a:r>
          </a:p>
        </p:txBody>
      </p:sp>
      <p:sp>
        <p:nvSpPr>
          <p:cNvPr id="4" name="TextBox 3"/>
          <p:cNvSpPr txBox="1"/>
          <p:nvPr/>
        </p:nvSpPr>
        <p:spPr>
          <a:xfrm>
            <a:off x="2262394" y="3842266"/>
            <a:ext cx="1066800" cy="369332"/>
          </a:xfrm>
          <a:prstGeom prst="rect">
            <a:avLst/>
          </a:prstGeom>
          <a:noFill/>
        </p:spPr>
        <p:txBody>
          <a:bodyPr wrap="square" rtlCol="0">
            <a:spAutoFit/>
          </a:bodyPr>
          <a:lstStyle/>
          <a:p>
            <a:r>
              <a:rPr lang="en-US" dirty="0">
                <a:solidFill>
                  <a:prstClr val="black"/>
                </a:solidFill>
              </a:rPr>
              <a:t>Antigens</a:t>
            </a:r>
          </a:p>
        </p:txBody>
      </p:sp>
      <p:sp>
        <p:nvSpPr>
          <p:cNvPr id="5" name="TextBox 4"/>
          <p:cNvSpPr txBox="1"/>
          <p:nvPr/>
        </p:nvSpPr>
        <p:spPr>
          <a:xfrm>
            <a:off x="1412327" y="5345245"/>
            <a:ext cx="1600201" cy="369332"/>
          </a:xfrm>
          <a:prstGeom prst="rect">
            <a:avLst/>
          </a:prstGeom>
          <a:noFill/>
        </p:spPr>
        <p:txBody>
          <a:bodyPr wrap="square" rtlCol="0">
            <a:spAutoFit/>
          </a:bodyPr>
          <a:lstStyle/>
          <a:p>
            <a:r>
              <a:rPr lang="en-US" dirty="0">
                <a:solidFill>
                  <a:prstClr val="black"/>
                </a:solidFill>
              </a:rPr>
              <a:t>Lymphoblasts</a:t>
            </a:r>
          </a:p>
        </p:txBody>
      </p:sp>
      <p:sp>
        <p:nvSpPr>
          <p:cNvPr id="6" name="TextBox 5"/>
          <p:cNvSpPr txBox="1"/>
          <p:nvPr/>
        </p:nvSpPr>
        <p:spPr>
          <a:xfrm>
            <a:off x="1778876" y="6172200"/>
            <a:ext cx="1905000" cy="369332"/>
          </a:xfrm>
          <a:prstGeom prst="rect">
            <a:avLst/>
          </a:prstGeom>
          <a:noFill/>
        </p:spPr>
        <p:txBody>
          <a:bodyPr wrap="square" rtlCol="0">
            <a:spAutoFit/>
          </a:bodyPr>
          <a:lstStyle/>
          <a:p>
            <a:r>
              <a:rPr lang="en-US" dirty="0">
                <a:solidFill>
                  <a:prstClr val="black"/>
                </a:solidFill>
              </a:rPr>
              <a:t>Mesenteric node</a:t>
            </a:r>
          </a:p>
        </p:txBody>
      </p:sp>
      <p:sp>
        <p:nvSpPr>
          <p:cNvPr id="7" name="TextBox 6"/>
          <p:cNvSpPr txBox="1"/>
          <p:nvPr/>
        </p:nvSpPr>
        <p:spPr>
          <a:xfrm>
            <a:off x="4800600" y="6356866"/>
            <a:ext cx="1676400" cy="369332"/>
          </a:xfrm>
          <a:prstGeom prst="rect">
            <a:avLst/>
          </a:prstGeom>
          <a:noFill/>
        </p:spPr>
        <p:txBody>
          <a:bodyPr wrap="square" rtlCol="0">
            <a:spAutoFit/>
          </a:bodyPr>
          <a:lstStyle/>
          <a:p>
            <a:r>
              <a:rPr lang="en-US" dirty="0">
                <a:solidFill>
                  <a:prstClr val="black"/>
                </a:solidFill>
              </a:rPr>
              <a:t>Thoracic duct</a:t>
            </a:r>
          </a:p>
        </p:txBody>
      </p:sp>
      <p:sp>
        <p:nvSpPr>
          <p:cNvPr id="8" name="TextBox 7"/>
          <p:cNvSpPr txBox="1"/>
          <p:nvPr/>
        </p:nvSpPr>
        <p:spPr>
          <a:xfrm>
            <a:off x="5791200" y="5714577"/>
            <a:ext cx="1828800" cy="369332"/>
          </a:xfrm>
          <a:prstGeom prst="rect">
            <a:avLst/>
          </a:prstGeom>
          <a:noFill/>
        </p:spPr>
        <p:txBody>
          <a:bodyPr wrap="square" rtlCol="0">
            <a:spAutoFit/>
          </a:bodyPr>
          <a:lstStyle/>
          <a:p>
            <a:r>
              <a:rPr lang="en-US" dirty="0">
                <a:solidFill>
                  <a:prstClr val="black"/>
                </a:solidFill>
              </a:rPr>
              <a:t>Blood stream</a:t>
            </a:r>
          </a:p>
        </p:txBody>
      </p:sp>
      <p:sp>
        <p:nvSpPr>
          <p:cNvPr id="9" name="TextBox 8"/>
          <p:cNvSpPr txBox="1"/>
          <p:nvPr/>
        </p:nvSpPr>
        <p:spPr>
          <a:xfrm>
            <a:off x="6096000" y="4443690"/>
            <a:ext cx="2514600" cy="369332"/>
          </a:xfrm>
          <a:prstGeom prst="rect">
            <a:avLst/>
          </a:prstGeom>
          <a:noFill/>
        </p:spPr>
        <p:txBody>
          <a:bodyPr wrap="square" rtlCol="0">
            <a:spAutoFit/>
          </a:bodyPr>
          <a:lstStyle/>
          <a:p>
            <a:r>
              <a:rPr lang="en-US" dirty="0">
                <a:solidFill>
                  <a:prstClr val="black"/>
                </a:solidFill>
              </a:rPr>
              <a:t>Other mucosal surfaces</a:t>
            </a:r>
          </a:p>
        </p:txBody>
      </p:sp>
      <p:sp>
        <p:nvSpPr>
          <p:cNvPr id="10" name="TextBox 9"/>
          <p:cNvSpPr txBox="1"/>
          <p:nvPr/>
        </p:nvSpPr>
        <p:spPr>
          <a:xfrm>
            <a:off x="5257800" y="3276600"/>
            <a:ext cx="3048000" cy="381000"/>
          </a:xfrm>
          <a:prstGeom prst="rect">
            <a:avLst/>
          </a:prstGeom>
          <a:noFill/>
        </p:spPr>
        <p:txBody>
          <a:bodyPr wrap="square" rtlCol="0">
            <a:spAutoFit/>
          </a:bodyPr>
          <a:lstStyle/>
          <a:p>
            <a:r>
              <a:rPr lang="en-US" dirty="0">
                <a:solidFill>
                  <a:prstClr val="black"/>
                </a:solidFill>
              </a:rPr>
              <a:t>Breast tissue and breastmilk</a:t>
            </a:r>
          </a:p>
        </p:txBody>
      </p:sp>
      <p:sp>
        <p:nvSpPr>
          <p:cNvPr id="11" name="TextBox 10"/>
          <p:cNvSpPr txBox="1"/>
          <p:nvPr/>
        </p:nvSpPr>
        <p:spPr>
          <a:xfrm>
            <a:off x="4064876" y="4191000"/>
            <a:ext cx="1143000" cy="369332"/>
          </a:xfrm>
          <a:prstGeom prst="rect">
            <a:avLst/>
          </a:prstGeom>
          <a:noFill/>
        </p:spPr>
        <p:txBody>
          <a:bodyPr wrap="square" rtlCol="0">
            <a:spAutoFit/>
          </a:bodyPr>
          <a:lstStyle/>
          <a:p>
            <a:r>
              <a:rPr lang="en-US" dirty="0">
                <a:solidFill>
                  <a:prstClr val="black"/>
                </a:solidFill>
              </a:rPr>
              <a:t>Infant gut</a:t>
            </a:r>
          </a:p>
        </p:txBody>
      </p:sp>
      <p:sp>
        <p:nvSpPr>
          <p:cNvPr id="12" name="TextBox 11"/>
          <p:cNvSpPr txBox="1"/>
          <p:nvPr/>
        </p:nvSpPr>
        <p:spPr>
          <a:xfrm>
            <a:off x="3683876" y="5109212"/>
            <a:ext cx="1905000" cy="830997"/>
          </a:xfrm>
          <a:prstGeom prst="rect">
            <a:avLst/>
          </a:prstGeom>
          <a:noFill/>
        </p:spPr>
        <p:txBody>
          <a:bodyPr wrap="square" rtlCol="0">
            <a:spAutoFit/>
          </a:bodyPr>
          <a:lstStyle/>
          <a:p>
            <a:pPr algn="ctr"/>
            <a:r>
              <a:rPr lang="en-US" sz="1200" dirty="0">
                <a:solidFill>
                  <a:prstClr val="black"/>
                </a:solidFill>
              </a:rPr>
              <a:t>Lymphoblasts mature into lymphocytes that produce immunoglobulins that move into the bloodstream</a:t>
            </a:r>
          </a:p>
        </p:txBody>
      </p:sp>
    </p:spTree>
    <p:extLst>
      <p:ext uri="{BB962C8B-B14F-4D97-AF65-F5344CB8AC3E}">
        <p14:creationId xmlns:p14="http://schemas.microsoft.com/office/powerpoint/2010/main" val="3810497308"/>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2" name="Rectangle 2"/>
          <p:cNvSpPr>
            <a:spLocks noGrp="1" noChangeArrowheads="1"/>
          </p:cNvSpPr>
          <p:nvPr>
            <p:ph type="title"/>
          </p:nvPr>
        </p:nvSpPr>
        <p:spPr>
          <a:xfrm>
            <a:off x="533400" y="381000"/>
            <a:ext cx="8229600" cy="914400"/>
          </a:xfrm>
        </p:spPr>
        <p:txBody>
          <a:bodyPr>
            <a:normAutofit/>
          </a:bodyPr>
          <a:lstStyle/>
          <a:p>
            <a:pPr eaLnBrk="1" hangingPunct="1">
              <a:defRPr/>
            </a:pPr>
            <a:r>
              <a:rPr lang="en-US" dirty="0"/>
              <a:t>Milk Composition Differences</a:t>
            </a:r>
          </a:p>
        </p:txBody>
      </p:sp>
      <p:graphicFrame>
        <p:nvGraphicFramePr>
          <p:cNvPr id="7" name="Table 6"/>
          <p:cNvGraphicFramePr>
            <a:graphicFrameLocks noGrp="1"/>
          </p:cNvGraphicFramePr>
          <p:nvPr/>
        </p:nvGraphicFramePr>
        <p:xfrm>
          <a:off x="228600" y="1981200"/>
          <a:ext cx="8763000" cy="4654550"/>
        </p:xfrm>
        <a:graphic>
          <a:graphicData uri="http://schemas.openxmlformats.org/drawingml/2006/table">
            <a:tbl>
              <a:tblPr firstRow="1" bandRow="1">
                <a:tableStyleId>{5C22544A-7EE6-4342-B048-85BDC9FD1C3A}</a:tableStyleId>
              </a:tblPr>
              <a:tblGrid>
                <a:gridCol w="2921000">
                  <a:extLst>
                    <a:ext uri="{9D8B030D-6E8A-4147-A177-3AD203B41FA5}">
                      <a16:colId xmlns:a16="http://schemas.microsoft.com/office/drawing/2014/main" val="20000"/>
                    </a:ext>
                  </a:extLst>
                </a:gridCol>
                <a:gridCol w="2921000">
                  <a:extLst>
                    <a:ext uri="{9D8B030D-6E8A-4147-A177-3AD203B41FA5}">
                      <a16:colId xmlns:a16="http://schemas.microsoft.com/office/drawing/2014/main" val="20001"/>
                    </a:ext>
                  </a:extLst>
                </a:gridCol>
                <a:gridCol w="2921000">
                  <a:extLst>
                    <a:ext uri="{9D8B030D-6E8A-4147-A177-3AD203B41FA5}">
                      <a16:colId xmlns:a16="http://schemas.microsoft.com/office/drawing/2014/main" val="20002"/>
                    </a:ext>
                  </a:extLst>
                </a:gridCol>
              </a:tblGrid>
              <a:tr h="434394">
                <a:tc>
                  <a:txBody>
                    <a:bodyPr/>
                    <a:lstStyle/>
                    <a:p>
                      <a:pPr algn="ctr"/>
                      <a:endParaRPr lang="en-US" sz="1400" dirty="0"/>
                    </a:p>
                  </a:txBody>
                  <a:tcPr marT="45715" marB="45715" anchor="ctr"/>
                </a:tc>
                <a:tc>
                  <a:txBody>
                    <a:bodyPr/>
                    <a:lstStyle/>
                    <a:p>
                      <a:pPr algn="ctr"/>
                      <a:r>
                        <a:rPr lang="en-US" sz="1400" dirty="0"/>
                        <a:t>Human Milk</a:t>
                      </a:r>
                    </a:p>
                  </a:txBody>
                  <a:tcPr marT="45715" marB="45715" anchor="ctr"/>
                </a:tc>
                <a:tc>
                  <a:txBody>
                    <a:bodyPr/>
                    <a:lstStyle/>
                    <a:p>
                      <a:pPr algn="ctr"/>
                      <a:r>
                        <a:rPr lang="en-US" sz="1400" dirty="0"/>
                        <a:t>Commercial</a:t>
                      </a:r>
                      <a:r>
                        <a:rPr lang="en-US" sz="1400" baseline="0" dirty="0"/>
                        <a:t> Substitutes</a:t>
                      </a:r>
                      <a:endParaRPr lang="en-US" sz="1400" dirty="0"/>
                    </a:p>
                  </a:txBody>
                  <a:tcPr marT="45715" marB="45715" anchor="ctr"/>
                </a:tc>
                <a:extLst>
                  <a:ext uri="{0D108BD9-81ED-4DB2-BD59-A6C34878D82A}">
                    <a16:rowId xmlns:a16="http://schemas.microsoft.com/office/drawing/2014/main" val="10000"/>
                  </a:ext>
                </a:extLst>
              </a:tr>
              <a:tr h="562881">
                <a:tc>
                  <a:txBody>
                    <a:bodyPr/>
                    <a:lstStyle/>
                    <a:p>
                      <a:pPr algn="ctr"/>
                      <a:r>
                        <a:rPr lang="en-US" sz="1400" dirty="0"/>
                        <a:t>Protein</a:t>
                      </a:r>
                    </a:p>
                  </a:txBody>
                  <a:tcPr marT="45715" marB="45715" anchor="ctr"/>
                </a:tc>
                <a:tc>
                  <a:txBody>
                    <a:bodyPr/>
                    <a:lstStyle/>
                    <a:p>
                      <a:pPr algn="ctr"/>
                      <a:r>
                        <a:rPr lang="en-US" sz="1400" dirty="0"/>
                        <a:t>Appropriate (species specific) quality/quantity</a:t>
                      </a:r>
                      <a:r>
                        <a:rPr lang="en-US" sz="1400" baseline="0" dirty="0"/>
                        <a:t>, easier to digest</a:t>
                      </a:r>
                      <a:endParaRPr lang="en-US" sz="1400" dirty="0"/>
                    </a:p>
                  </a:txBody>
                  <a:tcPr marT="45715" marB="45715" anchor="ctr"/>
                </a:tc>
                <a:tc>
                  <a:txBody>
                    <a:bodyPr/>
                    <a:lstStyle/>
                    <a:p>
                      <a:pPr algn="ctr"/>
                      <a:r>
                        <a:rPr lang="en-US" sz="1400" dirty="0"/>
                        <a:t>Corrected</a:t>
                      </a:r>
                      <a:r>
                        <a:rPr lang="en-US" sz="1400" baseline="0" dirty="0"/>
                        <a:t> in quantity but not in quality (not species specific)</a:t>
                      </a:r>
                      <a:endParaRPr lang="en-US" sz="1400" dirty="0"/>
                    </a:p>
                  </a:txBody>
                  <a:tcPr marT="45715" marB="45715" anchor="ctr"/>
                </a:tc>
                <a:extLst>
                  <a:ext uri="{0D108BD9-81ED-4DB2-BD59-A6C34878D82A}">
                    <a16:rowId xmlns:a16="http://schemas.microsoft.com/office/drawing/2014/main" val="10001"/>
                  </a:ext>
                </a:extLst>
              </a:tr>
              <a:tr h="731503">
                <a:tc>
                  <a:txBody>
                    <a:bodyPr/>
                    <a:lstStyle/>
                    <a:p>
                      <a:pPr algn="ctr"/>
                      <a:r>
                        <a:rPr lang="en-US" sz="1400" dirty="0"/>
                        <a:t>Fat</a:t>
                      </a:r>
                    </a:p>
                  </a:txBody>
                  <a:tcPr marT="45715" marB="45715" anchor="ctr"/>
                </a:tc>
                <a:tc>
                  <a:txBody>
                    <a:bodyPr/>
                    <a:lstStyle/>
                    <a:p>
                      <a:pPr algn="ctr"/>
                      <a:r>
                        <a:rPr lang="en-US" sz="1400" dirty="0"/>
                        <a:t>Appropriate quality/quantity of essential fatty acids, lipase present</a:t>
                      </a:r>
                    </a:p>
                  </a:txBody>
                  <a:tcPr marT="45715" marB="45715" anchor="ctr"/>
                </a:tc>
                <a:tc>
                  <a:txBody>
                    <a:bodyPr/>
                    <a:lstStyle/>
                    <a:p>
                      <a:pPr algn="ctr"/>
                      <a:r>
                        <a:rPr lang="en-US" sz="1400" dirty="0"/>
                        <a:t>Lipase absent</a:t>
                      </a:r>
                    </a:p>
                  </a:txBody>
                  <a:tcPr marT="45715" marB="45715" anchor="ctr"/>
                </a:tc>
                <a:extLst>
                  <a:ext uri="{0D108BD9-81ED-4DB2-BD59-A6C34878D82A}">
                    <a16:rowId xmlns:a16="http://schemas.microsoft.com/office/drawing/2014/main" val="10002"/>
                  </a:ext>
                </a:extLst>
              </a:tr>
              <a:tr h="562881">
                <a:tc>
                  <a:txBody>
                    <a:bodyPr/>
                    <a:lstStyle/>
                    <a:p>
                      <a:pPr algn="ctr"/>
                      <a:r>
                        <a:rPr lang="en-US" sz="1400" dirty="0"/>
                        <a:t>Vitamins</a:t>
                      </a:r>
                    </a:p>
                  </a:txBody>
                  <a:tcPr marT="45715" marB="45715" anchor="ctr"/>
                </a:tc>
                <a:tc>
                  <a:txBody>
                    <a:bodyPr/>
                    <a:lstStyle/>
                    <a:p>
                      <a:pPr algn="ctr"/>
                      <a:r>
                        <a:rPr lang="en-US" sz="1400" dirty="0"/>
                        <a:t>Adequate</a:t>
                      </a:r>
                      <a:r>
                        <a:rPr lang="en-US" sz="1400" baseline="0" dirty="0"/>
                        <a:t> except for vitamins D and K in some situations</a:t>
                      </a:r>
                      <a:endParaRPr lang="en-US" sz="1400" dirty="0"/>
                    </a:p>
                  </a:txBody>
                  <a:tcPr marT="45715" marB="45715" anchor="ctr"/>
                </a:tc>
                <a:tc>
                  <a:txBody>
                    <a:bodyPr/>
                    <a:lstStyle/>
                    <a:p>
                      <a:pPr algn="ctr"/>
                      <a:r>
                        <a:rPr lang="en-US" sz="1400" dirty="0"/>
                        <a:t>Vitamins</a:t>
                      </a:r>
                      <a:r>
                        <a:rPr lang="en-US" sz="1400" baseline="0" dirty="0"/>
                        <a:t> added</a:t>
                      </a:r>
                      <a:endParaRPr lang="en-US" sz="1400" dirty="0"/>
                    </a:p>
                  </a:txBody>
                  <a:tcPr marT="45715" marB="45715" anchor="ctr"/>
                </a:tc>
                <a:extLst>
                  <a:ext uri="{0D108BD9-81ED-4DB2-BD59-A6C34878D82A}">
                    <a16:rowId xmlns:a16="http://schemas.microsoft.com/office/drawing/2014/main" val="10003"/>
                  </a:ext>
                </a:extLst>
              </a:tr>
              <a:tr h="428554">
                <a:tc>
                  <a:txBody>
                    <a:bodyPr/>
                    <a:lstStyle/>
                    <a:p>
                      <a:pPr algn="ctr"/>
                      <a:r>
                        <a:rPr lang="en-US" sz="1400" dirty="0"/>
                        <a:t>Minerals</a:t>
                      </a:r>
                    </a:p>
                  </a:txBody>
                  <a:tcPr marT="45715" marB="45715" anchor="ctr"/>
                </a:tc>
                <a:tc>
                  <a:txBody>
                    <a:bodyPr/>
                    <a:lstStyle/>
                    <a:p>
                      <a:pPr algn="ctr"/>
                      <a:r>
                        <a:rPr lang="en-US" sz="1400" dirty="0"/>
                        <a:t>Correct amount</a:t>
                      </a:r>
                    </a:p>
                  </a:txBody>
                  <a:tcPr marT="45715" marB="45715" anchor="ctr"/>
                </a:tc>
                <a:tc>
                  <a:txBody>
                    <a:bodyPr/>
                    <a:lstStyle/>
                    <a:p>
                      <a:pPr algn="ctr"/>
                      <a:r>
                        <a:rPr lang="en-US" sz="1400" dirty="0"/>
                        <a:t>Partly corrected</a:t>
                      </a:r>
                    </a:p>
                  </a:txBody>
                  <a:tcPr marT="45715" marB="45715" anchor="ctr"/>
                </a:tc>
                <a:extLst>
                  <a:ext uri="{0D108BD9-81ED-4DB2-BD59-A6C34878D82A}">
                    <a16:rowId xmlns:a16="http://schemas.microsoft.com/office/drawing/2014/main" val="10004"/>
                  </a:ext>
                </a:extLst>
              </a:tr>
              <a:tr h="457152">
                <a:tc>
                  <a:txBody>
                    <a:bodyPr/>
                    <a:lstStyle/>
                    <a:p>
                      <a:pPr algn="ctr"/>
                      <a:r>
                        <a:rPr lang="en-US" sz="1400" dirty="0"/>
                        <a:t>Anti-Infective properties</a:t>
                      </a:r>
                    </a:p>
                  </a:txBody>
                  <a:tcPr marT="45715" marB="45715" anchor="ctr"/>
                </a:tc>
                <a:tc>
                  <a:txBody>
                    <a:bodyPr/>
                    <a:lstStyle/>
                    <a:p>
                      <a:pPr algn="ctr"/>
                      <a:r>
                        <a:rPr lang="en-US" sz="1400" dirty="0"/>
                        <a:t>Present</a:t>
                      </a:r>
                    </a:p>
                  </a:txBody>
                  <a:tcPr marT="45715" marB="45715" anchor="ctr"/>
                </a:tc>
                <a:tc>
                  <a:txBody>
                    <a:bodyPr/>
                    <a:lstStyle/>
                    <a:p>
                      <a:pPr algn="ctr"/>
                      <a:r>
                        <a:rPr lang="en-US" sz="1400" dirty="0"/>
                        <a:t>Absent</a:t>
                      </a:r>
                    </a:p>
                  </a:txBody>
                  <a:tcPr marT="45715" marB="45715" anchor="ctr"/>
                </a:tc>
                <a:extLst>
                  <a:ext uri="{0D108BD9-81ED-4DB2-BD59-A6C34878D82A}">
                    <a16:rowId xmlns:a16="http://schemas.microsoft.com/office/drawing/2014/main" val="10005"/>
                  </a:ext>
                </a:extLst>
              </a:tr>
              <a:tr h="457152">
                <a:tc>
                  <a:txBody>
                    <a:bodyPr/>
                    <a:lstStyle/>
                    <a:p>
                      <a:pPr algn="ctr"/>
                      <a:r>
                        <a:rPr lang="en-US" sz="1400" dirty="0"/>
                        <a:t>Growth Factors</a:t>
                      </a:r>
                    </a:p>
                  </a:txBody>
                  <a:tcPr marT="45715" marB="45715" anchor="ctr"/>
                </a:tc>
                <a:tc>
                  <a:txBody>
                    <a:bodyPr/>
                    <a:lstStyle/>
                    <a:p>
                      <a:pPr algn="ctr"/>
                      <a:r>
                        <a:rPr lang="en-US" sz="1400" dirty="0"/>
                        <a:t>Present</a:t>
                      </a:r>
                    </a:p>
                  </a:txBody>
                  <a:tcPr marT="45715" marB="45715" anchor="ctr"/>
                </a:tc>
                <a:tc>
                  <a:txBody>
                    <a:bodyPr/>
                    <a:lstStyle/>
                    <a:p>
                      <a:pPr algn="ctr"/>
                      <a:r>
                        <a:rPr lang="en-US" sz="1400" dirty="0"/>
                        <a:t>Absent</a:t>
                      </a:r>
                    </a:p>
                  </a:txBody>
                  <a:tcPr marT="45715" marB="45715" anchor="ctr"/>
                </a:tc>
                <a:extLst>
                  <a:ext uri="{0D108BD9-81ED-4DB2-BD59-A6C34878D82A}">
                    <a16:rowId xmlns:a16="http://schemas.microsoft.com/office/drawing/2014/main" val="10006"/>
                  </a:ext>
                </a:extLst>
              </a:tr>
              <a:tr h="457152">
                <a:tc>
                  <a:txBody>
                    <a:bodyPr/>
                    <a:lstStyle/>
                    <a:p>
                      <a:pPr algn="ctr"/>
                      <a:r>
                        <a:rPr lang="en-US" sz="1400" dirty="0"/>
                        <a:t>Digestive enzymes</a:t>
                      </a:r>
                    </a:p>
                  </a:txBody>
                  <a:tcPr marT="45715" marB="45715" anchor="ctr"/>
                </a:tc>
                <a:tc>
                  <a:txBody>
                    <a:bodyPr/>
                    <a:lstStyle/>
                    <a:p>
                      <a:pPr algn="ctr"/>
                      <a:r>
                        <a:rPr lang="en-US" sz="1400" dirty="0"/>
                        <a:t>Present</a:t>
                      </a:r>
                    </a:p>
                  </a:txBody>
                  <a:tcPr marT="45715" marB="45715" anchor="ctr"/>
                </a:tc>
                <a:tc>
                  <a:txBody>
                    <a:bodyPr/>
                    <a:lstStyle/>
                    <a:p>
                      <a:pPr algn="ctr"/>
                      <a:r>
                        <a:rPr lang="en-US" sz="1400" dirty="0"/>
                        <a:t>Absent</a:t>
                      </a:r>
                    </a:p>
                  </a:txBody>
                  <a:tcPr marT="45715" marB="45715" anchor="ctr"/>
                </a:tc>
                <a:extLst>
                  <a:ext uri="{0D108BD9-81ED-4DB2-BD59-A6C34878D82A}">
                    <a16:rowId xmlns:a16="http://schemas.microsoft.com/office/drawing/2014/main" val="10007"/>
                  </a:ext>
                </a:extLst>
              </a:tr>
              <a:tr h="562881">
                <a:tc>
                  <a:txBody>
                    <a:bodyPr/>
                    <a:lstStyle/>
                    <a:p>
                      <a:pPr algn="ctr"/>
                      <a:r>
                        <a:rPr lang="en-US" sz="1400" dirty="0"/>
                        <a:t>Hormones</a:t>
                      </a:r>
                    </a:p>
                  </a:txBody>
                  <a:tcPr marT="45715" marB="45715" anchor="ctr"/>
                </a:tc>
                <a:tc>
                  <a:txBody>
                    <a:bodyPr/>
                    <a:lstStyle/>
                    <a:p>
                      <a:pPr algn="ctr"/>
                      <a:r>
                        <a:rPr lang="en-US" sz="1400" dirty="0"/>
                        <a:t>Present</a:t>
                      </a:r>
                    </a:p>
                  </a:txBody>
                  <a:tcPr marT="45715" marB="45715" anchor="ctr"/>
                </a:tc>
                <a:tc>
                  <a:txBody>
                    <a:bodyPr/>
                    <a:lstStyle/>
                    <a:p>
                      <a:pPr algn="ctr"/>
                      <a:r>
                        <a:rPr lang="en-US" sz="1400" dirty="0"/>
                        <a:t>Absent</a:t>
                      </a:r>
                      <a:r>
                        <a:rPr lang="en-US" sz="1400" baseline="0" dirty="0"/>
                        <a:t> </a:t>
                      </a:r>
                      <a:endParaRPr lang="en-US" sz="1400" dirty="0"/>
                    </a:p>
                  </a:txBody>
                  <a:tcPr marT="45715" marB="45715" anchor="ctr"/>
                </a:tc>
                <a:extLst>
                  <a:ext uri="{0D108BD9-81ED-4DB2-BD59-A6C34878D82A}">
                    <a16:rowId xmlns:a16="http://schemas.microsoft.com/office/drawing/2014/main" val="10008"/>
                  </a:ext>
                </a:extLst>
              </a:tr>
            </a:tbl>
          </a:graphicData>
        </a:graphic>
      </p:graphicFrame>
    </p:spTree>
    <p:extLst>
      <p:ext uri="{BB962C8B-B14F-4D97-AF65-F5344CB8AC3E}">
        <p14:creationId xmlns:p14="http://schemas.microsoft.com/office/powerpoint/2010/main" val="4503431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5" name="Rectangle 3"/>
          <p:cNvSpPr>
            <a:spLocks noGrp="1" noChangeArrowheads="1"/>
          </p:cNvSpPr>
          <p:nvPr>
            <p:ph idx="1"/>
          </p:nvPr>
        </p:nvSpPr>
        <p:spPr>
          <a:xfrm>
            <a:off x="239335" y="2185610"/>
            <a:ext cx="8684002" cy="3960963"/>
          </a:xfrm>
        </p:spPr>
        <p:txBody>
          <a:bodyPr vert="horz" lIns="91440" tIns="45720" rIns="91440" bIns="45720" rtlCol="0" anchor="t">
            <a:normAutofit fontScale="92500" lnSpcReduction="10000"/>
          </a:bodyPr>
          <a:lstStyle/>
          <a:p>
            <a:pPr>
              <a:defRPr/>
            </a:pPr>
            <a:r>
              <a:rPr lang="en-US" dirty="0"/>
              <a:t>Areola</a:t>
            </a:r>
          </a:p>
          <a:p>
            <a:pPr marL="575945" lvl="1">
              <a:defRPr/>
            </a:pPr>
            <a:r>
              <a:rPr lang="en-US" dirty="0">
                <a:ea typeface="+mn-lt"/>
                <a:cs typeface="+mn-lt"/>
              </a:rPr>
              <a:t>Circular and pigmented </a:t>
            </a:r>
            <a:endParaRPr lang="en-US" dirty="0"/>
          </a:p>
          <a:p>
            <a:pPr marL="575945" lvl="1">
              <a:defRPr/>
            </a:pPr>
            <a:r>
              <a:rPr lang="en-US" dirty="0"/>
              <a:t>Contains smooth muscle and elastic connective tissue</a:t>
            </a:r>
          </a:p>
          <a:p>
            <a:pPr marL="575945" lvl="1">
              <a:defRPr/>
            </a:pPr>
            <a:r>
              <a:rPr lang="en-US" dirty="0"/>
              <a:t>Darkens and enlarges during pregnancy</a:t>
            </a:r>
          </a:p>
          <a:p>
            <a:pPr marL="575945" lvl="1">
              <a:defRPr/>
            </a:pPr>
            <a:r>
              <a:rPr lang="en-US" dirty="0"/>
              <a:t>Contains Montgomery tubercles (or glands) which provide lubrication which is bacteriostatic; may produce a scent to help infant find the nipple</a:t>
            </a:r>
          </a:p>
          <a:p>
            <a:pPr marL="575945" lvl="1">
              <a:defRPr/>
            </a:pPr>
            <a:r>
              <a:rPr lang="en-US" dirty="0"/>
              <a:t>Shape and size vary between women</a:t>
            </a:r>
          </a:p>
          <a:p>
            <a:pPr>
              <a:defRPr/>
            </a:pPr>
            <a:r>
              <a:rPr lang="en-US" dirty="0"/>
              <a:t>Nipple </a:t>
            </a:r>
          </a:p>
          <a:p>
            <a:pPr marL="575945" lvl="1">
              <a:defRPr/>
            </a:pPr>
            <a:r>
              <a:rPr lang="en-US" dirty="0"/>
              <a:t>Has an average of 9 milk ducts passing to outside (range 4-18)</a:t>
            </a:r>
          </a:p>
          <a:p>
            <a:pPr marL="575945" lvl="1">
              <a:defRPr/>
            </a:pPr>
            <a:r>
              <a:rPr lang="en-US" dirty="0"/>
              <a:t>Has smooth muscle fibers and sensory nerves</a:t>
            </a:r>
          </a:p>
          <a:p>
            <a:pPr marL="575945" lvl="1">
              <a:defRPr/>
            </a:pPr>
            <a:r>
              <a:rPr lang="en-US" dirty="0"/>
              <a:t>Shape and size vary between women</a:t>
            </a:r>
          </a:p>
          <a:p>
            <a:pPr marL="575945" lvl="1">
              <a:defRPr/>
            </a:pPr>
            <a:endParaRPr lang="en-US" dirty="0"/>
          </a:p>
          <a:p>
            <a:pPr eaLnBrk="1" hangingPunct="1">
              <a:defRPr/>
            </a:pPr>
            <a:endParaRPr lang="en-US" dirty="0"/>
          </a:p>
        </p:txBody>
      </p:sp>
      <p:sp>
        <p:nvSpPr>
          <p:cNvPr id="74754" name="Rectangle 2"/>
          <p:cNvSpPr>
            <a:spLocks noGrp="1" noChangeArrowheads="1"/>
          </p:cNvSpPr>
          <p:nvPr>
            <p:ph type="title"/>
          </p:nvPr>
        </p:nvSpPr>
        <p:spPr/>
        <p:txBody>
          <a:bodyPr/>
          <a:lstStyle/>
          <a:p>
            <a:pPr eaLnBrk="1" hangingPunct="1">
              <a:defRPr/>
            </a:pPr>
            <a:r>
              <a:rPr lang="en-US"/>
              <a:t>Breast Anatomy</a:t>
            </a:r>
          </a:p>
        </p:txBody>
      </p:sp>
    </p:spTree>
    <p:extLst>
      <p:ext uri="{BB962C8B-B14F-4D97-AF65-F5344CB8AC3E}">
        <p14:creationId xmlns:p14="http://schemas.microsoft.com/office/powerpoint/2010/main" val="3087460949"/>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Thank you for completing Section 2 of Breastfeeding Education for Physicians. To obtain CME credit, please click on the link below, provide your information and complete the post-test </a:t>
            </a:r>
          </a:p>
          <a:p>
            <a:endParaRPr lang="en-US" u="sng" dirty="0">
              <a:hlinkClick r:id="rId2"/>
            </a:endParaRPr>
          </a:p>
          <a:p>
            <a:pPr marL="0" indent="0">
              <a:buNone/>
            </a:pPr>
            <a:r>
              <a:rPr lang="en-US" u="sng" dirty="0">
                <a:hlinkClick r:id="rId2"/>
              </a:rPr>
              <a:t>https://www.surveymonkey.com/s/BreastfeedingSection2</a:t>
            </a:r>
            <a:endParaRPr lang="en-US" dirty="0"/>
          </a:p>
          <a:p>
            <a:endParaRPr lang="en-US" dirty="0"/>
          </a:p>
          <a:p>
            <a:endParaRPr lang="en-US" dirty="0"/>
          </a:p>
        </p:txBody>
      </p:sp>
    </p:spTree>
    <p:extLst>
      <p:ext uri="{BB962C8B-B14F-4D97-AF65-F5344CB8AC3E}">
        <p14:creationId xmlns:p14="http://schemas.microsoft.com/office/powerpoint/2010/main" val="2675544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64" y="2514600"/>
            <a:ext cx="8611490" cy="4114799"/>
          </a:xfrm>
        </p:spPr>
        <p:txBody>
          <a:bodyPr>
            <a:normAutofit fontScale="85000" lnSpcReduction="10000"/>
          </a:bodyPr>
          <a:lstStyle/>
          <a:p>
            <a:pPr>
              <a:defRPr/>
            </a:pPr>
            <a:r>
              <a:rPr lang="en-US" dirty="0"/>
              <a:t>Women with inverted nipples can breastfed but they many need more help postpartum.</a:t>
            </a:r>
          </a:p>
          <a:p>
            <a:pPr>
              <a:defRPr/>
            </a:pPr>
            <a:r>
              <a:rPr lang="en-US" dirty="0"/>
              <a:t>She should request assistance with breastfeeding as soon as possible after her baby is born.</a:t>
            </a:r>
          </a:p>
          <a:p>
            <a:pPr>
              <a:defRPr/>
            </a:pPr>
            <a:r>
              <a:rPr lang="en-US" dirty="0"/>
              <a:t>After delivery, a breast pump might be useful to help evert the nipples.  If a pump is not available, a 20ml syringe with the adaptor end cut off and the plunger inserted backwards is used to help draw out a nipple.</a:t>
            </a:r>
          </a:p>
          <a:p>
            <a:r>
              <a:rPr lang="en-US" dirty="0"/>
              <a:t>Avoid bottle and pacifier use so the baby does not become accustomed to the longer artificial nipple which feels and flows differently.</a:t>
            </a:r>
          </a:p>
          <a:p>
            <a:r>
              <a:rPr lang="en-US" dirty="0"/>
              <a:t>When all else fails, an ultra-think silicone nipple shield can be tried temporarily.</a:t>
            </a:r>
          </a:p>
          <a:p>
            <a:r>
              <a:rPr lang="en-US" b="1" dirty="0"/>
              <a:t>Nipple preparation during pregnancy is not recommended</a:t>
            </a:r>
            <a:r>
              <a:rPr lang="en-US" dirty="0"/>
              <a:t>.</a:t>
            </a:r>
          </a:p>
          <a:p>
            <a:endParaRPr lang="en-US" dirty="0"/>
          </a:p>
        </p:txBody>
      </p:sp>
      <p:sp>
        <p:nvSpPr>
          <p:cNvPr id="2" name="Title 1"/>
          <p:cNvSpPr>
            <a:spLocks noGrp="1"/>
          </p:cNvSpPr>
          <p:nvPr>
            <p:ph type="title"/>
          </p:nvPr>
        </p:nvSpPr>
        <p:spPr/>
        <p:txBody>
          <a:bodyPr/>
          <a:lstStyle/>
          <a:p>
            <a:r>
              <a:rPr lang="en-US" dirty="0"/>
              <a:t>Inverted Nipples</a:t>
            </a:r>
          </a:p>
        </p:txBody>
      </p:sp>
    </p:spTree>
    <p:extLst>
      <p:ext uri="{BB962C8B-B14F-4D97-AF65-F5344CB8AC3E}">
        <p14:creationId xmlns:p14="http://schemas.microsoft.com/office/powerpoint/2010/main" val="9693161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3" name="Rectangle 3"/>
          <p:cNvSpPr>
            <a:spLocks noGrp="1" noChangeArrowheads="1"/>
          </p:cNvSpPr>
          <p:nvPr>
            <p:ph idx="1"/>
          </p:nvPr>
        </p:nvSpPr>
        <p:spPr>
          <a:xfrm>
            <a:off x="872067" y="2209800"/>
            <a:ext cx="7408333" cy="4191000"/>
          </a:xfrm>
        </p:spPr>
        <p:txBody>
          <a:bodyPr>
            <a:normAutofit fontScale="92500" lnSpcReduction="10000"/>
          </a:bodyPr>
          <a:lstStyle/>
          <a:p>
            <a:pPr eaLnBrk="1" hangingPunct="1">
              <a:defRPr/>
            </a:pPr>
            <a:r>
              <a:rPr lang="en-US" dirty="0"/>
              <a:t>Mammogenesis</a:t>
            </a:r>
          </a:p>
          <a:p>
            <a:pPr lvl="1" eaLnBrk="1" hangingPunct="1">
              <a:defRPr/>
            </a:pPr>
            <a:r>
              <a:rPr lang="en-US" dirty="0"/>
              <a:t>Growth of the breasts</a:t>
            </a:r>
          </a:p>
          <a:p>
            <a:pPr lvl="1" eaLnBrk="1" hangingPunct="1">
              <a:defRPr/>
            </a:pPr>
            <a:r>
              <a:rPr lang="en-US" dirty="0"/>
              <a:t>In utero, prepubertal, pubertal</a:t>
            </a:r>
          </a:p>
          <a:p>
            <a:pPr eaLnBrk="1" hangingPunct="1">
              <a:defRPr/>
            </a:pPr>
            <a:r>
              <a:rPr lang="en-US" dirty="0"/>
              <a:t>Lactogenesis</a:t>
            </a:r>
          </a:p>
          <a:p>
            <a:pPr lvl="1">
              <a:defRPr/>
            </a:pPr>
            <a:r>
              <a:rPr lang="en-US" dirty="0"/>
              <a:t>Functional change of the breasts so that they can secrete milk</a:t>
            </a:r>
          </a:p>
          <a:p>
            <a:pPr lvl="1">
              <a:defRPr/>
            </a:pPr>
            <a:r>
              <a:rPr lang="en-US" dirty="0"/>
              <a:t>Occurs during pregnancy and initial postpartum period</a:t>
            </a:r>
          </a:p>
          <a:p>
            <a:pPr eaLnBrk="1" hangingPunct="1">
              <a:defRPr/>
            </a:pPr>
            <a:r>
              <a:rPr lang="en-US" dirty="0"/>
              <a:t>Galactopoiesis</a:t>
            </a:r>
          </a:p>
          <a:p>
            <a:pPr lvl="1">
              <a:defRPr/>
            </a:pPr>
            <a:r>
              <a:rPr lang="en-US" dirty="0"/>
              <a:t>Maintaining the production of milk</a:t>
            </a:r>
          </a:p>
          <a:p>
            <a:pPr lvl="1">
              <a:defRPr/>
            </a:pPr>
            <a:r>
              <a:rPr lang="en-US" dirty="0"/>
              <a:t>Begins 9 days postpartum</a:t>
            </a:r>
          </a:p>
          <a:p>
            <a:pPr eaLnBrk="1" hangingPunct="1">
              <a:defRPr/>
            </a:pPr>
            <a:r>
              <a:rPr lang="en-US" dirty="0"/>
              <a:t>Involution</a:t>
            </a:r>
          </a:p>
          <a:p>
            <a:pPr lvl="1" eaLnBrk="1" hangingPunct="1">
              <a:defRPr/>
            </a:pPr>
            <a:r>
              <a:rPr lang="en-US" dirty="0"/>
              <a:t>Termination of milk production</a:t>
            </a:r>
          </a:p>
          <a:p>
            <a:pPr lvl="1" eaLnBrk="1" hangingPunct="1">
              <a:defRPr/>
            </a:pPr>
            <a:r>
              <a:rPr lang="en-US" dirty="0"/>
              <a:t>With weaning</a:t>
            </a:r>
          </a:p>
        </p:txBody>
      </p:sp>
      <p:sp>
        <p:nvSpPr>
          <p:cNvPr id="92162" name="Rectangle 2"/>
          <p:cNvSpPr>
            <a:spLocks noGrp="1" noChangeArrowheads="1"/>
          </p:cNvSpPr>
          <p:nvPr>
            <p:ph type="title"/>
          </p:nvPr>
        </p:nvSpPr>
        <p:spPr/>
        <p:txBody>
          <a:bodyPr/>
          <a:lstStyle/>
          <a:p>
            <a:pPr eaLnBrk="1" hangingPunct="1">
              <a:defRPr/>
            </a:pPr>
            <a:r>
              <a:rPr lang="en-US"/>
              <a:t>Stages of Lactation</a:t>
            </a:r>
          </a:p>
        </p:txBody>
      </p:sp>
    </p:spTree>
    <p:extLst>
      <p:ext uri="{BB962C8B-B14F-4D97-AF65-F5344CB8AC3E}">
        <p14:creationId xmlns:p14="http://schemas.microsoft.com/office/powerpoint/2010/main" val="29001452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3"/>
          <p:cNvSpPr>
            <a:spLocks noGrp="1" noChangeArrowheads="1"/>
          </p:cNvSpPr>
          <p:nvPr>
            <p:ph idx="1"/>
          </p:nvPr>
        </p:nvSpPr>
        <p:spPr/>
        <p:txBody>
          <a:bodyPr/>
          <a:lstStyle/>
          <a:p>
            <a:pPr eaLnBrk="1" hangingPunct="1">
              <a:defRPr/>
            </a:pPr>
            <a:r>
              <a:rPr lang="en-US" dirty="0"/>
              <a:t>In utero</a:t>
            </a:r>
          </a:p>
          <a:p>
            <a:pPr lvl="1" eaLnBrk="1" hangingPunct="1">
              <a:defRPr/>
            </a:pPr>
            <a:r>
              <a:rPr lang="en-US" dirty="0"/>
              <a:t>Mammary bulb is seen at 18-19 weeks gestation</a:t>
            </a:r>
          </a:p>
          <a:p>
            <a:pPr lvl="1" eaLnBrk="1" hangingPunct="1">
              <a:defRPr/>
            </a:pPr>
            <a:r>
              <a:rPr lang="en-US" dirty="0"/>
              <a:t>Fat pad precursor develops</a:t>
            </a:r>
          </a:p>
          <a:p>
            <a:pPr lvl="1" eaLnBrk="1" hangingPunct="1">
              <a:defRPr/>
            </a:pPr>
            <a:r>
              <a:rPr lang="en-US" dirty="0"/>
              <a:t>Rudimentary ductal system is present at birth</a:t>
            </a:r>
          </a:p>
          <a:p>
            <a:pPr eaLnBrk="1" hangingPunct="1">
              <a:defRPr/>
            </a:pPr>
            <a:r>
              <a:rPr lang="en-US" dirty="0"/>
              <a:t>After birth/before puberty</a:t>
            </a:r>
          </a:p>
          <a:p>
            <a:pPr lvl="1" eaLnBrk="1" hangingPunct="1">
              <a:defRPr/>
            </a:pPr>
            <a:r>
              <a:rPr lang="en-US" dirty="0"/>
              <a:t>Small set of branching ducts grows with child</a:t>
            </a:r>
          </a:p>
          <a:p>
            <a:pPr lvl="1" eaLnBrk="1" hangingPunct="1">
              <a:defRPr/>
            </a:pPr>
            <a:r>
              <a:rPr lang="en-US" dirty="0"/>
              <a:t>Remains inactive</a:t>
            </a:r>
          </a:p>
        </p:txBody>
      </p:sp>
      <p:sp>
        <p:nvSpPr>
          <p:cNvPr id="27650" name="Rectangle 2"/>
          <p:cNvSpPr>
            <a:spLocks noGrp="1" noChangeArrowheads="1"/>
          </p:cNvSpPr>
          <p:nvPr>
            <p:ph type="title"/>
          </p:nvPr>
        </p:nvSpPr>
        <p:spPr/>
        <p:txBody>
          <a:bodyPr/>
          <a:lstStyle/>
          <a:p>
            <a:pPr eaLnBrk="1" hangingPunct="1">
              <a:defRPr/>
            </a:pPr>
            <a:r>
              <a:rPr lang="en-US" dirty="0"/>
              <a:t>Mammogenesis</a:t>
            </a:r>
          </a:p>
        </p:txBody>
      </p:sp>
    </p:spTree>
    <p:extLst>
      <p:ext uri="{BB962C8B-B14F-4D97-AF65-F5344CB8AC3E}">
        <p14:creationId xmlns:p14="http://schemas.microsoft.com/office/powerpoint/2010/main" val="248690145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aveform">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TotalTime>
  <Words>5969</Words>
  <Application>Microsoft Office PowerPoint</Application>
  <PresentationFormat>On-screen Show (4:3)</PresentationFormat>
  <Paragraphs>681</Paragraphs>
  <Slides>60</Slides>
  <Notes>56</Notes>
  <HiddenSlides>0</HiddenSlides>
  <MMClips>0</MMClips>
  <ScaleCrop>false</ScaleCrop>
  <HeadingPairs>
    <vt:vector size="4" baseType="variant">
      <vt:variant>
        <vt:lpstr>Theme</vt:lpstr>
      </vt:variant>
      <vt:variant>
        <vt:i4>1</vt:i4>
      </vt:variant>
      <vt:variant>
        <vt:lpstr>Slide Titles</vt:lpstr>
      </vt:variant>
      <vt:variant>
        <vt:i4>60</vt:i4>
      </vt:variant>
    </vt:vector>
  </HeadingPairs>
  <TitlesOfParts>
    <vt:vector size="61" baseType="lpstr">
      <vt:lpstr>Waveform</vt:lpstr>
      <vt:lpstr>Breastfeeding Education for Physicians: The Road to Baby Friendly Designation </vt:lpstr>
      <vt:lpstr>Objectives</vt:lpstr>
      <vt:lpstr>Breast Anatomy</vt:lpstr>
      <vt:lpstr>Breast</vt:lpstr>
      <vt:lpstr>Breast Anatomy</vt:lpstr>
      <vt:lpstr>Breast Anatomy</vt:lpstr>
      <vt:lpstr>Inverted Nipples</vt:lpstr>
      <vt:lpstr>Stages of Lactation</vt:lpstr>
      <vt:lpstr>Mammogenesis</vt:lpstr>
      <vt:lpstr>Mammogenesis</vt:lpstr>
      <vt:lpstr>Mammogenesis</vt:lpstr>
      <vt:lpstr>Lactogenesis</vt:lpstr>
      <vt:lpstr>Lactogenesis Stage 1</vt:lpstr>
      <vt:lpstr>Lactogenesis Stage 2</vt:lpstr>
      <vt:lpstr>Lactogenesis Stage 2</vt:lpstr>
      <vt:lpstr>Galactopoesis</vt:lpstr>
      <vt:lpstr>Involution</vt:lpstr>
      <vt:lpstr>Lactation</vt:lpstr>
      <vt:lpstr>Physiology of Lactation</vt:lpstr>
      <vt:lpstr>Physiology of Lactation</vt:lpstr>
      <vt:lpstr>Physiology of Lactation</vt:lpstr>
      <vt:lpstr>Physiology of Lactation</vt:lpstr>
      <vt:lpstr>Physiology of Lactation</vt:lpstr>
      <vt:lpstr>Physiology of Lactation</vt:lpstr>
      <vt:lpstr>Physiology of Lactation</vt:lpstr>
      <vt:lpstr>Physiology of Lactation</vt:lpstr>
      <vt:lpstr>Physiology of Lactation</vt:lpstr>
      <vt:lpstr>Maternal Diet and Milk Supply</vt:lpstr>
      <vt:lpstr>Galactagogues</vt:lpstr>
      <vt:lpstr>Metoclopramide </vt:lpstr>
      <vt:lpstr>Fenugreek</vt:lpstr>
      <vt:lpstr>PowerPoint Presentation</vt:lpstr>
      <vt:lpstr>Human Milk Composition</vt:lpstr>
      <vt:lpstr>Human Milk Composition</vt:lpstr>
      <vt:lpstr>Human Milk Composition</vt:lpstr>
      <vt:lpstr>Human Milk Composition</vt:lpstr>
      <vt:lpstr>Human Milk Composition</vt:lpstr>
      <vt:lpstr>Human Milk Composition</vt:lpstr>
      <vt:lpstr>Formula    Breast  Milk                    Milk</vt:lpstr>
      <vt:lpstr>Human Milk Composition</vt:lpstr>
      <vt:lpstr>Human Milk Composition Fat</vt:lpstr>
      <vt:lpstr>Human Milk Composition</vt:lpstr>
      <vt:lpstr>Human Milk Composition Fat</vt:lpstr>
      <vt:lpstr>Human Milk Composition Fat</vt:lpstr>
      <vt:lpstr>Human Milk Composition Fat</vt:lpstr>
      <vt:lpstr>Human Milk Composition Protein</vt:lpstr>
      <vt:lpstr>Human Milk Composition Protein</vt:lpstr>
      <vt:lpstr>Human Milk Composition Protein</vt:lpstr>
      <vt:lpstr>Human Milk Composition Protein- Whey</vt:lpstr>
      <vt:lpstr>Human Milk Composition Protein</vt:lpstr>
      <vt:lpstr>Human Milk Composition</vt:lpstr>
      <vt:lpstr>Human Milk Composition Carbohydrates</vt:lpstr>
      <vt:lpstr>Human Milk Composition Carbohydrates</vt:lpstr>
      <vt:lpstr>Human Milk Composition</vt:lpstr>
      <vt:lpstr>Human Milk Composition</vt:lpstr>
      <vt:lpstr>Human Milk Composition</vt:lpstr>
      <vt:lpstr>Examples of the Non-nutritional Components of Human milk </vt:lpstr>
      <vt:lpstr>Human Milk Composition</vt:lpstr>
      <vt:lpstr>Milk Composition Differences</vt:lpstr>
      <vt:lpstr>PowerPoint Presentation</vt:lpstr>
    </vt:vector>
  </TitlesOfParts>
  <Company>University of South Carolina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Breastfeeding Education for Physicians: The Road to Baby Friendly Designation</dc:title>
  <dc:creator>Kojo Danquah-Duah</dc:creator>
  <cp:lastModifiedBy>Adrienne Ross</cp:lastModifiedBy>
  <cp:revision>181</cp:revision>
  <dcterms:created xsi:type="dcterms:W3CDTF">2014-03-06T15:59:32Z</dcterms:created>
  <dcterms:modified xsi:type="dcterms:W3CDTF">2023-02-27T19:28:16Z</dcterms:modified>
</cp:coreProperties>
</file>