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0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1CCE3-5C3B-4018-A620-68A4FD0768A8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D2CDA-524C-4FD1-AE42-9B70A5ACA4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0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0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326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268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1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6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8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1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4FD020-43B2-45F8-AD5C-90FFF0B1F56A}" type="datetimeFigureOut">
              <a:rPr lang="en-US" smtClean="0">
                <a:solidFill>
                  <a:srgbClr val="073E87"/>
                </a:solidFill>
              </a:rPr>
              <a:pPr/>
              <a:t>2/27/2023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CAEAFC-A4A6-496B-ABA7-D4CAA02D0D7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7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p.org/en-us/advocacy-and-policy/aap-health-initiatives/Breastfeeding/Pages/default.aspx" TargetMode="External"/><Relationship Id="rId2" Type="http://schemas.openxmlformats.org/officeDocument/2006/relationships/hyperlink" Target="https://abm.memberclicks.net/protoco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borns.stanford.edu/Breastfeeding/" TargetMode="External"/><Relationship Id="rId5" Type="http://schemas.openxmlformats.org/officeDocument/2006/relationships/hyperlink" Target="https://www.aafp.org/about/policies/all/breastfeeding-position-paper.html#:~:text=The%20AAFP's%20policy%20on%20breastfeeding,first%20six%20months%20of%20life.&amp;text=The%20AAFP%20also%20supports%20breastfeeding,as%20long%20as%20mutually%20desired" TargetMode="External"/><Relationship Id="rId4" Type="http://schemas.openxmlformats.org/officeDocument/2006/relationships/hyperlink" Target="https://www.acog.org/topics/breastfeed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976504-overview" TargetMode="External"/><Relationship Id="rId2" Type="http://schemas.openxmlformats.org/officeDocument/2006/relationships/hyperlink" Target="http://www.wellstart.org/Self-Study-Modu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hqlibdoc.who.int/publications/2009/9789241597494_eng.pdf" TargetMode="External"/><Relationship Id="rId4" Type="http://schemas.openxmlformats.org/officeDocument/2006/relationships/hyperlink" Target="http://www.health-e-learning.com/articles/JustOneBottle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bm.memberclicks.net/protocols" TargetMode="External"/><Relationship Id="rId3" Type="http://schemas.openxmlformats.org/officeDocument/2006/relationships/hyperlink" Target="https://apps.who.int/iris/bitstream/handle/10665/254911/WHO-NMH-NHD-17.1-eng.pdf" TargetMode="External"/><Relationship Id="rId7" Type="http://schemas.openxmlformats.org/officeDocument/2006/relationships/hyperlink" Target="https://abm.memberclicks.net/assets/DOCUMENTS/PROTOCOLS/22-jaundice-protocol-english.pdf" TargetMode="External"/><Relationship Id="rId2" Type="http://schemas.openxmlformats.org/officeDocument/2006/relationships/hyperlink" Target="https://publications.aap.org/pediatrics/article/150/1/e2022057988/188347/Policy-Statement-Breastfeeding-and-the-Use-o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fmed.org/assets/DOCUMENTS/PROTOCOLS/Protocol%20%231.pdf" TargetMode="External"/><Relationship Id="rId5" Type="http://schemas.openxmlformats.org/officeDocument/2006/relationships/hyperlink" Target="https://www.bfmed.org/assets/DOCUMENTS/PROTOCOLS/3-supplementation-protocol-english.pdf" TargetMode="External"/><Relationship Id="rId10" Type="http://schemas.openxmlformats.org/officeDocument/2006/relationships/hyperlink" Target="https://apps.who.int/iris/bitstream/handle/10665/333685/9789240009387-eng.pdf?sequence=1&amp;isAllowed=y" TargetMode="External"/><Relationship Id="rId4" Type="http://schemas.openxmlformats.org/officeDocument/2006/relationships/hyperlink" Target="https://www.babyfriendlyusa.org/wp-content/uploads/2021/07/Baby-Friendly-GEC-Final.pdf" TargetMode="External"/><Relationship Id="rId9" Type="http://schemas.openxmlformats.org/officeDocument/2006/relationships/hyperlink" Target="https://abm.memberclicks.net/assets/DOCUMENTS/PROTOCOLS/8-human-milk-storage-protocol-english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s.aap.org/view-large/9906782" TargetMode="External"/><Relationship Id="rId7" Type="http://schemas.openxmlformats.org/officeDocument/2006/relationships/hyperlink" Target="https://publications.aap.org/pediatrics/article/150/3/e2022058859/188726/Clinical-Practice-Guideline-Revision-Management-of?autologincheck=redirected?nfToken=00000000-0000-0000-0000-000000000000" TargetMode="External"/><Relationship Id="rId2" Type="http://schemas.openxmlformats.org/officeDocument/2006/relationships/hyperlink" Target="https://journals.sagepub.com/doi/full/10.1177/2333794X211018321#:~:text=Prelacteal%20feeding%20is%20the%20feeding,first%203%20days%20of%20life.&amp;text=Prelacteal%20feeding%20deprives%20the%20child,to%20the%20risk%20of%20infe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lications.aap.org/pediatrics/article/150/1/e2022057988/188347/Policy-Statement-Breastfeeding-and-the-Use-of?searchresult=1" TargetMode="External"/><Relationship Id="rId5" Type="http://schemas.openxmlformats.org/officeDocument/2006/relationships/hyperlink" Target="https://www.hhs.gov/surgeongeneral/reports-and-publications/breastfeeding/factsheet/index.html" TargetMode="External"/><Relationship Id="rId4" Type="http://schemas.openxmlformats.org/officeDocument/2006/relationships/hyperlink" Target="https://www.cdc.gov/breastfeeding/data/fac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 i="1" dirty="0"/>
              <a:t>Free</a:t>
            </a:r>
            <a:r>
              <a:rPr lang="en-US" dirty="0"/>
              <a:t> Apps for Breastfeeding Support</a:t>
            </a:r>
          </a:p>
          <a:p>
            <a:pPr marL="575945" lvl="1"/>
            <a:r>
              <a:rPr lang="en-US" dirty="0"/>
              <a:t>Healthcare Provider’s Guide to Breastfeeding</a:t>
            </a:r>
          </a:p>
          <a:p>
            <a:pPr marL="855345" lvl="2"/>
            <a:r>
              <a:rPr lang="en-US" dirty="0"/>
              <a:t>Search for HCP Guide to Breastfeeding</a:t>
            </a:r>
          </a:p>
          <a:p>
            <a:r>
              <a:rPr lang="en-US" dirty="0"/>
              <a:t>Online Resources</a:t>
            </a:r>
          </a:p>
          <a:p>
            <a:pPr marL="575945" lvl="1"/>
            <a:r>
              <a:rPr lang="en-US" dirty="0"/>
              <a:t>Academy of Breastfeeding Medicine</a:t>
            </a:r>
          </a:p>
          <a:p>
            <a:pPr marL="855345" lvl="2"/>
            <a:r>
              <a:rPr lang="en-US" dirty="0">
                <a:hlinkClick r:id="rId2"/>
              </a:rPr>
              <a:t>https://abm.memberclicks.net/protocols</a:t>
            </a:r>
            <a:endParaRPr lang="en-US" dirty="0"/>
          </a:p>
          <a:p>
            <a:pPr marL="575945" lvl="1"/>
            <a:r>
              <a:rPr lang="en-US" dirty="0"/>
              <a:t>AAP</a:t>
            </a:r>
          </a:p>
          <a:p>
            <a:pPr marL="855345" lvl="2"/>
            <a:r>
              <a:rPr lang="en-US" dirty="0">
                <a:hlinkClick r:id="rId3"/>
              </a:rPr>
              <a:t>https://www.aap.org/en-us/advocacy-and-policy/aap-health-initiatives/Breastfeeding/Pages/default.aspx</a:t>
            </a:r>
            <a:endParaRPr lang="en-US" dirty="0"/>
          </a:p>
          <a:p>
            <a:pPr marL="575945" lvl="1"/>
            <a:r>
              <a:rPr lang="en-US" dirty="0"/>
              <a:t>ACOG</a:t>
            </a:r>
          </a:p>
          <a:p>
            <a:pPr marL="855345" lvl="2"/>
            <a:r>
              <a:rPr lang="en-US" dirty="0">
                <a:hlinkClick r:id="rId4"/>
              </a:rPr>
              <a:t>https://www.acog.org/topics/breastfeeding</a:t>
            </a:r>
            <a:endParaRPr lang="en-US" dirty="0"/>
          </a:p>
          <a:p>
            <a:pPr marL="575945" lvl="1"/>
            <a:r>
              <a:rPr lang="en-US" dirty="0"/>
              <a:t>AAFP</a:t>
            </a:r>
          </a:p>
          <a:p>
            <a:pPr marL="855345" lvl="2"/>
            <a:r>
              <a:rPr lang="en-US" dirty="0">
                <a:hlinkClick r:id="rId5"/>
              </a:rPr>
              <a:t>https://www.aafp.org/about/policies/all/breastfeeding-position-paper.html#:~:text=The%20AAFP's%20policy%20on%20breastfeeding,first%20six%20months%20of%20life.&amp;text=The%20AAFP%20also%20supports%20breastfeeding,as%20long%20as%20mutually%20desired</a:t>
            </a:r>
            <a:endParaRPr lang="en-US" dirty="0"/>
          </a:p>
          <a:p>
            <a:pPr marL="575945" lvl="1"/>
            <a:r>
              <a:rPr lang="en-US" dirty="0"/>
              <a:t>Stanford University</a:t>
            </a:r>
          </a:p>
          <a:p>
            <a:pPr marL="855345" lvl="2"/>
            <a:r>
              <a:rPr lang="en-US" dirty="0">
                <a:hlinkClick r:id="rId6"/>
              </a:rPr>
              <a:t>http://newborns.stanford.edu/Breastfeeding/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Breastfeeding Resources</a:t>
            </a:r>
          </a:p>
        </p:txBody>
      </p:sp>
    </p:spTree>
    <p:extLst>
      <p:ext uri="{BB962C8B-B14F-4D97-AF65-F5344CB8AC3E}">
        <p14:creationId xmlns:p14="http://schemas.microsoft.com/office/powerpoint/2010/main" val="283458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686800" cy="464202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700" dirty="0"/>
              <a:t>Feldman-Winter, Lori. (2012, August) Clinical Update: Breast Feeding – Translating the Evidence into Care. Best Fed Beginnings. Lecture conducted from Atlanta, GA.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sz="1700" dirty="0"/>
              <a:t>Naylor, Audrey J. and Wester, Ruth A. “Lactation Management Self-Study Modules Level I.” </a:t>
            </a:r>
            <a:r>
              <a:rPr lang="en-US" sz="1700" i="1" dirty="0" err="1"/>
              <a:t>WellStart</a:t>
            </a:r>
            <a:r>
              <a:rPr lang="en-US" sz="1700" i="1" dirty="0"/>
              <a:t> International. </a:t>
            </a:r>
            <a:r>
              <a:rPr lang="en-US" sz="1700" dirty="0"/>
              <a:t>Third Edition (Revised) 2009. 8 October 2009. </a:t>
            </a:r>
            <a:r>
              <a:rPr lang="en-US" sz="1700" dirty="0">
                <a:hlinkClick r:id="rId2"/>
              </a:rPr>
              <a:t>http://www.wellstart.org/Self-Study-Module.pdf</a:t>
            </a:r>
            <a:endParaRPr lang="en-US" sz="17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spcBef>
                <a:spcPts val="0"/>
              </a:spcBef>
              <a:defRPr/>
            </a:pPr>
            <a:r>
              <a:rPr lang="en-US" sz="1700" dirty="0">
                <a:ea typeface="+mn-lt"/>
                <a:cs typeface="+mn-lt"/>
              </a:rPr>
              <a:t>Blomquist HK, Jonsbo F, </a:t>
            </a:r>
            <a:r>
              <a:rPr lang="en-US" sz="1700" dirty="0" err="1">
                <a:ea typeface="+mn-lt"/>
                <a:cs typeface="+mn-lt"/>
              </a:rPr>
              <a:t>Serenius</a:t>
            </a:r>
            <a:r>
              <a:rPr lang="en-US" sz="1700" dirty="0">
                <a:ea typeface="+mn-lt"/>
                <a:cs typeface="+mn-lt"/>
              </a:rPr>
              <a:t> F, Persson LA: Supplementary feeding in the maternity ward shortens the duration of breast feeding. </a:t>
            </a:r>
            <a:r>
              <a:rPr lang="en-US" sz="1700" i="1" dirty="0">
                <a:ea typeface="+mn-lt"/>
                <a:cs typeface="+mn-lt"/>
              </a:rPr>
              <a:t>Acta </a:t>
            </a:r>
            <a:r>
              <a:rPr lang="en-US" sz="1700" i="1" dirty="0" err="1">
                <a:ea typeface="+mn-lt"/>
                <a:cs typeface="+mn-lt"/>
              </a:rPr>
              <a:t>Paediatrica</a:t>
            </a:r>
            <a:r>
              <a:rPr lang="en-US" sz="1700" i="1" dirty="0">
                <a:ea typeface="+mn-lt"/>
                <a:cs typeface="+mn-lt"/>
              </a:rPr>
              <a:t> </a:t>
            </a:r>
            <a:r>
              <a:rPr lang="en-US" sz="1700" dirty="0">
                <a:ea typeface="+mn-lt"/>
                <a:cs typeface="+mn-lt"/>
              </a:rPr>
              <a:t>83:1122–1126, 1994</a:t>
            </a:r>
          </a:p>
          <a:p>
            <a:pPr>
              <a:spcBef>
                <a:spcPts val="0"/>
              </a:spcBef>
              <a:defRPr/>
            </a:pPr>
            <a:endParaRPr lang="en-US" sz="800" dirty="0">
              <a:ea typeface="+mn-lt"/>
              <a:cs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1700" b="0" i="0" u="none" strike="noStrike" dirty="0">
                <a:solidFill>
                  <a:srgbClr val="073E87"/>
                </a:solidFill>
                <a:effectLst/>
                <a:latin typeface="Candara" panose="020E0502030303020204" pitchFamily="34" charset="0"/>
              </a:rPr>
              <a:t>Updated June 2021 </a:t>
            </a:r>
            <a:r>
              <a:rPr lang="en-US" sz="1700" b="0" i="0" u="sng" strike="noStrike" dirty="0">
                <a:solidFill>
                  <a:srgbClr val="0080FF"/>
                </a:solidFill>
                <a:effectLst/>
                <a:latin typeface="Candara" panose="020E0502030303020204" pitchFamily="34" charset="0"/>
                <a:hlinkClick r:id="rId3"/>
              </a:rPr>
              <a:t>http://emedicine.medscape.com/article/976504-overview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​</a:t>
            </a:r>
          </a:p>
          <a:p>
            <a:pPr>
              <a:spcBef>
                <a:spcPts val="0"/>
              </a:spcBef>
              <a:defRPr/>
            </a:pPr>
            <a:endParaRPr lang="en-US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1700" dirty="0"/>
              <a:t>Walker, Marsha. “Supplementation of the Breastfed Baby ‘Just One Bottle Won’t Hurt’---or Will It?” </a:t>
            </a:r>
            <a:r>
              <a:rPr lang="en-US" sz="1700" dirty="0">
                <a:hlinkClick r:id="rId4"/>
              </a:rPr>
              <a:t>http://www.health-e-learning.com/articles/JustOneBottle.pdf</a:t>
            </a:r>
            <a:r>
              <a:rPr lang="en-US" sz="1700" dirty="0"/>
              <a:t>  (Accessed June 15, 2013).</a:t>
            </a:r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sz="1700" dirty="0"/>
              <a:t>WHO, Department of Child and Adolescent Health and Development. “Infant and young child feeding: Model Chapter for textbooks for medical students and allied health professionals.” </a:t>
            </a:r>
            <a:r>
              <a:rPr lang="en-US" sz="1700" i="1" dirty="0"/>
              <a:t>World Health Organization</a:t>
            </a:r>
            <a:r>
              <a:rPr lang="en-US" sz="1700" dirty="0"/>
              <a:t>. Ed. Ann Brownlee, Felicity Savage King, and Peggy Henderson. 2009. 8 October 2009. </a:t>
            </a:r>
            <a:r>
              <a:rPr lang="en-US" sz="1700" dirty="0">
                <a:hlinkClick r:id="rId5"/>
              </a:rPr>
              <a:t>http://whqlibdoc.who.int/publications/2009/9789241597494_eng.pdf</a:t>
            </a:r>
            <a:endParaRPr lang="en-US" sz="1700" dirty="0"/>
          </a:p>
          <a:p>
            <a:endParaRPr lang="en-US" sz="1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7119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BECDF7-13EC-0885-45C7-63B565786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93" y="2438400"/>
            <a:ext cx="8511614" cy="449580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https://publications.aap.org/pediatrics/article/150/1/e2022057988/188347/Policy-Statement-Breastfeeding-and-the-Use-of</a:t>
            </a:r>
            <a:endParaRPr lang="en-US" dirty="0">
              <a:ea typeface="+mn-lt"/>
              <a:cs typeface="+mn-lt"/>
            </a:endParaRPr>
          </a:p>
          <a:p>
            <a:endParaRPr lang="en-US" sz="1100" dirty="0">
              <a:ea typeface="+mn-lt"/>
              <a:cs typeface="+mn-lt"/>
            </a:endParaRPr>
          </a:p>
          <a:p>
            <a:r>
              <a:rPr lang="en-US" dirty="0">
                <a:hlinkClick r:id="rId3"/>
              </a:rPr>
              <a:t>https://apps.who.int/iris/bitstream/handle/10665/254911/WHO-NMH-NHD-17.1-eng.pdf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hlinkClick r:id="rId4"/>
              </a:rPr>
              <a:t>https://www.babyfriendlyusa.org/wp-content/uploads/2021/07/Baby-Friendly-GEC-Final.pdf</a:t>
            </a:r>
            <a:endParaRPr lang="en-US" dirty="0"/>
          </a:p>
          <a:p>
            <a:endParaRPr lang="en-US" sz="1100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https://www.bfmed.org/assets/DOCUMENTS/PROTOCOLS/3-supplementation-protocol-english.pdf</a:t>
            </a:r>
            <a:br>
              <a:rPr lang="en-US" dirty="0">
                <a:ea typeface="+mn-lt"/>
                <a:cs typeface="+mn-lt"/>
                <a:hlinkClick r:id="rId5"/>
              </a:rPr>
            </a:br>
            <a:endParaRPr lang="en-US" dirty="0">
              <a:ea typeface="+mn-lt"/>
              <a:cs typeface="+mn-lt"/>
              <a:hlinkClick r:id="rId5"/>
            </a:endParaRPr>
          </a:p>
          <a:p>
            <a:r>
              <a:rPr lang="en-US" dirty="0">
                <a:hlinkClick r:id="rId6"/>
              </a:rPr>
              <a:t>https://www.bfmed.org/assets/DOCUMENTS/PROTOCOLS/Protocol%20%231.pdf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hlinkClick r:id="rId7"/>
              </a:rPr>
              <a:t>https://abm.memberclicks.net/assets/DOCUMENTS/PROTOCOLS/22-jaundice-protocol-english.pdf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8"/>
              </a:rPr>
              <a:t>https://abm.memberclicks.net/protocols</a:t>
            </a:r>
            <a:endParaRPr lang="en-US" dirty="0">
              <a:ea typeface="+mn-lt"/>
              <a:cs typeface="+mn-lt"/>
            </a:endParaRP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https://www.bfmed.org/assets/DOCUMENTS/PROTOCOLS/3-supplementation-protocol-english.pdf</a:t>
            </a:r>
          </a:p>
          <a:p>
            <a:endParaRPr lang="en-US" dirty="0">
              <a:ea typeface="+mn-lt"/>
              <a:cs typeface="+mn-lt"/>
              <a:hlinkClick r:id="rId5"/>
            </a:endParaRPr>
          </a:p>
          <a:p>
            <a:r>
              <a:rPr lang="en-US" dirty="0">
                <a:ea typeface="+mn-lt"/>
                <a:cs typeface="+mn-lt"/>
                <a:hlinkClick r:id="rId9"/>
              </a:rPr>
              <a:t>https://abm.memberclicks.net/assets/DOCUMENTS/PROTOCOLS/8-human-milk-storage-protocol-english.pdf</a:t>
            </a:r>
          </a:p>
          <a:p>
            <a:endParaRPr lang="en-US" dirty="0">
              <a:ea typeface="+mn-lt"/>
              <a:cs typeface="+mn-lt"/>
              <a:hlinkClick r:id="rId9"/>
            </a:endParaRPr>
          </a:p>
          <a:p>
            <a:pPr>
              <a:spcBef>
                <a:spcPts val="0"/>
              </a:spcBef>
            </a:pPr>
            <a:r>
              <a:rPr lang="en-US" dirty="0">
                <a:hlinkClick r:id="rId10"/>
              </a:rPr>
              <a:t>https://apps.who.int/iris/bitstream/handle/10665/333685/9789240009387-eng.pdf?sequence=1&amp;isAllowed=y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C2193E-88F5-9D86-DBEF-7F62E04B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24789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3D460C-7578-E48C-E721-25630FA91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590800"/>
            <a:ext cx="8839200" cy="411480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ea typeface="+mn-lt"/>
                <a:cs typeface="+mn-lt"/>
                <a:hlinkClick r:id="rId2"/>
              </a:rPr>
              <a:t>https://journals.sagepub.com/doi/full/10.1177/2333794X211018321#:~:text=Prelacteal%20feeding%20is%20the%20feeding,first%203%20days%20of%20life.&amp;text=Prelacteal%20feeding%20deprives%20the%20child,to%20the%20risk%20of%20infection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hlinkClick r:id="rId3"/>
              </a:rPr>
              <a:t>https://publications.aap.org/view-large/9906782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https://www.cdc.gov/breastfeeding/data/facts.html</a:t>
            </a:r>
          </a:p>
          <a:p>
            <a:endParaRPr lang="en-US" dirty="0">
              <a:ea typeface="+mn-lt"/>
              <a:cs typeface="+mn-lt"/>
              <a:hlinkClick r:id="rId4"/>
            </a:endParaRPr>
          </a:p>
          <a:p>
            <a:r>
              <a:rPr lang="en-US" dirty="0">
                <a:hlinkClick r:id="rId5"/>
              </a:rPr>
              <a:t>https://www.hhs.gov/surgeongeneral/reports-and-publications/breastfeeding/factsheet/index.html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6"/>
              </a:rPr>
              <a:t>https://publications.aap.org/pediatrics/article/150/1/e2022057988/188347/Policy-Statement-Breastfeeding-and-the-Use-of?searchresult=1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hlinkClick r:id="rId7"/>
              </a:rPr>
              <a:t>https://publications.aap.org/pediatrics/article/150/3/e2022058859/188726/Clinical-Practice-Guideline-Revision-Management-of?autologincheck=redirected?nfToken=00000000-0000-0000-0000-000000000000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46DCED-6BDA-C540-7919-05A2DA06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915390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695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Breastfeeding Resources</vt:lpstr>
      <vt:lpstr>References</vt:lpstr>
      <vt:lpstr>References</vt:lpstr>
      <vt:lpstr>References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Supplements, Storage, and Substitutes</dc:title>
  <dc:creator>Kojo Danquah-Duah</dc:creator>
  <cp:lastModifiedBy>Ross, Adrienne</cp:lastModifiedBy>
  <cp:revision>75</cp:revision>
  <dcterms:created xsi:type="dcterms:W3CDTF">2014-03-06T16:12:53Z</dcterms:created>
  <dcterms:modified xsi:type="dcterms:W3CDTF">2023-02-27T19:27:30Z</dcterms:modified>
</cp:coreProperties>
</file>